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1" r:id="rId3"/>
    <p:sldId id="266" r:id="rId4"/>
    <p:sldId id="256" r:id="rId5"/>
    <p:sldId id="257" r:id="rId6"/>
    <p:sldId id="258" r:id="rId7"/>
    <p:sldId id="262" r:id="rId8"/>
    <p:sldId id="263" r:id="rId9"/>
    <p:sldId id="259" r:id="rId10"/>
    <p:sldId id="265"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ADB6B96-C37E-40E7-BBBE-C0623A7CD0DA}" type="datetimeFigureOut">
              <a:rPr lang="en-GB" smtClean="0"/>
              <a:t>31/03/2022</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6BE97B2-E978-4F91-A029-04EEDD4F2A7C}" type="slidenum">
              <a:rPr lang="en-GB" smtClean="0"/>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BE97B2-E978-4F91-A029-04EEDD4F2A7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BE97B2-E978-4F91-A029-04EEDD4F2A7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6BE97B2-E978-4F91-A029-04EEDD4F2A7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ADB6B96-C37E-40E7-BBBE-C0623A7CD0DA}" type="datetimeFigureOut">
              <a:rPr lang="en-GB" smtClean="0"/>
              <a:t>31/03/2022</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6BE97B2-E978-4F91-A029-04EEDD4F2A7C}" type="slidenum">
              <a:rPr lang="en-GB" smtClean="0"/>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6BE97B2-E978-4F91-A029-04EEDD4F2A7C}" type="slidenum">
              <a:rPr lang="en-GB" smtClean="0"/>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6BE97B2-E978-4F91-A029-04EEDD4F2A7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6BE97B2-E978-4F91-A029-04EEDD4F2A7C}" type="slidenum">
              <a:rPr lang="en-GB" smtClean="0"/>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ADB6B96-C37E-40E7-BBBE-C0623A7CD0DA}" type="datetimeFigureOut">
              <a:rPr lang="en-GB" smtClean="0"/>
              <a:t>31/03/2022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6BE97B2-E978-4F91-A029-04EEDD4F2A7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ADB6B96-C37E-40E7-BBBE-C0623A7CD0DA}" type="datetimeFigureOut">
              <a:rPr lang="en-GB" smtClean="0"/>
              <a:t>31/03/2022</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6BE97B2-E978-4F91-A029-04EEDD4F2A7C}" type="slidenum">
              <a:rPr lang="en-GB" smtClean="0"/>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ADB6B96-C37E-40E7-BBBE-C0623A7CD0DA}" type="datetimeFigureOut">
              <a:rPr lang="en-GB" smtClean="0"/>
              <a:t>31/03/2022</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6BE97B2-E978-4F91-A029-04EEDD4F2A7C}" type="slidenum">
              <a:rPr lang="en-GB" smtClean="0"/>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ADB6B96-C37E-40E7-BBBE-C0623A7CD0DA}" type="datetimeFigureOut">
              <a:rPr lang="en-GB" smtClean="0"/>
              <a:t>31/03/2022</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6BE97B2-E978-4F91-A029-04EEDD4F2A7C}" type="slidenum">
              <a:rPr lang="en-GB" smtClean="0"/>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womaninblack.com/cast/kevin-sleep" TargetMode="External"/><Relationship Id="rId2" Type="http://schemas.openxmlformats.org/officeDocument/2006/relationships/hyperlink" Target="https://www.thewomaninblack.com/cast/robin-herford"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Cast and Creative Team - 2022</a:t>
            </a:r>
            <a:endParaRPr lang="en-GB" dirty="0"/>
          </a:p>
        </p:txBody>
      </p:sp>
      <p:sp>
        <p:nvSpPr>
          <p:cNvPr id="4" name="TextBox 3"/>
          <p:cNvSpPr txBox="1"/>
          <p:nvPr/>
        </p:nvSpPr>
        <p:spPr>
          <a:xfrm>
            <a:off x="251520" y="3140968"/>
            <a:ext cx="4248472" cy="1754326"/>
          </a:xfrm>
          <a:prstGeom prst="rect">
            <a:avLst/>
          </a:prstGeom>
          <a:solidFill>
            <a:schemeClr val="bg1"/>
          </a:solidFill>
        </p:spPr>
        <p:txBody>
          <a:bodyPr wrap="square" rtlCol="0">
            <a:spAutoFit/>
          </a:bodyPr>
          <a:lstStyle/>
          <a:p>
            <a:endParaRPr lang="en-GB" dirty="0" smtClean="0"/>
          </a:p>
          <a:p>
            <a:r>
              <a:rPr lang="en-GB" dirty="0" smtClean="0"/>
              <a:t>Director: </a:t>
            </a:r>
            <a:r>
              <a:rPr lang="en-GB" dirty="0" smtClean="0">
                <a:hlinkClick r:id="rId2"/>
              </a:rPr>
              <a:t>Robin Herford</a:t>
            </a:r>
          </a:p>
          <a:p>
            <a:endParaRPr lang="en-GB" dirty="0">
              <a:hlinkClick r:id="rId2"/>
            </a:endParaRPr>
          </a:p>
          <a:p>
            <a:r>
              <a:rPr lang="en-GB" dirty="0"/>
              <a:t>Lighting </a:t>
            </a:r>
            <a:r>
              <a:rPr lang="en-GB" dirty="0" smtClean="0"/>
              <a:t>Designer: </a:t>
            </a:r>
            <a:r>
              <a:rPr lang="en-GB" dirty="0" smtClean="0">
                <a:hlinkClick r:id="rId3"/>
              </a:rPr>
              <a:t>Kevin Sleep</a:t>
            </a:r>
          </a:p>
          <a:p>
            <a:endParaRPr lang="en-GB" dirty="0">
              <a:hlinkClick r:id="rId3"/>
            </a:endParaRPr>
          </a:p>
          <a:p>
            <a:r>
              <a:rPr lang="en-GB" dirty="0"/>
              <a:t>Original Sound </a:t>
            </a:r>
            <a:r>
              <a:rPr lang="en-GB" dirty="0" smtClean="0"/>
              <a:t>Design:  </a:t>
            </a:r>
            <a:r>
              <a:rPr lang="en-GB" u="sng" dirty="0" smtClean="0"/>
              <a:t>Rod Mead</a:t>
            </a:r>
            <a:endParaRPr lang="en-GB" u="sng"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16" t="23728" r="64143" b="38017"/>
          <a:stretch/>
        </p:blipFill>
        <p:spPr bwMode="auto">
          <a:xfrm>
            <a:off x="4716016" y="2852936"/>
            <a:ext cx="3914680" cy="327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0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How is lighting used to help create tension in the following moments?</a:t>
            </a:r>
            <a:endParaRPr lang="en-GB" sz="3200"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349" t="44510" r="33442" b="7608"/>
          <a:stretch/>
        </p:blipFill>
        <p:spPr bwMode="auto">
          <a:xfrm>
            <a:off x="467544" y="1925360"/>
            <a:ext cx="4280728" cy="410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0032" y="1914456"/>
            <a:ext cx="3744416" cy="4278094"/>
          </a:xfrm>
          <a:prstGeom prst="rect">
            <a:avLst/>
          </a:prstGeom>
          <a:noFill/>
        </p:spPr>
        <p:txBody>
          <a:bodyPr wrap="square" rtlCol="0">
            <a:spAutoFit/>
          </a:bodyPr>
          <a:lstStyle/>
          <a:p>
            <a:pPr algn="ctr"/>
            <a:r>
              <a:rPr lang="en-GB" sz="2000" b="1" i="1" u="sng" dirty="0" smtClean="0"/>
              <a:t>Analyse and Evaluate </a:t>
            </a:r>
          </a:p>
          <a:p>
            <a:endParaRPr lang="en-GB" dirty="0"/>
          </a:p>
          <a:p>
            <a:pPr marL="285750" indent="-285750">
              <a:buFont typeface="Arial" panose="020B0604020202020204" pitchFamily="34" charset="0"/>
              <a:buChar char="•"/>
            </a:pPr>
            <a:r>
              <a:rPr lang="en-GB" dirty="0" smtClean="0"/>
              <a:t>Coloured gels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GOBOs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Lighting states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Colour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Intensity </a:t>
            </a:r>
          </a:p>
          <a:p>
            <a:pPr marL="285750" indent="-285750">
              <a:buFont typeface="Arial" panose="020B0604020202020204" pitchFamily="34" charset="0"/>
              <a:buChar char="•"/>
            </a:pPr>
            <a:endParaRPr lang="en-GB" dirty="0" smtClean="0"/>
          </a:p>
          <a:p>
            <a:r>
              <a:rPr lang="en-GB" i="1" dirty="0" smtClean="0"/>
              <a:t>How did the lighting effectively achieve create a sense of tension and fear?</a:t>
            </a:r>
            <a:endParaRPr lang="en-GB" i="1" dirty="0"/>
          </a:p>
        </p:txBody>
      </p:sp>
    </p:spTree>
    <p:extLst>
      <p:ext uri="{BB962C8B-B14F-4D97-AF65-F5344CB8AC3E}">
        <p14:creationId xmlns:p14="http://schemas.microsoft.com/office/powerpoint/2010/main" val="203642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Practise exam question</a:t>
            </a:r>
            <a:endParaRPr lang="en-GB" b="1" dirty="0"/>
          </a:p>
        </p:txBody>
      </p:sp>
      <p:sp>
        <p:nvSpPr>
          <p:cNvPr id="3" name="Content Placeholder 2"/>
          <p:cNvSpPr>
            <a:spLocks noGrp="1"/>
          </p:cNvSpPr>
          <p:nvPr>
            <p:ph idx="1"/>
          </p:nvPr>
        </p:nvSpPr>
        <p:spPr>
          <a:xfrm>
            <a:off x="457200" y="1646237"/>
            <a:ext cx="8003232" cy="2574851"/>
          </a:xfrm>
        </p:spPr>
        <p:txBody>
          <a:bodyPr>
            <a:normAutofit fontScale="85000" lnSpcReduction="20000"/>
          </a:bodyPr>
          <a:lstStyle/>
          <a:p>
            <a:r>
              <a:rPr lang="en-GB" sz="2600" dirty="0" smtClean="0"/>
              <a:t>Describe </a:t>
            </a:r>
            <a:r>
              <a:rPr lang="en-GB" sz="2600" dirty="0"/>
              <a:t>how the </a:t>
            </a:r>
            <a:r>
              <a:rPr lang="en-GB" sz="2600" u="sng" dirty="0"/>
              <a:t>lighting</a:t>
            </a:r>
            <a:r>
              <a:rPr lang="en-GB" sz="2600" dirty="0"/>
              <a:t> was used to create atmosphere within the performance. Analyse and evaluate how successful the lighting was in enhancing the atmosphere and mood at various points in the performance. Reference: </a:t>
            </a:r>
          </a:p>
          <a:p>
            <a:pPr lvl="0"/>
            <a:endParaRPr lang="en-GB" sz="2600" dirty="0" smtClean="0"/>
          </a:p>
          <a:p>
            <a:pPr lvl="0"/>
            <a:r>
              <a:rPr lang="en-GB" sz="2600" dirty="0" smtClean="0"/>
              <a:t>The </a:t>
            </a:r>
            <a:r>
              <a:rPr lang="en-GB" sz="2600" dirty="0"/>
              <a:t>types of lighting </a:t>
            </a:r>
          </a:p>
          <a:p>
            <a:pPr lvl="0"/>
            <a:r>
              <a:rPr lang="en-GB" sz="2600" dirty="0"/>
              <a:t>The colour and intensity of the lighting </a:t>
            </a:r>
          </a:p>
          <a:p>
            <a:pPr lvl="0"/>
            <a:r>
              <a:rPr lang="en-GB" sz="2600" dirty="0"/>
              <a:t>Any special effects</a:t>
            </a:r>
          </a:p>
          <a:p>
            <a:r>
              <a:rPr lang="en-GB" sz="2600" b="1" dirty="0"/>
              <a:t>(32 Marks) </a:t>
            </a:r>
            <a:endParaRPr lang="en-GB" sz="2600" dirty="0"/>
          </a:p>
          <a:p>
            <a:endParaRPr lang="en-GB" dirty="0"/>
          </a:p>
        </p:txBody>
      </p:sp>
      <p:sp>
        <p:nvSpPr>
          <p:cNvPr id="4" name="TextBox 3"/>
          <p:cNvSpPr txBox="1"/>
          <p:nvPr/>
        </p:nvSpPr>
        <p:spPr>
          <a:xfrm>
            <a:off x="539552" y="4365104"/>
            <a:ext cx="8208912" cy="1908215"/>
          </a:xfrm>
          <a:prstGeom prst="rect">
            <a:avLst/>
          </a:prstGeom>
          <a:noFill/>
          <a:ln>
            <a:solidFill>
              <a:schemeClr val="accent1"/>
            </a:solidFill>
          </a:ln>
        </p:spPr>
        <p:txBody>
          <a:bodyPr wrap="square" rtlCol="0">
            <a:spAutoFit/>
          </a:bodyPr>
          <a:lstStyle/>
          <a:p>
            <a:r>
              <a:rPr lang="en-GB" sz="2000" b="1" dirty="0" smtClean="0"/>
              <a:t>F</a:t>
            </a:r>
            <a:r>
              <a:rPr lang="en-GB" dirty="0" smtClean="0"/>
              <a:t> – Focus on the question </a:t>
            </a:r>
          </a:p>
          <a:p>
            <a:r>
              <a:rPr lang="en-GB" sz="2000" b="1" dirty="0" smtClean="0"/>
              <a:t>Ex</a:t>
            </a:r>
            <a:r>
              <a:rPr lang="en-GB" dirty="0" smtClean="0"/>
              <a:t> – Example to support argument or point (</a:t>
            </a:r>
            <a:r>
              <a:rPr lang="en-GB" b="1" i="1" u="sng" dirty="0" smtClean="0"/>
              <a:t>analysis</a:t>
            </a:r>
            <a:r>
              <a:rPr lang="en-GB" dirty="0" smtClean="0"/>
              <a:t>) </a:t>
            </a:r>
          </a:p>
          <a:p>
            <a:r>
              <a:rPr lang="en-GB" sz="2000" b="1" dirty="0" smtClean="0"/>
              <a:t>T</a:t>
            </a:r>
            <a:r>
              <a:rPr lang="en-GB" dirty="0" smtClean="0"/>
              <a:t> – Technical language appropriate to question </a:t>
            </a:r>
          </a:p>
          <a:p>
            <a:r>
              <a:rPr lang="en-GB" sz="2000" b="1" dirty="0" smtClean="0"/>
              <a:t>U</a:t>
            </a:r>
            <a:r>
              <a:rPr lang="en-GB" dirty="0" smtClean="0"/>
              <a:t> – Understanding and knowledge of (lighting/set/costume) design in relation to the performance </a:t>
            </a:r>
            <a:r>
              <a:rPr lang="en-GB" dirty="0" err="1" smtClean="0"/>
              <a:t>eg</a:t>
            </a:r>
            <a:r>
              <a:rPr lang="en-GB" dirty="0" smtClean="0"/>
              <a:t>, creating tension</a:t>
            </a:r>
          </a:p>
          <a:p>
            <a:r>
              <a:rPr lang="en-GB" sz="2000" b="1" dirty="0" smtClean="0"/>
              <a:t>E</a:t>
            </a:r>
            <a:r>
              <a:rPr lang="en-GB" dirty="0" smtClean="0"/>
              <a:t> – (</a:t>
            </a:r>
            <a:r>
              <a:rPr lang="en-GB" b="1" i="1" u="sng" dirty="0" smtClean="0"/>
              <a:t>Evaluation</a:t>
            </a:r>
            <a:r>
              <a:rPr lang="en-GB" dirty="0" smtClean="0"/>
              <a:t>) in terms of how successful the (lighting/set/costume) was</a:t>
            </a:r>
            <a:endParaRPr lang="en-GB" dirty="0"/>
          </a:p>
        </p:txBody>
      </p:sp>
    </p:spTree>
    <p:extLst>
      <p:ext uri="{BB962C8B-B14F-4D97-AF65-F5344CB8AC3E}">
        <p14:creationId xmlns:p14="http://schemas.microsoft.com/office/powerpoint/2010/main" val="4292643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20" y="260648"/>
            <a:ext cx="8229600" cy="2209800"/>
          </a:xfrm>
        </p:spPr>
        <p:txBody>
          <a:bodyPr>
            <a:normAutofit/>
          </a:bodyPr>
          <a:lstStyle/>
          <a:p>
            <a:r>
              <a:rPr lang="en-GB" sz="11500" dirty="0" smtClean="0"/>
              <a:t>Starter </a:t>
            </a:r>
            <a:endParaRPr lang="en-GB" sz="11500" dirty="0"/>
          </a:p>
        </p:txBody>
      </p:sp>
      <p:sp>
        <p:nvSpPr>
          <p:cNvPr id="3" name="Subtitle 2"/>
          <p:cNvSpPr>
            <a:spLocks noGrp="1"/>
          </p:cNvSpPr>
          <p:nvPr>
            <p:ph type="subTitle" idx="1"/>
          </p:nvPr>
        </p:nvSpPr>
        <p:spPr>
          <a:xfrm>
            <a:off x="4625979" y="2744480"/>
            <a:ext cx="3967946" cy="1752600"/>
          </a:xfrm>
        </p:spPr>
        <p:txBody>
          <a:bodyPr>
            <a:normAutofit/>
          </a:bodyPr>
          <a:lstStyle/>
          <a:p>
            <a:pPr algn="ctr"/>
            <a:r>
              <a:rPr lang="en-GB" dirty="0"/>
              <a:t>In </a:t>
            </a:r>
            <a:r>
              <a:rPr lang="en-GB" dirty="0" smtClean="0"/>
              <a:t>pairs list </a:t>
            </a:r>
            <a:r>
              <a:rPr lang="en-GB" dirty="0"/>
              <a:t>types of lighting </a:t>
            </a:r>
            <a:r>
              <a:rPr lang="en-GB" dirty="0" smtClean="0"/>
              <a:t>and </a:t>
            </a:r>
            <a:r>
              <a:rPr lang="en-GB" dirty="0"/>
              <a:t>the effects they </a:t>
            </a:r>
            <a:r>
              <a:rPr lang="en-GB" dirty="0" smtClean="0"/>
              <a:t>create. </a:t>
            </a:r>
            <a:endParaRPr lang="en-GB" dirty="0"/>
          </a:p>
        </p:txBody>
      </p:sp>
      <p:sp>
        <p:nvSpPr>
          <p:cNvPr id="4" name="TextBox 3"/>
          <p:cNvSpPr txBox="1"/>
          <p:nvPr/>
        </p:nvSpPr>
        <p:spPr>
          <a:xfrm>
            <a:off x="107504" y="2708920"/>
            <a:ext cx="3856176" cy="3970318"/>
          </a:xfrm>
          <a:prstGeom prst="rect">
            <a:avLst/>
          </a:prstGeom>
          <a:noFill/>
          <a:ln>
            <a:solidFill>
              <a:schemeClr val="accent1"/>
            </a:solidFill>
          </a:ln>
        </p:spPr>
        <p:txBody>
          <a:bodyPr wrap="square" rtlCol="0">
            <a:spAutoFit/>
          </a:bodyPr>
          <a:lstStyle/>
          <a:p>
            <a:pPr lvl="0"/>
            <a:r>
              <a:rPr lang="en-GB" dirty="0" smtClean="0"/>
              <a:t>Learning Outcomes:</a:t>
            </a:r>
          </a:p>
          <a:p>
            <a:pPr lvl="0"/>
            <a:r>
              <a:rPr lang="en-GB" dirty="0" smtClean="0"/>
              <a:t>To </a:t>
            </a:r>
            <a:r>
              <a:rPr lang="en-GB" dirty="0"/>
              <a:t>apply feedback provided to improve the quality of your exam answers. </a:t>
            </a:r>
          </a:p>
          <a:p>
            <a:pPr lvl="0"/>
            <a:endParaRPr lang="en-GB" dirty="0" smtClean="0"/>
          </a:p>
          <a:p>
            <a:pPr lvl="0"/>
            <a:r>
              <a:rPr lang="en-GB" dirty="0" smtClean="0"/>
              <a:t>To </a:t>
            </a:r>
            <a:r>
              <a:rPr lang="en-GB" dirty="0"/>
              <a:t>discuss and explore how lighting was used in the live production, and how this enhanced the atmosphere of the play. </a:t>
            </a:r>
          </a:p>
          <a:p>
            <a:endParaRPr lang="en-GB" dirty="0" smtClean="0"/>
          </a:p>
          <a:p>
            <a:r>
              <a:rPr lang="en-GB" dirty="0" smtClean="0"/>
              <a:t>To </a:t>
            </a:r>
            <a:r>
              <a:rPr lang="en-GB" dirty="0"/>
              <a:t>develop an in-depth knowledge of how the lighting was used and apply this knowledge to an exam question.</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4694431"/>
            <a:ext cx="2241913" cy="15969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694079"/>
            <a:ext cx="2199466" cy="16726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0793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 </a:t>
            </a:r>
            <a:endParaRPr lang="en-GB" dirty="0"/>
          </a:p>
        </p:txBody>
      </p:sp>
      <p:sp>
        <p:nvSpPr>
          <p:cNvPr id="3" name="Content Placeholder 2"/>
          <p:cNvSpPr>
            <a:spLocks noGrp="1"/>
          </p:cNvSpPr>
          <p:nvPr>
            <p:ph idx="1"/>
          </p:nvPr>
        </p:nvSpPr>
        <p:spPr/>
        <p:txBody>
          <a:bodyPr>
            <a:normAutofit/>
          </a:bodyPr>
          <a:lstStyle/>
          <a:p>
            <a:r>
              <a:rPr lang="en-GB" sz="2400" dirty="0" smtClean="0"/>
              <a:t>Demonstrate knowledge and understanding of how Drama and Theatre is developed and performed </a:t>
            </a:r>
          </a:p>
          <a:p>
            <a:endParaRPr lang="en-GB" sz="2400" dirty="0"/>
          </a:p>
          <a:p>
            <a:r>
              <a:rPr lang="en-GB" sz="2400" dirty="0" smtClean="0"/>
              <a:t>Investigate and identify how successfully theatre makers communicated meaning to an audience (analysis) </a:t>
            </a:r>
          </a:p>
          <a:p>
            <a:endParaRPr lang="en-GB" sz="2400" dirty="0"/>
          </a:p>
          <a:p>
            <a:r>
              <a:rPr lang="en-GB" sz="2400" dirty="0" smtClean="0"/>
              <a:t>Assess the merit of approaches used and formulate judgements (evaluate)</a:t>
            </a:r>
            <a:endParaRPr lang="en-GB" sz="2400" dirty="0"/>
          </a:p>
        </p:txBody>
      </p:sp>
      <p:sp>
        <p:nvSpPr>
          <p:cNvPr id="4" name="TextBox 3"/>
          <p:cNvSpPr txBox="1"/>
          <p:nvPr/>
        </p:nvSpPr>
        <p:spPr>
          <a:xfrm>
            <a:off x="437064" y="5396200"/>
            <a:ext cx="8208912" cy="646331"/>
          </a:xfrm>
          <a:prstGeom prst="rect">
            <a:avLst/>
          </a:prstGeom>
          <a:noFill/>
        </p:spPr>
        <p:txBody>
          <a:bodyPr wrap="square" rtlCol="0">
            <a:spAutoFit/>
          </a:bodyPr>
          <a:lstStyle/>
          <a:p>
            <a:pPr algn="ctr"/>
            <a:r>
              <a:rPr lang="en-GB" dirty="0" smtClean="0"/>
              <a:t>You should justify your opinions with examples that include a “number of precise details”. You must also aim to use technical language. </a:t>
            </a:r>
            <a:endParaRPr lang="en-GB" dirty="0"/>
          </a:p>
        </p:txBody>
      </p:sp>
    </p:spTree>
    <p:extLst>
      <p:ext uri="{BB962C8B-B14F-4D97-AF65-F5344CB8AC3E}">
        <p14:creationId xmlns:p14="http://schemas.microsoft.com/office/powerpoint/2010/main" val="228364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8720"/>
            <a:ext cx="9144000" cy="1470025"/>
          </a:xfrm>
        </p:spPr>
        <p:txBody>
          <a:bodyPr>
            <a:noAutofit/>
          </a:bodyPr>
          <a:lstStyle/>
          <a:p>
            <a:pPr algn="ctr"/>
            <a:r>
              <a:rPr lang="en-GB" sz="2400" b="1" i="1" u="sng" dirty="0" smtClean="0"/>
              <a:t>Lighting </a:t>
            </a:r>
            <a:r>
              <a:rPr lang="en-GB" sz="2400" dirty="0" smtClean="0"/>
              <a:t/>
            </a:r>
            <a:br>
              <a:rPr lang="en-GB" sz="2400" dirty="0" smtClean="0"/>
            </a:br>
            <a:r>
              <a:rPr lang="en-GB" sz="2400" dirty="0" err="1" smtClean="0"/>
              <a:t>Lighting</a:t>
            </a:r>
            <a:r>
              <a:rPr lang="en-GB" sz="2400" dirty="0" smtClean="0"/>
              <a:t> plays a key part in creating suspense within the play. The use of </a:t>
            </a:r>
            <a:r>
              <a:rPr lang="en-GB" sz="2400" u="sng" dirty="0" smtClean="0"/>
              <a:t>Gobo</a:t>
            </a:r>
            <a:r>
              <a:rPr lang="en-GB" sz="2400" dirty="0" smtClean="0"/>
              <a:t>s project different locations onto the stage, such as Eel Marsh House, the church, and the shadows of the windows which moves the action effortlessly from one location to the next. </a:t>
            </a:r>
            <a:endParaRPr lang="en-GB" sz="2400" dirty="0"/>
          </a:p>
        </p:txBody>
      </p:sp>
      <p:sp>
        <p:nvSpPr>
          <p:cNvPr id="4" name="TextBox 3"/>
          <p:cNvSpPr txBox="1"/>
          <p:nvPr/>
        </p:nvSpPr>
        <p:spPr>
          <a:xfrm>
            <a:off x="107504" y="6078032"/>
            <a:ext cx="5844606" cy="646331"/>
          </a:xfrm>
          <a:prstGeom prst="rect">
            <a:avLst/>
          </a:prstGeom>
          <a:noFill/>
        </p:spPr>
        <p:txBody>
          <a:bodyPr wrap="square" rtlCol="0">
            <a:spAutoFit/>
          </a:bodyPr>
          <a:lstStyle/>
          <a:p>
            <a:r>
              <a:rPr lang="en-GB" dirty="0" smtClean="0"/>
              <a:t>How were the audience notified they were now watching the “play” through the use of lighting?</a:t>
            </a:r>
            <a:endParaRPr lang="en-GB" dirty="0"/>
          </a:p>
        </p:txBody>
      </p:sp>
      <p:pic>
        <p:nvPicPr>
          <p:cNvPr id="4098" name="Picture 2" descr="Review: A spine-tingling gothic ghost story, The Woman in Black runs now  through March 24 at Seattle Repertory Theatre – Seattle Po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3960440" cy="3369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out The Show | The Woman In Black | Offical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875003"/>
            <a:ext cx="334665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25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784" y="3140968"/>
            <a:ext cx="8229600" cy="4526280"/>
          </a:xfrm>
        </p:spPr>
        <p:txBody>
          <a:bodyPr>
            <a:normAutofit/>
          </a:bodyPr>
          <a:lstStyle/>
          <a:p>
            <a:pPr algn="ctr"/>
            <a:r>
              <a:rPr lang="en-GB" dirty="0"/>
              <a:t>The stage is always kept at a minimum level of darkness, so the whole playing space is never fully visible. Lighting then controls what can and can’t be seen by the audience, so quick reveals and vanishes can be used for The Woman in Black throughout the action.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8640"/>
            <a:ext cx="2993366" cy="29651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4020"/>
            <a:ext cx="3353901" cy="2389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5122" name="Picture 2" descr="Live Review: The Woman in Black, King's Theatre, Edinburgh | HeraldScot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358560"/>
            <a:ext cx="1561393" cy="254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5429" y="3553800"/>
            <a:ext cx="4197152" cy="2880320"/>
          </a:xfrm>
        </p:spPr>
        <p:txBody>
          <a:bodyPr>
            <a:normAutofit lnSpcReduction="10000"/>
          </a:bodyPr>
          <a:lstStyle/>
          <a:p>
            <a:r>
              <a:rPr lang="en-GB" sz="2000" dirty="0"/>
              <a:t>The use of tight spotlights focus the audience on particular objects, such as the rocking chair or door handle, and the audience become aware that something is about to happen. </a:t>
            </a:r>
            <a:endParaRPr lang="en-GB" sz="2000" dirty="0" smtClean="0"/>
          </a:p>
          <a:p>
            <a:endParaRPr lang="en-GB" sz="2000" dirty="0"/>
          </a:p>
          <a:p>
            <a:r>
              <a:rPr lang="en-GB" sz="2000" dirty="0" smtClean="0"/>
              <a:t>Why is the colour important when the spotlight hits the door to the nursery?</a:t>
            </a:r>
            <a:endParaRPr lang="en-GB" dirty="0"/>
          </a:p>
        </p:txBody>
      </p:sp>
      <p:pic>
        <p:nvPicPr>
          <p:cNvPr id="1026" name="Picture 2" descr="REVIEW: The Woman in Black at Richmond Theatre | News Sh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40" y="44624"/>
            <a:ext cx="2808312" cy="21107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64036" y="3554656"/>
            <a:ext cx="4197152" cy="2880320"/>
          </a:xfrm>
          <a:prstGeom prst="rect">
            <a:avLst/>
          </a:prstGeom>
        </p:spPr>
        <p:txBody>
          <a:bodyPr>
            <a:normAutofit fontScale="92500" lnSpcReduction="1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GB" sz="2000" dirty="0" smtClean="0"/>
              <a:t>The use of candle and torch light creates a sense of mystery and suspense. The audience cannot see the entire stage which makes us feel tense. Shadows are also created such as the hand on the gauze which again creates a tense atmosphere, a sense that something is closing in on Mr Kipps. </a:t>
            </a:r>
          </a:p>
        </p:txBody>
      </p:sp>
      <p:pic>
        <p:nvPicPr>
          <p:cNvPr id="1028" name="Picture 4" descr="The Woman in Black, Torch Theatre - Art Scene in W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556792"/>
            <a:ext cx="2971472" cy="1979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irteen things to know about The Woman in Black ahead of the scary play's  Newcastle run - Chronicle L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692696"/>
            <a:ext cx="3847946" cy="255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2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use of the Gauze </a:t>
            </a:r>
            <a:endParaRPr lang="en-GB" dirty="0"/>
          </a:p>
        </p:txBody>
      </p:sp>
      <p:sp>
        <p:nvSpPr>
          <p:cNvPr id="3" name="Content Placeholder 2"/>
          <p:cNvSpPr>
            <a:spLocks noGrp="1"/>
          </p:cNvSpPr>
          <p:nvPr>
            <p:ph idx="1"/>
          </p:nvPr>
        </p:nvSpPr>
        <p:spPr>
          <a:xfrm>
            <a:off x="457200" y="1646237"/>
            <a:ext cx="8229600" cy="630635"/>
          </a:xfrm>
        </p:spPr>
        <p:txBody>
          <a:bodyPr>
            <a:normAutofit fontScale="70000" lnSpcReduction="20000"/>
          </a:bodyPr>
          <a:lstStyle/>
          <a:p>
            <a:pPr lvl="0"/>
            <a:r>
              <a:rPr lang="en-GB" dirty="0" smtClean="0"/>
              <a:t>Why is the use </a:t>
            </a:r>
            <a:r>
              <a:rPr lang="en-GB" dirty="0"/>
              <a:t>of gauze and backlighting </a:t>
            </a:r>
            <a:r>
              <a:rPr lang="en-GB" dirty="0" smtClean="0"/>
              <a:t>effective in creating an atmosphere and location?</a:t>
            </a:r>
            <a:endParaRPr lang="en-GB" dirty="0"/>
          </a:p>
          <a:p>
            <a:pPr marL="0" indent="0">
              <a:buNone/>
            </a:pPr>
            <a:endParaRPr lang="en-GB" dirty="0"/>
          </a:p>
        </p:txBody>
      </p:sp>
      <p:pic>
        <p:nvPicPr>
          <p:cNvPr id="4" name="Picture 4" descr="The Women in Black Review | Emma Thurston / MA ART &amp;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96" y="2348880"/>
            <a:ext cx="3755986" cy="24942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Woman in Black, Fortune Theatre - Review - Everything Thea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2852936"/>
            <a:ext cx="4764683" cy="34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188640"/>
            <a:ext cx="2890664" cy="910449"/>
          </a:xfrm>
        </p:spPr>
        <p:txBody>
          <a:bodyPr/>
          <a:lstStyle/>
          <a:p>
            <a:r>
              <a:rPr lang="en-GB" dirty="0" smtClean="0"/>
              <a:t>Colours </a:t>
            </a:r>
            <a:endParaRPr lang="en-GB" dirty="0"/>
          </a:p>
        </p:txBody>
      </p:sp>
      <p:pic>
        <p:nvPicPr>
          <p:cNvPr id="2050" name="Picture 2" descr="The Woman In Black Review Fortune Thea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38" y="692696"/>
            <a:ext cx="3847946" cy="24650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irteen things to know about The Woman in Black ahead of the scary play's  Newcastle run - Chronicle 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86" y="3645024"/>
            <a:ext cx="3847946" cy="25590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view: The Comforts of the Cozy Scare in 'The Woman in Black'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744" y="1052736"/>
            <a:ext cx="3892288" cy="2856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1536" y="3909235"/>
            <a:ext cx="4852952"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What effect do the different coloured </a:t>
            </a:r>
            <a:r>
              <a:rPr lang="en-GB" sz="2000" b="1" dirty="0" smtClean="0"/>
              <a:t>gels </a:t>
            </a:r>
            <a:r>
              <a:rPr lang="en-GB" sz="2000" dirty="0" smtClean="0"/>
              <a:t>have on creating an atmosphere and sense of location in the performance?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u="sng" dirty="0" smtClean="0"/>
              <a:t>Do note </a:t>
            </a:r>
            <a:r>
              <a:rPr lang="en-GB" sz="2000" dirty="0" smtClean="0"/>
              <a:t>that coloured </a:t>
            </a:r>
            <a:r>
              <a:rPr lang="en-GB" sz="2000" dirty="0"/>
              <a:t>lighting is rarely used within the play, creating a realistic atmosphere for each location.</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43557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600" dirty="0" smtClean="0"/>
              <a:t>Use of </a:t>
            </a:r>
            <a:r>
              <a:rPr lang="en-GB" sz="3600" dirty="0">
                <a:effectLst/>
              </a:rPr>
              <a:t>Blackouts/ transitions/ fades </a:t>
            </a:r>
          </a:p>
        </p:txBody>
      </p:sp>
      <p:sp>
        <p:nvSpPr>
          <p:cNvPr id="3" name="Content Placeholder 2"/>
          <p:cNvSpPr>
            <a:spLocks noGrp="1"/>
          </p:cNvSpPr>
          <p:nvPr>
            <p:ph idx="1"/>
          </p:nvPr>
        </p:nvSpPr>
        <p:spPr/>
        <p:txBody>
          <a:bodyPr/>
          <a:lstStyle/>
          <a:p>
            <a:r>
              <a:rPr lang="en-GB" dirty="0"/>
              <a:t>The frequent use of blackouts again controls the suspense, as at times nothing at all can be seen onstage directly after a moment of heightened drama.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789040"/>
            <a:ext cx="4386606" cy="247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570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93</TotalTime>
  <Words>586</Words>
  <Application>Microsoft Office PowerPoint</Application>
  <PresentationFormat>On-screen Show (4:3)</PresentationFormat>
  <Paragraphs>63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Foundry</vt:lpstr>
      <vt:lpstr>Cast and Creative Team - 2022</vt:lpstr>
      <vt:lpstr>Starter </vt:lpstr>
      <vt:lpstr>Success Criteria </vt:lpstr>
      <vt:lpstr>Lighting  Lighting plays a key part in creating suspense within the play. The use of Gobos project different locations onto the stage, such as Eel Marsh House, the church, and the shadows of the windows which moves the action effortlessly from one location to the next. </vt:lpstr>
      <vt:lpstr>PowerPoint Presentation</vt:lpstr>
      <vt:lpstr>PowerPoint Presentation</vt:lpstr>
      <vt:lpstr>The use of the Gauze </vt:lpstr>
      <vt:lpstr>Colours </vt:lpstr>
      <vt:lpstr>Use of Blackouts/ transitions/ fades </vt:lpstr>
      <vt:lpstr>How is lighting used to help create tension in the following moments?</vt:lpstr>
      <vt:lpstr>Practise exam question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 Lighting plays a key part in creating suspense within the play. The use of Gobos project different locations onto the stage, such as Eel Marsh House, which moves the action effortlessly from one location to the next.</dc:title>
  <dc:creator>Mto</dc:creator>
  <cp:lastModifiedBy>LMc</cp:lastModifiedBy>
  <cp:revision>14</cp:revision>
  <dcterms:created xsi:type="dcterms:W3CDTF">2018-03-14T09:18:47Z</dcterms:created>
  <dcterms:modified xsi:type="dcterms:W3CDTF">2022-03-31T08:57:16Z</dcterms:modified>
</cp:coreProperties>
</file>