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57" r:id="rId5"/>
    <p:sldId id="258" r:id="rId6"/>
    <p:sldId id="259" r:id="rId7"/>
    <p:sldId id="260"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D4A0D-4443-CE7C-8A94-6851E3F1FFE6}" v="369" dt="2020-04-03T09:17:37.390"/>
    <p1510:client id="{E2A92A97-8194-2091-E9B5-9F4A00D9405C}" v="4" dt="2020-04-16T20:14:04.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H Ash" userId="S::has@woodlandsschool.essex.sch.uk::8acdab3d-ffb1-4ac5-aa60-e0e4d819c85a" providerId="AD" clId="Web-{E2A92A97-8194-2091-E9B5-9F4A00D9405C}"/>
    <pc:docChg chg="modSld">
      <pc:chgData name="Miss H Ash" userId="S::has@woodlandsschool.essex.sch.uk::8acdab3d-ffb1-4ac5-aa60-e0e4d819c85a" providerId="AD" clId="Web-{E2A92A97-8194-2091-E9B5-9F4A00D9405C}" dt="2020-04-16T20:14:04.349" v="3" actId="20577"/>
      <pc:docMkLst>
        <pc:docMk/>
      </pc:docMkLst>
      <pc:sldChg chg="modSp">
        <pc:chgData name="Miss H Ash" userId="S::has@woodlandsschool.essex.sch.uk::8acdab3d-ffb1-4ac5-aa60-e0e4d819c85a" providerId="AD" clId="Web-{E2A92A97-8194-2091-E9B5-9F4A00D9405C}" dt="2020-04-16T20:14:04.349" v="2" actId="20577"/>
        <pc:sldMkLst>
          <pc:docMk/>
          <pc:sldMk cId="2696517823" sldId="261"/>
        </pc:sldMkLst>
        <pc:spChg chg="mod">
          <ac:chgData name="Miss H Ash" userId="S::has@woodlandsschool.essex.sch.uk::8acdab3d-ffb1-4ac5-aa60-e0e4d819c85a" providerId="AD" clId="Web-{E2A92A97-8194-2091-E9B5-9F4A00D9405C}" dt="2020-04-16T20:14:04.349" v="2" actId="20577"/>
          <ac:spMkLst>
            <pc:docMk/>
            <pc:sldMk cId="2696517823" sldId="261"/>
            <ac:spMk id="2" creationId="{00000000-0000-0000-0000-000000000000}"/>
          </ac:spMkLst>
        </pc:spChg>
      </pc:sldChg>
    </pc:docChg>
  </pc:docChgLst>
  <pc:docChgLst>
    <pc:chgData name="Miss H Ash" userId="S::has@woodlandsschool.essex.sch.uk::8acdab3d-ffb1-4ac5-aa60-e0e4d819c85a" providerId="AD" clId="Web-{115D4A0D-4443-CE7C-8A94-6851E3F1FFE6}"/>
    <pc:docChg chg="addSld modSld">
      <pc:chgData name="Miss H Ash" userId="S::has@woodlandsschool.essex.sch.uk::8acdab3d-ffb1-4ac5-aa60-e0e4d819c85a" providerId="AD" clId="Web-{115D4A0D-4443-CE7C-8A94-6851E3F1FFE6}" dt="2020-04-03T09:17:37.390" v="363" actId="1076"/>
      <pc:docMkLst>
        <pc:docMk/>
      </pc:docMkLst>
      <pc:sldChg chg="addSp delSp modSp new">
        <pc:chgData name="Miss H Ash" userId="S::has@woodlandsschool.essex.sch.uk::8acdab3d-ffb1-4ac5-aa60-e0e4d819c85a" providerId="AD" clId="Web-{115D4A0D-4443-CE7C-8A94-6851E3F1FFE6}" dt="2020-04-03T09:17:37.390" v="363" actId="1076"/>
        <pc:sldMkLst>
          <pc:docMk/>
          <pc:sldMk cId="3459023552" sldId="264"/>
        </pc:sldMkLst>
        <pc:spChg chg="mod">
          <ac:chgData name="Miss H Ash" userId="S::has@woodlandsschool.essex.sch.uk::8acdab3d-ffb1-4ac5-aa60-e0e4d819c85a" providerId="AD" clId="Web-{115D4A0D-4443-CE7C-8A94-6851E3F1FFE6}" dt="2020-04-03T09:17:24.686" v="360" actId="1076"/>
          <ac:spMkLst>
            <pc:docMk/>
            <pc:sldMk cId="3459023552" sldId="264"/>
            <ac:spMk id="2" creationId="{6AF40F90-7C78-44A8-8FDA-F3F257D1471A}"/>
          </ac:spMkLst>
        </pc:spChg>
        <pc:spChg chg="del">
          <ac:chgData name="Miss H Ash" userId="S::has@woodlandsschool.essex.sch.uk::8acdab3d-ffb1-4ac5-aa60-e0e4d819c85a" providerId="AD" clId="Web-{115D4A0D-4443-CE7C-8A94-6851E3F1FFE6}" dt="2020-04-03T09:12:23.885" v="1"/>
          <ac:spMkLst>
            <pc:docMk/>
            <pc:sldMk cId="3459023552" sldId="264"/>
            <ac:spMk id="3" creationId="{E5A24EA5-B6CA-4007-9D3B-E9459683D42B}"/>
          </ac:spMkLst>
        </pc:spChg>
        <pc:spChg chg="add mod">
          <ac:chgData name="Miss H Ash" userId="S::has@woodlandsschool.essex.sch.uk::8acdab3d-ffb1-4ac5-aa60-e0e4d819c85a" providerId="AD" clId="Web-{115D4A0D-4443-CE7C-8A94-6851E3F1FFE6}" dt="2020-04-03T09:17:20.280" v="359"/>
          <ac:spMkLst>
            <pc:docMk/>
            <pc:sldMk cId="3459023552" sldId="264"/>
            <ac:spMk id="8" creationId="{8DFB9993-D9F2-4683-8573-66252900BF53}"/>
          </ac:spMkLst>
        </pc:spChg>
        <pc:spChg chg="add mod">
          <ac:chgData name="Miss H Ash" userId="S::has@woodlandsschool.essex.sch.uk::8acdab3d-ffb1-4ac5-aa60-e0e4d819c85a" providerId="AD" clId="Web-{115D4A0D-4443-CE7C-8A94-6851E3F1FFE6}" dt="2020-04-03T09:17:08.669" v="358" actId="1076"/>
          <ac:spMkLst>
            <pc:docMk/>
            <pc:sldMk cId="3459023552" sldId="264"/>
            <ac:spMk id="9" creationId="{24CAA37A-8809-456F-BA97-ACAA1F6277EA}"/>
          </ac:spMkLst>
        </pc:spChg>
        <pc:picChg chg="add mod ord">
          <ac:chgData name="Miss H Ash" userId="S::has@woodlandsschool.essex.sch.uk::8acdab3d-ffb1-4ac5-aa60-e0e4d819c85a" providerId="AD" clId="Web-{115D4A0D-4443-CE7C-8A94-6851E3F1FFE6}" dt="2020-04-03T09:16:45.543" v="352" actId="1076"/>
          <ac:picMkLst>
            <pc:docMk/>
            <pc:sldMk cId="3459023552" sldId="264"/>
            <ac:picMk id="4" creationId="{0E3231F6-923A-4376-91D2-BC458F45AEE8}"/>
          </ac:picMkLst>
        </pc:picChg>
        <pc:picChg chg="add mod">
          <ac:chgData name="Miss H Ash" userId="S::has@woodlandsschool.essex.sch.uk::8acdab3d-ffb1-4ac5-aa60-e0e4d819c85a" providerId="AD" clId="Web-{115D4A0D-4443-CE7C-8A94-6851E3F1FFE6}" dt="2020-04-03T09:17:37.390" v="363" actId="1076"/>
          <ac:picMkLst>
            <pc:docMk/>
            <pc:sldMk cId="3459023552" sldId="264"/>
            <ac:picMk id="6" creationId="{BE15D7F0-9DA9-4481-8433-5DA696CAFD1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3745B4-E237-4815-AC25-BA45A43945AF}"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C8D7F-4542-4985-86FD-2150E8957B32}" type="slidenum">
              <a:rPr lang="en-GB" smtClean="0"/>
              <a:t>‹#›</a:t>
            </a:fld>
            <a:endParaRPr lang="en-GB"/>
          </a:p>
        </p:txBody>
      </p:sp>
    </p:spTree>
    <p:extLst>
      <p:ext uri="{BB962C8B-B14F-4D97-AF65-F5344CB8AC3E}">
        <p14:creationId xmlns:p14="http://schemas.microsoft.com/office/powerpoint/2010/main" val="60957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3745B4-E237-4815-AC25-BA45A43945AF}"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C8D7F-4542-4985-86FD-2150E8957B32}" type="slidenum">
              <a:rPr lang="en-GB" smtClean="0"/>
              <a:t>‹#›</a:t>
            </a:fld>
            <a:endParaRPr lang="en-GB"/>
          </a:p>
        </p:txBody>
      </p:sp>
    </p:spTree>
    <p:extLst>
      <p:ext uri="{BB962C8B-B14F-4D97-AF65-F5344CB8AC3E}">
        <p14:creationId xmlns:p14="http://schemas.microsoft.com/office/powerpoint/2010/main" val="112936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3745B4-E237-4815-AC25-BA45A43945AF}"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C8D7F-4542-4985-86FD-2150E8957B32}" type="slidenum">
              <a:rPr lang="en-GB" smtClean="0"/>
              <a:t>‹#›</a:t>
            </a:fld>
            <a:endParaRPr lang="en-GB"/>
          </a:p>
        </p:txBody>
      </p:sp>
    </p:spTree>
    <p:extLst>
      <p:ext uri="{BB962C8B-B14F-4D97-AF65-F5344CB8AC3E}">
        <p14:creationId xmlns:p14="http://schemas.microsoft.com/office/powerpoint/2010/main" val="21913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3745B4-E237-4815-AC25-BA45A43945AF}"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C8D7F-4542-4985-86FD-2150E8957B32}" type="slidenum">
              <a:rPr lang="en-GB" smtClean="0"/>
              <a:t>‹#›</a:t>
            </a:fld>
            <a:endParaRPr lang="en-GB"/>
          </a:p>
        </p:txBody>
      </p:sp>
    </p:spTree>
    <p:extLst>
      <p:ext uri="{BB962C8B-B14F-4D97-AF65-F5344CB8AC3E}">
        <p14:creationId xmlns:p14="http://schemas.microsoft.com/office/powerpoint/2010/main" val="84709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745B4-E237-4815-AC25-BA45A43945AF}"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C8D7F-4542-4985-86FD-2150E8957B32}" type="slidenum">
              <a:rPr lang="en-GB" smtClean="0"/>
              <a:t>‹#›</a:t>
            </a:fld>
            <a:endParaRPr lang="en-GB"/>
          </a:p>
        </p:txBody>
      </p:sp>
    </p:spTree>
    <p:extLst>
      <p:ext uri="{BB962C8B-B14F-4D97-AF65-F5344CB8AC3E}">
        <p14:creationId xmlns:p14="http://schemas.microsoft.com/office/powerpoint/2010/main" val="116281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3745B4-E237-4815-AC25-BA45A43945AF}"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3C8D7F-4542-4985-86FD-2150E8957B32}" type="slidenum">
              <a:rPr lang="en-GB" smtClean="0"/>
              <a:t>‹#›</a:t>
            </a:fld>
            <a:endParaRPr lang="en-GB"/>
          </a:p>
        </p:txBody>
      </p:sp>
    </p:spTree>
    <p:extLst>
      <p:ext uri="{BB962C8B-B14F-4D97-AF65-F5344CB8AC3E}">
        <p14:creationId xmlns:p14="http://schemas.microsoft.com/office/powerpoint/2010/main" val="322740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3745B4-E237-4815-AC25-BA45A43945AF}" type="datetimeFigureOut">
              <a:rPr lang="en-GB" smtClean="0"/>
              <a:t>16/04/2020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3C8D7F-4542-4985-86FD-2150E8957B32}" type="slidenum">
              <a:rPr lang="en-GB" smtClean="0"/>
              <a:t>‹#›</a:t>
            </a:fld>
            <a:endParaRPr lang="en-GB"/>
          </a:p>
        </p:txBody>
      </p:sp>
    </p:spTree>
    <p:extLst>
      <p:ext uri="{BB962C8B-B14F-4D97-AF65-F5344CB8AC3E}">
        <p14:creationId xmlns:p14="http://schemas.microsoft.com/office/powerpoint/2010/main" val="176385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3745B4-E237-4815-AC25-BA45A43945AF}" type="datetimeFigureOut">
              <a:rPr lang="en-GB" smtClean="0"/>
              <a:t>16/04/2020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3C8D7F-4542-4985-86FD-2150E8957B32}" type="slidenum">
              <a:rPr lang="en-GB" smtClean="0"/>
              <a:t>‹#›</a:t>
            </a:fld>
            <a:endParaRPr lang="en-GB"/>
          </a:p>
        </p:txBody>
      </p:sp>
    </p:spTree>
    <p:extLst>
      <p:ext uri="{BB962C8B-B14F-4D97-AF65-F5344CB8AC3E}">
        <p14:creationId xmlns:p14="http://schemas.microsoft.com/office/powerpoint/2010/main" val="296048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45B4-E237-4815-AC25-BA45A43945AF}" type="datetimeFigureOut">
              <a:rPr lang="en-GB" smtClean="0"/>
              <a:t>16/04/2020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3C8D7F-4542-4985-86FD-2150E8957B32}" type="slidenum">
              <a:rPr lang="en-GB" smtClean="0"/>
              <a:t>‹#›</a:t>
            </a:fld>
            <a:endParaRPr lang="en-GB"/>
          </a:p>
        </p:txBody>
      </p:sp>
    </p:spTree>
    <p:extLst>
      <p:ext uri="{BB962C8B-B14F-4D97-AF65-F5344CB8AC3E}">
        <p14:creationId xmlns:p14="http://schemas.microsoft.com/office/powerpoint/2010/main" val="303870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3745B4-E237-4815-AC25-BA45A43945AF}"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3C8D7F-4542-4985-86FD-2150E8957B32}" type="slidenum">
              <a:rPr lang="en-GB" smtClean="0"/>
              <a:t>‹#›</a:t>
            </a:fld>
            <a:endParaRPr lang="en-GB"/>
          </a:p>
        </p:txBody>
      </p:sp>
    </p:spTree>
    <p:extLst>
      <p:ext uri="{BB962C8B-B14F-4D97-AF65-F5344CB8AC3E}">
        <p14:creationId xmlns:p14="http://schemas.microsoft.com/office/powerpoint/2010/main" val="47985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3745B4-E237-4815-AC25-BA45A43945AF}"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3C8D7F-4542-4985-86FD-2150E8957B32}" type="slidenum">
              <a:rPr lang="en-GB" smtClean="0"/>
              <a:t>‹#›</a:t>
            </a:fld>
            <a:endParaRPr lang="en-GB"/>
          </a:p>
        </p:txBody>
      </p:sp>
    </p:spTree>
    <p:extLst>
      <p:ext uri="{BB962C8B-B14F-4D97-AF65-F5344CB8AC3E}">
        <p14:creationId xmlns:p14="http://schemas.microsoft.com/office/powerpoint/2010/main" val="210537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745B4-E237-4815-AC25-BA45A43945AF}" type="datetimeFigureOut">
              <a:rPr lang="en-GB" smtClean="0"/>
              <a:t>16/04/2020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C8D7F-4542-4985-86FD-2150E8957B32}" type="slidenum">
              <a:rPr lang="en-GB" smtClean="0"/>
              <a:t>‹#›</a:t>
            </a:fld>
            <a:endParaRPr lang="en-GB"/>
          </a:p>
        </p:txBody>
      </p:sp>
    </p:spTree>
    <p:extLst>
      <p:ext uri="{BB962C8B-B14F-4D97-AF65-F5344CB8AC3E}">
        <p14:creationId xmlns:p14="http://schemas.microsoft.com/office/powerpoint/2010/main" val="4061737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as@woodlandsschool.essex.sch.uk" TargetMode="External"/><Relationship Id="rId2" Type="http://schemas.openxmlformats.org/officeDocument/2006/relationships/hyperlink" Target="mailto:nta@woodlandsschool.essex.sch.uk" TargetMode="External"/><Relationship Id="rId1" Type="http://schemas.openxmlformats.org/officeDocument/2006/relationships/slideLayout" Target="../slideLayouts/slideLayout2.xml"/><Relationship Id="rId4" Type="http://schemas.openxmlformats.org/officeDocument/2006/relationships/hyperlink" Target="mailto:Cwt@woodlandsschool.essex.sch.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Week 2 &amp; 3</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9651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E9A1-E8C0-44C4-897F-1A41114DD2DB}"/>
              </a:ext>
            </a:extLst>
          </p:cNvPr>
          <p:cNvSpPr>
            <a:spLocks noGrp="1"/>
          </p:cNvSpPr>
          <p:nvPr>
            <p:ph type="title"/>
          </p:nvPr>
        </p:nvSpPr>
        <p:spPr/>
        <p:txBody>
          <a:bodyPr/>
          <a:lstStyle/>
          <a:p>
            <a:r>
              <a:rPr lang="en-US" dirty="0">
                <a:cs typeface="Calibri"/>
              </a:rPr>
              <a:t>ART DEPARTMENT </a:t>
            </a:r>
            <a:endParaRPr lang="en-US" dirty="0"/>
          </a:p>
        </p:txBody>
      </p:sp>
      <p:sp>
        <p:nvSpPr>
          <p:cNvPr id="3" name="Content Placeholder 2">
            <a:extLst>
              <a:ext uri="{FF2B5EF4-FFF2-40B4-BE49-F238E27FC236}">
                <a16:creationId xmlns:a16="http://schemas.microsoft.com/office/drawing/2014/main" id="{309D434E-ADBD-4290-ABC1-B0178CD0D552}"/>
              </a:ext>
            </a:extLst>
          </p:cNvPr>
          <p:cNvSpPr>
            <a:spLocks noGrp="1"/>
          </p:cNvSpPr>
          <p:nvPr>
            <p:ph idx="1"/>
          </p:nvPr>
        </p:nvSpPr>
        <p:spPr/>
        <p:txBody>
          <a:bodyPr vert="horz" lIns="91440" tIns="45720" rIns="91440" bIns="45720" rtlCol="0" anchor="t">
            <a:normAutofit/>
          </a:bodyPr>
          <a:lstStyle/>
          <a:p>
            <a:pPr marL="0" indent="0">
              <a:buNone/>
            </a:pPr>
            <a:r>
              <a:rPr lang="en-US" b="1" u="sng" dirty="0">
                <a:cs typeface="Calibri"/>
              </a:rPr>
              <a:t>EMAIL ADDRESSES</a:t>
            </a:r>
          </a:p>
          <a:p>
            <a:pPr marL="0" indent="0">
              <a:buNone/>
            </a:pPr>
            <a:r>
              <a:rPr lang="en-US" b="1" dirty="0">
                <a:cs typeface="Calibri"/>
              </a:rPr>
              <a:t>MRS TAYLOR </a:t>
            </a:r>
            <a:r>
              <a:rPr lang="en-US" dirty="0">
                <a:cs typeface="Calibri"/>
              </a:rPr>
              <a:t>– </a:t>
            </a:r>
            <a:r>
              <a:rPr lang="en-US" dirty="0">
                <a:cs typeface="Calibri"/>
                <a:hlinkClick r:id="rId2"/>
              </a:rPr>
              <a:t>nta@woodlandsschool.essex.sch.uk</a:t>
            </a:r>
          </a:p>
          <a:p>
            <a:pPr marL="0" indent="0">
              <a:buNone/>
            </a:pPr>
            <a:r>
              <a:rPr lang="en-US" b="1" dirty="0">
                <a:cs typeface="Calibri"/>
              </a:rPr>
              <a:t>MS ASH</a:t>
            </a:r>
          </a:p>
          <a:p>
            <a:pPr marL="0" indent="0">
              <a:buNone/>
            </a:pPr>
            <a:r>
              <a:rPr lang="en-US" dirty="0">
                <a:cs typeface="Calibri"/>
                <a:hlinkClick r:id="rId3"/>
              </a:rPr>
              <a:t>Has@woodlandsschool.essex.sch.uk</a:t>
            </a:r>
          </a:p>
          <a:p>
            <a:pPr marL="0" indent="0">
              <a:buNone/>
            </a:pPr>
            <a:r>
              <a:rPr lang="en-US" b="1" dirty="0">
                <a:cs typeface="Calibri"/>
              </a:rPr>
              <a:t>MISS WILLMOT</a:t>
            </a:r>
          </a:p>
          <a:p>
            <a:pPr marL="0" indent="0">
              <a:buNone/>
            </a:pPr>
            <a:r>
              <a:rPr lang="en-US" dirty="0">
                <a:cs typeface="Calibri"/>
                <a:hlinkClick r:id="rId4"/>
              </a:rPr>
              <a:t>Cwt@woodlandsschool.essex.sch.uk</a:t>
            </a:r>
            <a:endParaRPr lang="en-US">
              <a:cs typeface="Calibri"/>
            </a:endParaRPr>
          </a:p>
          <a:p>
            <a:pPr marL="0" indent="0">
              <a:buNone/>
            </a:pPr>
            <a:endParaRPr lang="en-US" dirty="0">
              <a:cs typeface="Calibri"/>
            </a:endParaRPr>
          </a:p>
        </p:txBody>
      </p:sp>
    </p:spTree>
    <p:extLst>
      <p:ext uri="{BB962C8B-B14F-4D97-AF65-F5344CB8AC3E}">
        <p14:creationId xmlns:p14="http://schemas.microsoft.com/office/powerpoint/2010/main" val="248733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1">
            <a:extLst>
              <a:ext uri="{FF2B5EF4-FFF2-40B4-BE49-F238E27FC236}">
                <a16:creationId xmlns:a16="http://schemas.microsoft.com/office/drawing/2014/main" id="{E81ADEAE-CFC8-4152-A517-7D8FD2E966A9}"/>
              </a:ext>
            </a:extLst>
          </p:cNvPr>
          <p:cNvSpPr txBox="1"/>
          <p:nvPr/>
        </p:nvSpPr>
        <p:spPr>
          <a:xfrm>
            <a:off x="4567930" y="801866"/>
            <a:ext cx="3979563" cy="5230634"/>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lnSpc>
                <a:spcPct val="90000"/>
              </a:lnSpc>
              <a:spcAft>
                <a:spcPts val="600"/>
              </a:spcAft>
              <a:buFont typeface="Arial" panose="020B0604020202020204" pitchFamily="34" charset="0"/>
              <a:buChar char="•"/>
            </a:pPr>
            <a:r>
              <a:rPr lang="en-US" sz="2100" dirty="0">
                <a:solidFill>
                  <a:srgbClr val="000000"/>
                </a:solidFill>
              </a:rPr>
              <a:t>Document this work in your sketchbook – if you have it!</a:t>
            </a:r>
          </a:p>
          <a:p>
            <a:pPr indent="-228600">
              <a:lnSpc>
                <a:spcPct val="90000"/>
              </a:lnSpc>
              <a:spcAft>
                <a:spcPts val="600"/>
              </a:spcAft>
              <a:buFont typeface="Arial" panose="020B0604020202020204" pitchFamily="34" charset="0"/>
              <a:buChar char="•"/>
            </a:pPr>
            <a:endParaRPr lang="en-US" sz="2100">
              <a:solidFill>
                <a:srgbClr val="000000"/>
              </a:solidFill>
            </a:endParaRPr>
          </a:p>
          <a:p>
            <a:pPr indent="-228600">
              <a:lnSpc>
                <a:spcPct val="90000"/>
              </a:lnSpc>
              <a:spcAft>
                <a:spcPts val="600"/>
              </a:spcAft>
              <a:buFont typeface="Arial" panose="020B0604020202020204" pitchFamily="34" charset="0"/>
              <a:buChar char="•"/>
            </a:pPr>
            <a:r>
              <a:rPr lang="en-US" sz="2100" dirty="0">
                <a:solidFill>
                  <a:srgbClr val="000000"/>
                </a:solidFill>
              </a:rPr>
              <a:t>All the work set will be added to your sketchbook. If you want to keep it separate for the time being that is fine, but we expect to see it submitted on the return to school. </a:t>
            </a:r>
          </a:p>
          <a:p>
            <a:pPr indent="-228600">
              <a:lnSpc>
                <a:spcPct val="90000"/>
              </a:lnSpc>
              <a:spcAft>
                <a:spcPts val="600"/>
              </a:spcAft>
              <a:buFont typeface="Arial" panose="020B0604020202020204" pitchFamily="34" charset="0"/>
              <a:buChar char="•"/>
            </a:pPr>
            <a:endParaRPr lang="en-US" sz="2100" dirty="0">
              <a:solidFill>
                <a:srgbClr val="000000"/>
              </a:solidFill>
              <a:cs typeface="Calibri"/>
            </a:endParaRPr>
          </a:p>
        </p:txBody>
      </p:sp>
    </p:spTree>
    <p:extLst>
      <p:ext uri="{BB962C8B-B14F-4D97-AF65-F5344CB8AC3E}">
        <p14:creationId xmlns:p14="http://schemas.microsoft.com/office/powerpoint/2010/main" val="6881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00" y="63102"/>
            <a:ext cx="2746420" cy="1657614"/>
          </a:xfrm>
          <a:solidFill>
            <a:schemeClr val="tx1"/>
          </a:solidFill>
          <a:ln>
            <a:solidFill>
              <a:schemeClr val="tx1"/>
            </a:solidFill>
          </a:ln>
        </p:spPr>
        <p:txBody>
          <a:bodyPr vert="horz" lIns="91440" tIns="45720" rIns="91440" bIns="45720" rtlCol="0">
            <a:normAutofit/>
          </a:bodyPr>
          <a:lstStyle/>
          <a:p>
            <a:pPr>
              <a:lnSpc>
                <a:spcPct val="90000"/>
              </a:lnSpc>
            </a:pPr>
            <a:r>
              <a:rPr lang="en-US" sz="2600" kern="1200" dirty="0">
                <a:solidFill>
                  <a:schemeClr val="bg1"/>
                </a:solidFill>
                <a:latin typeface="+mj-lt"/>
                <a:ea typeface="+mj-ea"/>
                <a:cs typeface="+mj-cs"/>
              </a:rPr>
              <a:t>Visual response:</a:t>
            </a:r>
            <a:br>
              <a:rPr lang="en-US" sz="2600" kern="1200" dirty="0">
                <a:solidFill>
                  <a:schemeClr val="bg1"/>
                </a:solidFill>
              </a:rPr>
            </a:br>
            <a:r>
              <a:rPr lang="en-US" sz="2600" kern="1200" dirty="0">
                <a:solidFill>
                  <a:schemeClr val="bg1"/>
                </a:solidFill>
                <a:latin typeface="+mj-lt"/>
                <a:ea typeface="+mj-ea"/>
                <a:cs typeface="+mj-cs"/>
              </a:rPr>
              <a:t>Creating your version of the portrait</a:t>
            </a:r>
            <a:endParaRPr lang="en-US" sz="2600" kern="1200" dirty="0">
              <a:solidFill>
                <a:schemeClr val="bg1"/>
              </a:solidFill>
              <a:latin typeface="+mj-lt"/>
              <a:cs typeface="Calibri"/>
            </a:endParaRPr>
          </a:p>
        </p:txBody>
      </p:sp>
      <p:sp>
        <p:nvSpPr>
          <p:cNvPr id="13" name="TextBox 12">
            <a:extLst>
              <a:ext uri="{FF2B5EF4-FFF2-40B4-BE49-F238E27FC236}">
                <a16:creationId xmlns:a16="http://schemas.microsoft.com/office/drawing/2014/main" id="{0CC140F2-3894-4006-8CB4-F5F4D002F9E2}"/>
              </a:ext>
            </a:extLst>
          </p:cNvPr>
          <p:cNvSpPr txBox="1"/>
          <p:nvPr/>
        </p:nvSpPr>
        <p:spPr>
          <a:xfrm>
            <a:off x="3452601" y="5839017"/>
            <a:ext cx="5122140" cy="40374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1000"/>
              </a:spcBef>
              <a:spcAft>
                <a:spcPts val="600"/>
              </a:spcAft>
            </a:pPr>
            <a:endParaRPr lang="en-US" sz="1600" kern="1200" dirty="0">
              <a:solidFill>
                <a:srgbClr val="E7E6E6"/>
              </a:solidFill>
              <a:latin typeface="+mn-lt"/>
              <a:cs typeface="Calibri"/>
            </a:endParaRPr>
          </a:p>
        </p:txBody>
      </p:sp>
      <p:sp>
        <p:nvSpPr>
          <p:cNvPr id="6" name="TextBox 5">
            <a:extLst>
              <a:ext uri="{FF2B5EF4-FFF2-40B4-BE49-F238E27FC236}">
                <a16:creationId xmlns:a16="http://schemas.microsoft.com/office/drawing/2014/main" id="{86EB0CA9-5464-4C71-9692-8506A1B3C7C4}"/>
              </a:ext>
            </a:extLst>
          </p:cNvPr>
          <p:cNvSpPr txBox="1"/>
          <p:nvPr/>
        </p:nvSpPr>
        <p:spPr>
          <a:xfrm>
            <a:off x="5626306" y="4922487"/>
            <a:ext cx="3175981" cy="82666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ts val="1000"/>
              </a:spcBef>
            </a:pPr>
            <a:endParaRPr lang="en-US" sz="2400" b="1" kern="1200" dirty="0">
              <a:solidFill>
                <a:srgbClr val="FFFFFF"/>
              </a:solidFill>
              <a:latin typeface="+mn-lt"/>
              <a:cs typeface="Calibri"/>
            </a:endParaRPr>
          </a:p>
        </p:txBody>
      </p:sp>
      <p:sp>
        <p:nvSpPr>
          <p:cNvPr id="3" name="TextBox 2">
            <a:extLst>
              <a:ext uri="{FF2B5EF4-FFF2-40B4-BE49-F238E27FC236}">
                <a16:creationId xmlns:a16="http://schemas.microsoft.com/office/drawing/2014/main" id="{32C9BA5B-0CBA-4396-B112-78E7DC418FA6}"/>
              </a:ext>
            </a:extLst>
          </p:cNvPr>
          <p:cNvSpPr txBox="1"/>
          <p:nvPr/>
        </p:nvSpPr>
        <p:spPr>
          <a:xfrm>
            <a:off x="103937" y="1923239"/>
            <a:ext cx="2743200" cy="209288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b="1" u="sng" dirty="0">
                <a:cs typeface="Calibri"/>
              </a:rPr>
              <a:t>TASK 1</a:t>
            </a:r>
            <a:endParaRPr lang="en-US" sz="2000" b="1" u="sng">
              <a:cs typeface="Calibri"/>
            </a:endParaRPr>
          </a:p>
          <a:p>
            <a:pPr>
              <a:spcAft>
                <a:spcPts val="600"/>
              </a:spcAft>
            </a:pPr>
            <a:r>
              <a:rPr lang="en-US" sz="2000" b="1" u="sng" dirty="0">
                <a:cs typeface="Calibri"/>
              </a:rPr>
              <a:t>PHOTOGRAPHERS:</a:t>
            </a:r>
            <a:endParaRPr lang="en-US" sz="2000" b="1" u="sng">
              <a:cs typeface="Calibri"/>
            </a:endParaRPr>
          </a:p>
          <a:p>
            <a:pPr>
              <a:spcAft>
                <a:spcPts val="600"/>
              </a:spcAft>
            </a:pPr>
            <a:r>
              <a:rPr lang="en-US" sz="2000" dirty="0">
                <a:cs typeface="Calibri"/>
              </a:rPr>
              <a:t>Use your knowledge of compostion to take photos of yourself or family members</a:t>
            </a:r>
            <a:endParaRPr lang="en-US" sz="2000">
              <a:cs typeface="Calibri"/>
            </a:endParaRPr>
          </a:p>
        </p:txBody>
      </p:sp>
      <p:sp>
        <p:nvSpPr>
          <p:cNvPr id="5" name="TextBox 4">
            <a:extLst>
              <a:ext uri="{FF2B5EF4-FFF2-40B4-BE49-F238E27FC236}">
                <a16:creationId xmlns:a16="http://schemas.microsoft.com/office/drawing/2014/main" id="{5836BE61-8A7C-4F05-9292-1FF3A2560BAF}"/>
              </a:ext>
            </a:extLst>
          </p:cNvPr>
          <p:cNvSpPr txBox="1"/>
          <p:nvPr/>
        </p:nvSpPr>
        <p:spPr>
          <a:xfrm>
            <a:off x="3004590" y="1499086"/>
            <a:ext cx="2858218" cy="4385816"/>
          </a:xfrm>
          <a:prstGeom prst="rect">
            <a:avLst/>
          </a:prstGeom>
          <a:solidFill>
            <a:schemeClr val="tx2">
              <a:lumMod val="20000"/>
              <a:lumOff val="8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b="1" u="sng" dirty="0">
                <a:cs typeface="Calibri"/>
              </a:rPr>
              <a:t>TASK 2:</a:t>
            </a:r>
            <a:endParaRPr lang="en-US" sz="1400" b="1" u="sng">
              <a:cs typeface="Calibri"/>
            </a:endParaRPr>
          </a:p>
          <a:p>
            <a:pPr>
              <a:spcAft>
                <a:spcPts val="600"/>
              </a:spcAft>
            </a:pPr>
            <a:r>
              <a:rPr lang="en-US" b="1" dirty="0">
                <a:cs typeface="Calibri"/>
              </a:rPr>
              <a:t>NOW USE SOME EDITING TO ENHANCE YOUR PHOTO:</a:t>
            </a:r>
          </a:p>
          <a:p>
            <a:pPr marL="285750" indent="-285750">
              <a:spcAft>
                <a:spcPts val="600"/>
              </a:spcAft>
              <a:buFont typeface="Arial"/>
              <a:buChar char="•"/>
            </a:pPr>
            <a:r>
              <a:rPr lang="en-US" b="1" dirty="0">
                <a:cs typeface="Calibri"/>
              </a:rPr>
              <a:t>BLACK AND WHITE</a:t>
            </a:r>
          </a:p>
          <a:p>
            <a:pPr marL="285750" indent="-285750">
              <a:spcAft>
                <a:spcPts val="600"/>
              </a:spcAft>
              <a:buFont typeface="Arial"/>
              <a:buChar char="•"/>
            </a:pPr>
            <a:r>
              <a:rPr lang="en-US" b="1" dirty="0">
                <a:cs typeface="Calibri"/>
              </a:rPr>
              <a:t>CONTRAST (DIFFERENCE BETWEEN LIGHT AND DARK)</a:t>
            </a:r>
          </a:p>
          <a:p>
            <a:pPr marL="285750" indent="-285750">
              <a:spcAft>
                <a:spcPts val="600"/>
              </a:spcAft>
              <a:buFont typeface="Arial"/>
              <a:buChar char="•"/>
            </a:pPr>
            <a:r>
              <a:rPr lang="en-US" b="1" dirty="0">
                <a:cs typeface="Calibri"/>
              </a:rPr>
              <a:t>SATURATION OF COLOUR (MAKING THE COLOUR BRIGHTER/DULLER ETC.)</a:t>
            </a:r>
          </a:p>
          <a:p>
            <a:pPr>
              <a:spcAft>
                <a:spcPts val="600"/>
              </a:spcAft>
            </a:pPr>
            <a:r>
              <a:rPr lang="en-US" b="1" dirty="0">
                <a:cs typeface="Calibri"/>
              </a:rPr>
              <a:t>YOU CAN USE FILTERS ON APPS TOO. EMAIL YOUR TEACHER IF YOU NEED HELP. </a:t>
            </a:r>
          </a:p>
        </p:txBody>
      </p:sp>
      <p:sp>
        <p:nvSpPr>
          <p:cNvPr id="8" name="TextBox 7">
            <a:extLst>
              <a:ext uri="{FF2B5EF4-FFF2-40B4-BE49-F238E27FC236}">
                <a16:creationId xmlns:a16="http://schemas.microsoft.com/office/drawing/2014/main" id="{9A5395BB-1BEE-4B7B-84CF-DBA60241600B}"/>
              </a:ext>
            </a:extLst>
          </p:cNvPr>
          <p:cNvSpPr txBox="1"/>
          <p:nvPr/>
        </p:nvSpPr>
        <p:spPr>
          <a:xfrm>
            <a:off x="6048813" y="2000618"/>
            <a:ext cx="2743200" cy="193899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b="1" u="sng" dirty="0">
                <a:cs typeface="Calibri"/>
              </a:rPr>
              <a:t>PHOTOGRAPHERS </a:t>
            </a:r>
            <a:r>
              <a:rPr lang="en-US" sz="2000" dirty="0">
                <a:cs typeface="Calibri"/>
              </a:rPr>
              <a:t>– DO LOTS OF DIFFERENT VERSIONS – EXPLORE EDITING AND MANIPULATIING IMAGES.</a:t>
            </a:r>
          </a:p>
        </p:txBody>
      </p:sp>
      <p:sp>
        <p:nvSpPr>
          <p:cNvPr id="15" name="TextBox 14">
            <a:extLst>
              <a:ext uri="{FF2B5EF4-FFF2-40B4-BE49-F238E27FC236}">
                <a16:creationId xmlns:a16="http://schemas.microsoft.com/office/drawing/2014/main" id="{D6599460-3C3A-4024-A3B7-029F12E86767}"/>
              </a:ext>
            </a:extLst>
          </p:cNvPr>
          <p:cNvSpPr txBox="1"/>
          <p:nvPr/>
        </p:nvSpPr>
        <p:spPr>
          <a:xfrm>
            <a:off x="6168669" y="149392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cs typeface="Calibri"/>
              </a:rPr>
              <a:t>TASK 3</a:t>
            </a:r>
          </a:p>
        </p:txBody>
      </p:sp>
      <p:sp>
        <p:nvSpPr>
          <p:cNvPr id="16" name="TextBox 15">
            <a:extLst>
              <a:ext uri="{FF2B5EF4-FFF2-40B4-BE49-F238E27FC236}">
                <a16:creationId xmlns:a16="http://schemas.microsoft.com/office/drawing/2014/main" id="{D5768902-A05E-4269-BBC8-7DF8DE0188C1}"/>
              </a:ext>
            </a:extLst>
          </p:cNvPr>
          <p:cNvSpPr txBox="1"/>
          <p:nvPr/>
        </p:nvSpPr>
        <p:spPr>
          <a:xfrm>
            <a:off x="7258691" y="6128535"/>
            <a:ext cx="1587357" cy="584775"/>
          </a:xfrm>
          <a:prstGeom prst="rect">
            <a:avLst/>
          </a:prstGeom>
          <a:solidFill>
            <a:srgbClr val="FFC000"/>
          </a:solidFill>
          <a:ln w="5715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WEEK 2</a:t>
            </a:r>
            <a:r>
              <a:rPr lang="en-US" sz="3200" dirty="0">
                <a:cs typeface="Calibri"/>
              </a:rPr>
              <a:t>​</a:t>
            </a:r>
            <a:endParaRPr lang="en-US" sz="3200" dirty="0"/>
          </a:p>
        </p:txBody>
      </p:sp>
      <p:sp>
        <p:nvSpPr>
          <p:cNvPr id="19" name="TextBox 18">
            <a:extLst>
              <a:ext uri="{FF2B5EF4-FFF2-40B4-BE49-F238E27FC236}">
                <a16:creationId xmlns:a16="http://schemas.microsoft.com/office/drawing/2014/main" id="{B4153EFD-B25F-4281-9C9F-4594167B9D06}"/>
              </a:ext>
            </a:extLst>
          </p:cNvPr>
          <p:cNvSpPr txBox="1"/>
          <p:nvPr/>
        </p:nvSpPr>
        <p:spPr>
          <a:xfrm>
            <a:off x="3354513" y="169524"/>
            <a:ext cx="578691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600" b="1" dirty="0">
                <a:latin typeface="Bernard MT Condensed"/>
                <a:cs typeface="Calibri"/>
              </a:rPr>
              <a:t>PHOTOGRAPHY</a:t>
            </a:r>
          </a:p>
        </p:txBody>
      </p:sp>
      <p:sp>
        <p:nvSpPr>
          <p:cNvPr id="21" name="TextBox 20">
            <a:extLst>
              <a:ext uri="{FF2B5EF4-FFF2-40B4-BE49-F238E27FC236}">
                <a16:creationId xmlns:a16="http://schemas.microsoft.com/office/drawing/2014/main" id="{8FE6645F-58CC-427F-AA00-AEB12CC4B12D}"/>
              </a:ext>
            </a:extLst>
          </p:cNvPr>
          <p:cNvSpPr txBox="1"/>
          <p:nvPr/>
        </p:nvSpPr>
        <p:spPr>
          <a:xfrm>
            <a:off x="6051478" y="4022332"/>
            <a:ext cx="2743200" cy="2031325"/>
          </a:xfrm>
          <a:prstGeom prst="rect">
            <a:avLst/>
          </a:prstGeom>
          <a:solidFill>
            <a:srgbClr val="92D05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Use your phones to take photographs of your work, </a:t>
            </a:r>
          </a:p>
          <a:p>
            <a:endParaRPr lang="en-US" b="1" dirty="0">
              <a:cs typeface="Calibri"/>
            </a:endParaRPr>
          </a:p>
          <a:p>
            <a:r>
              <a:rPr lang="en-US" b="1" dirty="0">
                <a:cs typeface="Calibri"/>
              </a:rPr>
              <a:t>Email your teacher – final pieces, any sketchbook work or PPTs</a:t>
            </a:r>
          </a:p>
        </p:txBody>
      </p:sp>
    </p:spTree>
    <p:extLst>
      <p:ext uri="{BB962C8B-B14F-4D97-AF65-F5344CB8AC3E}">
        <p14:creationId xmlns:p14="http://schemas.microsoft.com/office/powerpoint/2010/main" val="189740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00" y="63102"/>
            <a:ext cx="2746420" cy="1657614"/>
          </a:xfrm>
          <a:solidFill>
            <a:schemeClr val="tx1"/>
          </a:solidFill>
          <a:ln>
            <a:solidFill>
              <a:schemeClr val="tx1"/>
            </a:solidFill>
          </a:ln>
        </p:spPr>
        <p:txBody>
          <a:bodyPr vert="horz" lIns="91440" tIns="45720" rIns="91440" bIns="45720" rtlCol="0">
            <a:normAutofit/>
          </a:bodyPr>
          <a:lstStyle/>
          <a:p>
            <a:pPr>
              <a:lnSpc>
                <a:spcPct val="90000"/>
              </a:lnSpc>
            </a:pPr>
            <a:r>
              <a:rPr lang="en-US" sz="2600" kern="1200" dirty="0">
                <a:solidFill>
                  <a:schemeClr val="bg1"/>
                </a:solidFill>
                <a:latin typeface="+mj-lt"/>
                <a:ea typeface="+mj-ea"/>
                <a:cs typeface="+mj-cs"/>
              </a:rPr>
              <a:t>Visual response:</a:t>
            </a:r>
            <a:br>
              <a:rPr lang="en-US" sz="2600" kern="1200" dirty="0">
                <a:solidFill>
                  <a:schemeClr val="bg1"/>
                </a:solidFill>
              </a:rPr>
            </a:br>
            <a:r>
              <a:rPr lang="en-US" sz="2600" kern="1200" dirty="0">
                <a:solidFill>
                  <a:schemeClr val="bg1"/>
                </a:solidFill>
                <a:latin typeface="+mj-lt"/>
                <a:ea typeface="+mj-ea"/>
                <a:cs typeface="+mj-cs"/>
              </a:rPr>
              <a:t>Creating your version of the portrait</a:t>
            </a:r>
            <a:endParaRPr lang="en-US" sz="2600" kern="1200" dirty="0">
              <a:solidFill>
                <a:schemeClr val="bg1"/>
              </a:solidFill>
              <a:latin typeface="+mj-lt"/>
              <a:cs typeface="Calibri"/>
            </a:endParaRPr>
          </a:p>
        </p:txBody>
      </p:sp>
      <p:sp>
        <p:nvSpPr>
          <p:cNvPr id="10" name="TextBox 9">
            <a:extLst>
              <a:ext uri="{FF2B5EF4-FFF2-40B4-BE49-F238E27FC236}">
                <a16:creationId xmlns:a16="http://schemas.microsoft.com/office/drawing/2014/main" id="{C2421992-E26D-4B3C-9C11-E89F85960B9F}"/>
              </a:ext>
            </a:extLst>
          </p:cNvPr>
          <p:cNvSpPr txBox="1"/>
          <p:nvPr/>
        </p:nvSpPr>
        <p:spPr>
          <a:xfrm>
            <a:off x="6115682" y="887479"/>
            <a:ext cx="2784949" cy="3067697"/>
          </a:xfrm>
          <a:prstGeom prst="rect">
            <a:avLst/>
          </a:prstGeom>
          <a:solidFill>
            <a:srgbClr val="92D050"/>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Aft>
                <a:spcPts val="600"/>
              </a:spcAft>
            </a:pPr>
            <a:r>
              <a:rPr lang="en-US" sz="2000" b="1" u="sng" dirty="0">
                <a:cs typeface="Calibri"/>
              </a:rPr>
              <a:t>ARTISTS</a:t>
            </a:r>
            <a:r>
              <a:rPr lang="en-US" sz="2000" dirty="0">
                <a:cs typeface="Calibri"/>
              </a:rPr>
              <a:t>: CREATE FROM YOUR PHOTOS, PAINT ON THEM, DRAW FROM THEM ETC. USE WHATEVER MATERIALS YOU HAVE AT HOME – BIRO/PENCIL/PAINT ETC.</a:t>
            </a:r>
          </a:p>
        </p:txBody>
      </p:sp>
      <p:sp>
        <p:nvSpPr>
          <p:cNvPr id="13" name="TextBox 12">
            <a:extLst>
              <a:ext uri="{FF2B5EF4-FFF2-40B4-BE49-F238E27FC236}">
                <a16:creationId xmlns:a16="http://schemas.microsoft.com/office/drawing/2014/main" id="{0CC140F2-3894-4006-8CB4-F5F4D002F9E2}"/>
              </a:ext>
            </a:extLst>
          </p:cNvPr>
          <p:cNvSpPr txBox="1"/>
          <p:nvPr/>
        </p:nvSpPr>
        <p:spPr>
          <a:xfrm>
            <a:off x="3452601" y="5839017"/>
            <a:ext cx="5122140" cy="40374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1000"/>
              </a:spcBef>
              <a:spcAft>
                <a:spcPts val="600"/>
              </a:spcAft>
            </a:pPr>
            <a:endParaRPr lang="en-US" sz="1600" kern="1200" dirty="0">
              <a:solidFill>
                <a:srgbClr val="E7E6E6"/>
              </a:solidFill>
              <a:latin typeface="+mn-lt"/>
              <a:cs typeface="Calibri"/>
            </a:endParaRPr>
          </a:p>
        </p:txBody>
      </p:sp>
      <p:sp>
        <p:nvSpPr>
          <p:cNvPr id="6" name="TextBox 5">
            <a:extLst>
              <a:ext uri="{FF2B5EF4-FFF2-40B4-BE49-F238E27FC236}">
                <a16:creationId xmlns:a16="http://schemas.microsoft.com/office/drawing/2014/main" id="{86EB0CA9-5464-4C71-9692-8506A1B3C7C4}"/>
              </a:ext>
            </a:extLst>
          </p:cNvPr>
          <p:cNvSpPr txBox="1"/>
          <p:nvPr/>
        </p:nvSpPr>
        <p:spPr>
          <a:xfrm>
            <a:off x="5626306" y="4922487"/>
            <a:ext cx="3175981" cy="82666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ts val="1000"/>
              </a:spcBef>
            </a:pPr>
            <a:endParaRPr lang="en-US" sz="2400" b="1" kern="1200" dirty="0">
              <a:solidFill>
                <a:srgbClr val="FFFFFF"/>
              </a:solidFill>
              <a:latin typeface="+mn-lt"/>
              <a:cs typeface="Calibri"/>
            </a:endParaRPr>
          </a:p>
        </p:txBody>
      </p:sp>
      <p:sp>
        <p:nvSpPr>
          <p:cNvPr id="3" name="TextBox 2">
            <a:extLst>
              <a:ext uri="{FF2B5EF4-FFF2-40B4-BE49-F238E27FC236}">
                <a16:creationId xmlns:a16="http://schemas.microsoft.com/office/drawing/2014/main" id="{32C9BA5B-0CBA-4396-B112-78E7DC418FA6}"/>
              </a:ext>
            </a:extLst>
          </p:cNvPr>
          <p:cNvSpPr txBox="1"/>
          <p:nvPr/>
        </p:nvSpPr>
        <p:spPr>
          <a:xfrm>
            <a:off x="168150" y="2526846"/>
            <a:ext cx="2743200" cy="2323713"/>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b="1" u="sng" dirty="0">
                <a:cs typeface="Calibri"/>
              </a:rPr>
              <a:t>TASK 1</a:t>
            </a:r>
            <a:endParaRPr lang="en-US" sz="2000" b="1" u="sng">
              <a:cs typeface="Calibri"/>
            </a:endParaRPr>
          </a:p>
          <a:p>
            <a:pPr>
              <a:spcAft>
                <a:spcPts val="600"/>
              </a:spcAft>
            </a:pPr>
            <a:r>
              <a:rPr lang="en-US" sz="2000" b="1" dirty="0">
                <a:cs typeface="Calibri"/>
              </a:rPr>
              <a:t>ARTISTS:</a:t>
            </a:r>
            <a:r>
              <a:rPr lang="en-US" sz="2000" dirty="0">
                <a:cs typeface="Calibri"/>
              </a:rPr>
              <a:t> You can use a mirror or ask a family member to pose for you Or take photographs (photographs would be easier!)</a:t>
            </a:r>
            <a:endParaRPr lang="en-US" sz="2000">
              <a:cs typeface="Calibri"/>
            </a:endParaRPr>
          </a:p>
        </p:txBody>
      </p:sp>
      <p:sp>
        <p:nvSpPr>
          <p:cNvPr id="5" name="TextBox 4">
            <a:extLst>
              <a:ext uri="{FF2B5EF4-FFF2-40B4-BE49-F238E27FC236}">
                <a16:creationId xmlns:a16="http://schemas.microsoft.com/office/drawing/2014/main" id="{5836BE61-8A7C-4F05-9292-1FF3A2560BAF}"/>
              </a:ext>
            </a:extLst>
          </p:cNvPr>
          <p:cNvSpPr txBox="1"/>
          <p:nvPr/>
        </p:nvSpPr>
        <p:spPr>
          <a:xfrm>
            <a:off x="3004590" y="1499086"/>
            <a:ext cx="2858218" cy="4385816"/>
          </a:xfrm>
          <a:prstGeom prst="rect">
            <a:avLst/>
          </a:prstGeom>
          <a:solidFill>
            <a:schemeClr val="tx2">
              <a:lumMod val="20000"/>
              <a:lumOff val="8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b="1" u="sng" dirty="0">
                <a:cs typeface="Calibri"/>
              </a:rPr>
              <a:t>TASK 2:</a:t>
            </a:r>
            <a:endParaRPr lang="en-US" sz="1400" b="1" u="sng">
              <a:cs typeface="Calibri"/>
            </a:endParaRPr>
          </a:p>
          <a:p>
            <a:pPr>
              <a:spcAft>
                <a:spcPts val="600"/>
              </a:spcAft>
            </a:pPr>
            <a:r>
              <a:rPr lang="en-US" b="1" dirty="0">
                <a:cs typeface="Calibri"/>
              </a:rPr>
              <a:t>NOW USE SOME EDITING TO ENHANCE YOUR PHOTO:</a:t>
            </a:r>
          </a:p>
          <a:p>
            <a:pPr marL="285750" indent="-285750">
              <a:spcAft>
                <a:spcPts val="600"/>
              </a:spcAft>
              <a:buFont typeface="Arial"/>
              <a:buChar char="•"/>
            </a:pPr>
            <a:r>
              <a:rPr lang="en-US" b="1" dirty="0">
                <a:cs typeface="Calibri"/>
              </a:rPr>
              <a:t>BLACK AND WHITE</a:t>
            </a:r>
          </a:p>
          <a:p>
            <a:pPr marL="285750" indent="-285750">
              <a:spcAft>
                <a:spcPts val="600"/>
              </a:spcAft>
              <a:buFont typeface="Arial"/>
              <a:buChar char="•"/>
            </a:pPr>
            <a:r>
              <a:rPr lang="en-US" b="1" dirty="0">
                <a:cs typeface="Calibri"/>
              </a:rPr>
              <a:t>CONTRAST (DIFFERENCE BETWEEN LIGHT AND DARK)</a:t>
            </a:r>
          </a:p>
          <a:p>
            <a:pPr marL="285750" indent="-285750">
              <a:spcAft>
                <a:spcPts val="600"/>
              </a:spcAft>
              <a:buFont typeface="Arial"/>
              <a:buChar char="•"/>
            </a:pPr>
            <a:r>
              <a:rPr lang="en-US" b="1" dirty="0">
                <a:cs typeface="Calibri"/>
              </a:rPr>
              <a:t>SATURATION OF COLOUR (MAKING THE COLOUR BRIGHTER/DULLER ETC.)</a:t>
            </a:r>
          </a:p>
          <a:p>
            <a:pPr>
              <a:spcAft>
                <a:spcPts val="600"/>
              </a:spcAft>
            </a:pPr>
            <a:r>
              <a:rPr lang="en-US" b="1" dirty="0">
                <a:cs typeface="Calibri"/>
              </a:rPr>
              <a:t>YOU CAN USE FILTERS ON APPS TOO. EMAIL YOUR TEACHER IF YOU NEED HELP. </a:t>
            </a:r>
          </a:p>
        </p:txBody>
      </p:sp>
      <p:sp>
        <p:nvSpPr>
          <p:cNvPr id="15" name="TextBox 14">
            <a:extLst>
              <a:ext uri="{FF2B5EF4-FFF2-40B4-BE49-F238E27FC236}">
                <a16:creationId xmlns:a16="http://schemas.microsoft.com/office/drawing/2014/main" id="{D6599460-3C3A-4024-A3B7-029F12E86767}"/>
              </a:ext>
            </a:extLst>
          </p:cNvPr>
          <p:cNvSpPr txBox="1"/>
          <p:nvPr/>
        </p:nvSpPr>
        <p:spPr>
          <a:xfrm>
            <a:off x="6155826" y="3766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cs typeface="Calibri"/>
              </a:rPr>
              <a:t>TASK 3</a:t>
            </a:r>
          </a:p>
        </p:txBody>
      </p:sp>
      <p:sp>
        <p:nvSpPr>
          <p:cNvPr id="16" name="TextBox 15">
            <a:extLst>
              <a:ext uri="{FF2B5EF4-FFF2-40B4-BE49-F238E27FC236}">
                <a16:creationId xmlns:a16="http://schemas.microsoft.com/office/drawing/2014/main" id="{D5768902-A05E-4269-BBC8-7DF8DE0188C1}"/>
              </a:ext>
            </a:extLst>
          </p:cNvPr>
          <p:cNvSpPr txBox="1"/>
          <p:nvPr/>
        </p:nvSpPr>
        <p:spPr>
          <a:xfrm>
            <a:off x="7168792" y="5935895"/>
            <a:ext cx="1587357" cy="584775"/>
          </a:xfrm>
          <a:prstGeom prst="rect">
            <a:avLst/>
          </a:prstGeom>
          <a:solidFill>
            <a:srgbClr val="FFC000"/>
          </a:solidFill>
          <a:ln w="5715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WEEK 2</a:t>
            </a:r>
            <a:r>
              <a:rPr lang="en-US" sz="3200" dirty="0">
                <a:cs typeface="Calibri"/>
              </a:rPr>
              <a:t>​</a:t>
            </a:r>
            <a:endParaRPr lang="en-US" sz="3200" dirty="0"/>
          </a:p>
        </p:txBody>
      </p:sp>
      <p:sp>
        <p:nvSpPr>
          <p:cNvPr id="4" name="TextBox 3">
            <a:extLst>
              <a:ext uri="{FF2B5EF4-FFF2-40B4-BE49-F238E27FC236}">
                <a16:creationId xmlns:a16="http://schemas.microsoft.com/office/drawing/2014/main" id="{C26E1BF2-7F36-4348-A204-EDAC55AFD5BF}"/>
              </a:ext>
            </a:extLst>
          </p:cNvPr>
          <p:cNvSpPr txBox="1"/>
          <p:nvPr/>
        </p:nvSpPr>
        <p:spPr>
          <a:xfrm>
            <a:off x="3341670" y="-74487"/>
            <a:ext cx="192126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b="1" dirty="0">
                <a:latin typeface="Bernard MT Condensed"/>
                <a:cs typeface="Calibri"/>
              </a:rPr>
              <a:t>ART</a:t>
            </a:r>
          </a:p>
        </p:txBody>
      </p:sp>
      <p:sp>
        <p:nvSpPr>
          <p:cNvPr id="9" name="TextBox 8">
            <a:extLst>
              <a:ext uri="{FF2B5EF4-FFF2-40B4-BE49-F238E27FC236}">
                <a16:creationId xmlns:a16="http://schemas.microsoft.com/office/drawing/2014/main" id="{DBD19BE4-1663-45F8-9273-2CBC6DAF9599}"/>
              </a:ext>
            </a:extLst>
          </p:cNvPr>
          <p:cNvSpPr txBox="1"/>
          <p:nvPr/>
        </p:nvSpPr>
        <p:spPr>
          <a:xfrm>
            <a:off x="6154220" y="3726950"/>
            <a:ext cx="2743200" cy="2031325"/>
          </a:xfrm>
          <a:prstGeom prst="rect">
            <a:avLst/>
          </a:prstGeom>
          <a:solidFill>
            <a:srgbClr val="92D05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Use your phones to take photographs of your work, </a:t>
            </a:r>
          </a:p>
          <a:p>
            <a:endParaRPr lang="en-US" b="1" dirty="0">
              <a:cs typeface="Calibri"/>
            </a:endParaRPr>
          </a:p>
          <a:p>
            <a:r>
              <a:rPr lang="en-US" b="1" dirty="0">
                <a:cs typeface="Calibri"/>
              </a:rPr>
              <a:t>Email your teacher – final pieces, any sketchbook work or PPTs</a:t>
            </a:r>
          </a:p>
        </p:txBody>
      </p:sp>
    </p:spTree>
    <p:extLst>
      <p:ext uri="{BB962C8B-B14F-4D97-AF65-F5344CB8AC3E}">
        <p14:creationId xmlns:p14="http://schemas.microsoft.com/office/powerpoint/2010/main" val="256866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19"/>
            <a:ext cx="6486800" cy="6861919"/>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043"/>
          <a:stretch/>
        </p:blipFill>
        <p:spPr>
          <a:xfrm flipH="1">
            <a:off x="-3" y="-3919"/>
            <a:ext cx="9144001" cy="6861919"/>
          </a:xfrm>
          <a:prstGeom prst="rect">
            <a:avLst/>
          </a:prstGeom>
        </p:spPr>
      </p:pic>
      <p:sp>
        <p:nvSpPr>
          <p:cNvPr id="7" name="Title 1">
            <a:extLst>
              <a:ext uri="{FF2B5EF4-FFF2-40B4-BE49-F238E27FC236}">
                <a16:creationId xmlns:a16="http://schemas.microsoft.com/office/drawing/2014/main" id="{EDC55B2D-F6F2-45F2-B645-72B8F0D36E09}"/>
              </a:ext>
            </a:extLst>
          </p:cNvPr>
          <p:cNvSpPr txBox="1">
            <a:spLocks/>
          </p:cNvSpPr>
          <p:nvPr/>
        </p:nvSpPr>
        <p:spPr>
          <a:xfrm>
            <a:off x="5023383" y="134699"/>
            <a:ext cx="3629796" cy="1090538"/>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lnSpc>
                <a:spcPct val="90000"/>
              </a:lnSpc>
              <a:spcAft>
                <a:spcPts val="600"/>
              </a:spcAft>
            </a:pPr>
            <a:r>
              <a:rPr lang="en-US" sz="2300" kern="1200">
                <a:solidFill>
                  <a:srgbClr val="000000"/>
                </a:solidFill>
                <a:latin typeface="+mj-lt"/>
                <a:ea typeface="+mj-ea"/>
                <a:cs typeface="+mj-cs"/>
              </a:rPr>
              <a:t>Free Apps for editing photos:</a:t>
            </a:r>
            <a:br>
              <a:rPr lang="en-US" sz="2300" kern="1200">
                <a:solidFill>
                  <a:srgbClr val="000000"/>
                </a:solidFill>
                <a:latin typeface="+mj-lt"/>
                <a:ea typeface="+mj-ea"/>
                <a:cs typeface="+mj-cs"/>
              </a:rPr>
            </a:br>
            <a:endParaRPr lang="en-US" sz="2300" kern="1200">
              <a:solidFill>
                <a:srgbClr val="000000"/>
              </a:solidFill>
              <a:latin typeface="+mj-lt"/>
              <a:ea typeface="+mj-ea"/>
              <a:cs typeface="+mj-cs"/>
            </a:endParaRPr>
          </a:p>
        </p:txBody>
      </p:sp>
      <p:sp>
        <p:nvSpPr>
          <p:cNvPr id="20"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1491"/>
            <a:ext cx="3243983" cy="2706509"/>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Content Placeholder 2">
            <a:extLst>
              <a:ext uri="{FF2B5EF4-FFF2-40B4-BE49-F238E27FC236}">
                <a16:creationId xmlns:a16="http://schemas.microsoft.com/office/drawing/2014/main" id="{A59D9A0F-BE74-47C5-9BB9-8B10F3A756D6}"/>
              </a:ext>
            </a:extLst>
          </p:cNvPr>
          <p:cNvSpPr>
            <a:spLocks noGrp="1"/>
          </p:cNvSpPr>
          <p:nvPr>
            <p:ph idx="1"/>
          </p:nvPr>
        </p:nvSpPr>
        <p:spPr>
          <a:xfrm>
            <a:off x="6181015" y="830501"/>
            <a:ext cx="2472164" cy="4475146"/>
          </a:xfr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p>
            <a:pPr indent="-171450">
              <a:lnSpc>
                <a:spcPct val="90000"/>
              </a:lnSpc>
            </a:pPr>
            <a:r>
              <a:rPr lang="en-US" sz="1400" dirty="0">
                <a:solidFill>
                  <a:srgbClr val="000000"/>
                </a:solidFill>
              </a:rPr>
              <a:t>SNAPSEED</a:t>
            </a:r>
            <a:endParaRPr lang="en-US" sz="1400" dirty="0">
              <a:solidFill>
                <a:srgbClr val="000000"/>
              </a:solidFill>
              <a:cs typeface="Calibri"/>
            </a:endParaRPr>
          </a:p>
          <a:p>
            <a:pPr indent="-171450">
              <a:lnSpc>
                <a:spcPct val="90000"/>
              </a:lnSpc>
            </a:pPr>
            <a:r>
              <a:rPr lang="en-US" sz="1400" dirty="0">
                <a:solidFill>
                  <a:srgbClr val="000000"/>
                </a:solidFill>
              </a:rPr>
              <a:t>VSCO</a:t>
            </a:r>
            <a:endParaRPr lang="en-US" sz="1400" dirty="0">
              <a:solidFill>
                <a:srgbClr val="000000"/>
              </a:solidFill>
              <a:cs typeface="Calibri"/>
            </a:endParaRPr>
          </a:p>
          <a:p>
            <a:pPr indent="-171450">
              <a:lnSpc>
                <a:spcPct val="90000"/>
              </a:lnSpc>
            </a:pPr>
            <a:r>
              <a:rPr lang="en-US" sz="1400" b="1" dirty="0">
                <a:solidFill>
                  <a:srgbClr val="000000"/>
                </a:solidFill>
              </a:rPr>
              <a:t>PIXLR</a:t>
            </a:r>
            <a:endParaRPr lang="en-US" sz="1400" b="1">
              <a:solidFill>
                <a:srgbClr val="000000"/>
              </a:solidFill>
              <a:cs typeface="Calibri"/>
            </a:endParaRPr>
          </a:p>
          <a:p>
            <a:pPr indent="-171450">
              <a:lnSpc>
                <a:spcPct val="90000"/>
              </a:lnSpc>
            </a:pPr>
            <a:r>
              <a:rPr lang="en-US" sz="1400" dirty="0">
                <a:solidFill>
                  <a:srgbClr val="000000"/>
                </a:solidFill>
              </a:rPr>
              <a:t>OVER</a:t>
            </a:r>
            <a:endParaRPr lang="en-US" sz="1400" dirty="0">
              <a:solidFill>
                <a:srgbClr val="000000"/>
              </a:solidFill>
              <a:cs typeface="Calibri"/>
            </a:endParaRPr>
          </a:p>
          <a:p>
            <a:pPr indent="-171450">
              <a:lnSpc>
                <a:spcPct val="90000"/>
              </a:lnSpc>
            </a:pPr>
            <a:r>
              <a:rPr lang="en-US" sz="1400" dirty="0">
                <a:solidFill>
                  <a:srgbClr val="000000"/>
                </a:solidFill>
              </a:rPr>
              <a:t>LIGHTROOM</a:t>
            </a:r>
            <a:endParaRPr lang="en-US" sz="1400" dirty="0">
              <a:solidFill>
                <a:srgbClr val="000000"/>
              </a:solidFill>
              <a:cs typeface="Calibri"/>
            </a:endParaRPr>
          </a:p>
          <a:p>
            <a:pPr indent="-171450">
              <a:lnSpc>
                <a:spcPct val="90000"/>
              </a:lnSpc>
            </a:pPr>
            <a:r>
              <a:rPr lang="en-US" sz="1400" dirty="0">
                <a:solidFill>
                  <a:srgbClr val="000000"/>
                </a:solidFill>
              </a:rPr>
              <a:t>SKETCHCLUB</a:t>
            </a:r>
            <a:endParaRPr lang="en-US" sz="1400" dirty="0">
              <a:solidFill>
                <a:srgbClr val="000000"/>
              </a:solidFill>
              <a:cs typeface="Calibri"/>
            </a:endParaRPr>
          </a:p>
          <a:p>
            <a:pPr indent="-171450">
              <a:lnSpc>
                <a:spcPct val="90000"/>
              </a:lnSpc>
            </a:pPr>
            <a:r>
              <a:rPr lang="en-US" sz="1400" dirty="0">
                <a:solidFill>
                  <a:srgbClr val="000000"/>
                </a:solidFill>
              </a:rPr>
              <a:t>BRUSHES REDUX</a:t>
            </a:r>
            <a:endParaRPr lang="en-US" sz="1400" dirty="0">
              <a:solidFill>
                <a:srgbClr val="000000"/>
              </a:solidFill>
              <a:cs typeface="Calibri"/>
            </a:endParaRPr>
          </a:p>
          <a:p>
            <a:pPr indent="-171450">
              <a:lnSpc>
                <a:spcPct val="90000"/>
              </a:lnSpc>
            </a:pPr>
            <a:r>
              <a:rPr lang="en-US" sz="1400" dirty="0">
                <a:solidFill>
                  <a:srgbClr val="000000"/>
                </a:solidFill>
              </a:rPr>
              <a:t>MAGIC ERASER</a:t>
            </a:r>
            <a:endParaRPr lang="en-US" sz="1400" dirty="0">
              <a:solidFill>
                <a:srgbClr val="000000"/>
              </a:solidFill>
              <a:cs typeface="Calibri"/>
            </a:endParaRPr>
          </a:p>
          <a:p>
            <a:pPr indent="-171450">
              <a:lnSpc>
                <a:spcPct val="90000"/>
              </a:lnSpc>
            </a:pPr>
            <a:r>
              <a:rPr lang="en-US" sz="1400" dirty="0">
                <a:solidFill>
                  <a:srgbClr val="000000"/>
                </a:solidFill>
              </a:rPr>
              <a:t>PICS ART</a:t>
            </a:r>
            <a:endParaRPr lang="en-US" sz="1400" dirty="0">
              <a:solidFill>
                <a:srgbClr val="000000"/>
              </a:solidFill>
              <a:cs typeface="Calibri"/>
            </a:endParaRPr>
          </a:p>
          <a:p>
            <a:pPr indent="-171450">
              <a:lnSpc>
                <a:spcPct val="90000"/>
              </a:lnSpc>
            </a:pPr>
            <a:r>
              <a:rPr lang="en-US" sz="1400" dirty="0">
                <a:solidFill>
                  <a:srgbClr val="000000"/>
                </a:solidFill>
              </a:rPr>
              <a:t>REPIX</a:t>
            </a:r>
            <a:endParaRPr lang="en-US" sz="1400" dirty="0">
              <a:solidFill>
                <a:srgbClr val="000000"/>
              </a:solidFill>
              <a:cs typeface="Calibri"/>
            </a:endParaRPr>
          </a:p>
          <a:p>
            <a:pPr indent="-171450">
              <a:lnSpc>
                <a:spcPct val="90000"/>
              </a:lnSpc>
            </a:pPr>
            <a:r>
              <a:rPr lang="en-US" sz="1400" dirty="0">
                <a:solidFill>
                  <a:srgbClr val="000000"/>
                </a:solidFill>
              </a:rPr>
              <a:t>GREEN SCREEN</a:t>
            </a:r>
            <a:endParaRPr lang="en-US" sz="1400" dirty="0">
              <a:solidFill>
                <a:srgbClr val="000000"/>
              </a:solidFill>
              <a:cs typeface="Calibri"/>
            </a:endParaRPr>
          </a:p>
          <a:p>
            <a:pPr indent="-171450">
              <a:lnSpc>
                <a:spcPct val="90000"/>
              </a:lnSpc>
            </a:pPr>
            <a:r>
              <a:rPr lang="en-US" sz="1400" b="1" dirty="0">
                <a:solidFill>
                  <a:srgbClr val="000000"/>
                </a:solidFill>
              </a:rPr>
              <a:t>PS EXPRESS</a:t>
            </a:r>
            <a:endParaRPr lang="en-US" sz="1400" b="1">
              <a:solidFill>
                <a:srgbClr val="000000"/>
              </a:solidFill>
              <a:cs typeface="Calibri"/>
            </a:endParaRPr>
          </a:p>
          <a:p>
            <a:pPr indent="-171450">
              <a:lnSpc>
                <a:spcPct val="90000"/>
              </a:lnSpc>
            </a:pPr>
            <a:r>
              <a:rPr lang="en-US" sz="1400" dirty="0">
                <a:solidFill>
                  <a:srgbClr val="000000"/>
                </a:solidFill>
              </a:rPr>
              <a:t>IMOVIE</a:t>
            </a:r>
            <a:endParaRPr lang="en-US" sz="1400" dirty="0">
              <a:solidFill>
                <a:srgbClr val="000000"/>
              </a:solidFill>
              <a:cs typeface="Calibri"/>
            </a:endParaRPr>
          </a:p>
          <a:p>
            <a:pPr indent="-171450">
              <a:lnSpc>
                <a:spcPct val="90000"/>
              </a:lnSpc>
            </a:pPr>
            <a:r>
              <a:rPr lang="en-US" sz="1400" dirty="0">
                <a:solidFill>
                  <a:srgbClr val="000000"/>
                </a:solidFill>
              </a:rPr>
              <a:t>BEFUNKY</a:t>
            </a:r>
            <a:endParaRPr lang="en-US" sz="1400" dirty="0">
              <a:solidFill>
                <a:srgbClr val="000000"/>
              </a:solidFill>
              <a:cs typeface="Calibri"/>
            </a:endParaRPr>
          </a:p>
          <a:p>
            <a:pPr indent="-171450">
              <a:lnSpc>
                <a:spcPct val="90000"/>
              </a:lnSpc>
            </a:pPr>
            <a:r>
              <a:rPr lang="en-US" sz="1400" dirty="0">
                <a:solidFill>
                  <a:srgbClr val="000000"/>
                </a:solidFill>
              </a:rPr>
              <a:t>PHONTO</a:t>
            </a:r>
            <a:endParaRPr lang="en-US" sz="1400" dirty="0">
              <a:solidFill>
                <a:srgbClr val="000000"/>
              </a:solidFill>
              <a:cs typeface="Calibri"/>
            </a:endParaRPr>
          </a:p>
          <a:p>
            <a:pPr marL="0" indent="-171450">
              <a:lnSpc>
                <a:spcPct val="90000"/>
              </a:lnSpc>
            </a:pPr>
            <a:endParaRPr lang="en-US" sz="1400" dirty="0">
              <a:solidFill>
                <a:srgbClr val="000000"/>
              </a:solidFill>
              <a:cs typeface="Calibri"/>
            </a:endParaRPr>
          </a:p>
          <a:p>
            <a:pPr marL="0" indent="-171450">
              <a:lnSpc>
                <a:spcPct val="90000"/>
              </a:lnSpc>
            </a:pPr>
            <a:r>
              <a:rPr lang="en-US" sz="1400" b="1" dirty="0">
                <a:solidFill>
                  <a:srgbClr val="000000"/>
                </a:solidFill>
              </a:rPr>
              <a:t>I HAVE BOLDED THE TWO I USE! EXPLORE AS MANY AS YOU LIKE!</a:t>
            </a:r>
            <a:endParaRPr lang="en-US" sz="1400" b="1">
              <a:solidFill>
                <a:srgbClr val="000000"/>
              </a:solidFill>
              <a:cs typeface="Calibri"/>
            </a:endParaRPr>
          </a:p>
        </p:txBody>
      </p:sp>
      <p:sp>
        <p:nvSpPr>
          <p:cNvPr id="22" name="Oval 21">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6777" y="2817257"/>
            <a:ext cx="2866978" cy="286697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963"/>
            <a:ext cx="4093259" cy="3467887"/>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p:cNvPicPr>
            <a:picLocks noChangeAspect="1"/>
          </p:cNvPicPr>
          <p:nvPr/>
        </p:nvPicPr>
        <p:blipFill rotWithShape="1">
          <a:blip r:embed="rId3">
            <a:alphaModFix/>
          </a:blip>
          <a:srcRect r="-1" b="32263"/>
          <a:stretch/>
        </p:blipFill>
        <p:spPr>
          <a:xfrm>
            <a:off x="20" y="4305680"/>
            <a:ext cx="3085185" cy="2548533"/>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6" name="Picture 5"/>
          <p:cNvPicPr>
            <a:picLocks noChangeAspect="1"/>
          </p:cNvPicPr>
          <p:nvPr/>
        </p:nvPicPr>
        <p:blipFill rotWithShape="1">
          <a:blip r:embed="rId4">
            <a:alphaModFix/>
          </a:blip>
          <a:srcRect r="4" b="16003"/>
          <a:stretch/>
        </p:blipFill>
        <p:spPr>
          <a:xfrm>
            <a:off x="3586047" y="2953724"/>
            <a:ext cx="2556863" cy="255686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Picture 4"/>
          <p:cNvPicPr>
            <a:picLocks noChangeAspect="1"/>
          </p:cNvPicPr>
          <p:nvPr/>
        </p:nvPicPr>
        <p:blipFill rotWithShape="1">
          <a:blip r:embed="rId5">
            <a:alphaModFix/>
          </a:blip>
          <a:srcRect r="2" b="21743"/>
          <a:stretch/>
        </p:blipFill>
        <p:spPr>
          <a:xfrm>
            <a:off x="1" y="-9668"/>
            <a:ext cx="3945364" cy="3319992"/>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8" name="Rectangle 7"/>
          <p:cNvSpPr/>
          <p:nvPr/>
        </p:nvSpPr>
        <p:spPr>
          <a:xfrm>
            <a:off x="1107622" y="2769212"/>
            <a:ext cx="2343150" cy="1943100"/>
          </a:xfrm>
          <a:prstGeom prst="rect">
            <a:avLst/>
          </a:prstGeom>
          <a:ln w="76200" cap="flat" cmpd="sng" algn="ctr">
            <a:solidFill>
              <a:schemeClr val="accent4"/>
            </a:solidFill>
            <a:prstDash val="solid"/>
            <a:round/>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spcAft>
                <a:spcPts val="600"/>
              </a:spcAft>
            </a:pPr>
            <a:r>
              <a:rPr lang="en-US" sz="1100" b="1" dirty="0">
                <a:latin typeface="Comic Sans MS"/>
                <a:cs typeface="Comic Sans MS"/>
              </a:rPr>
              <a:t>TAKE SOME PHOTOS ON YOUR PHONE, LINKED TO YOUR IDEA/ART WORK YOU ARE RESPONDING TO USING SOME OF THESE FREE APPS?</a:t>
            </a:r>
          </a:p>
          <a:p>
            <a:pPr algn="ctr">
              <a:spcAft>
                <a:spcPts val="600"/>
              </a:spcAft>
            </a:pPr>
            <a:r>
              <a:rPr lang="en-US" sz="1100" b="1" dirty="0">
                <a:latin typeface="Comic Sans MS"/>
                <a:cs typeface="Comic Sans MS"/>
              </a:rPr>
              <a:t>TAKE SCREEN SHOTS OF EDITS AND SAVE YOUR FINALS, READY TO EMAIL TO YOUR SCHOOL ACCOUNT OR TEACHER?</a:t>
            </a:r>
          </a:p>
        </p:txBody>
      </p:sp>
      <p:sp>
        <p:nvSpPr>
          <p:cNvPr id="2" name="TextBox 1">
            <a:extLst>
              <a:ext uri="{FF2B5EF4-FFF2-40B4-BE49-F238E27FC236}">
                <a16:creationId xmlns:a16="http://schemas.microsoft.com/office/drawing/2014/main" id="{ED182FED-A9ED-4B95-B672-360951087820}"/>
              </a:ext>
            </a:extLst>
          </p:cNvPr>
          <p:cNvSpPr txBox="1"/>
          <p:nvPr/>
        </p:nvSpPr>
        <p:spPr>
          <a:xfrm>
            <a:off x="7297219" y="5589141"/>
            <a:ext cx="1471774" cy="584775"/>
          </a:xfrm>
          <a:prstGeom prst="rect">
            <a:avLst/>
          </a:prstGeom>
          <a:solidFill>
            <a:srgbClr val="FFC000"/>
          </a:solidFill>
          <a:ln w="5715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3200" b="1" dirty="0">
                <a:cs typeface="Calibri"/>
              </a:rPr>
              <a:t>WEEK 2</a:t>
            </a:r>
            <a:endParaRPr lang="en-US" sz="3200" b="1">
              <a:cs typeface="Calibri"/>
            </a:endParaRPr>
          </a:p>
        </p:txBody>
      </p:sp>
    </p:spTree>
    <p:extLst>
      <p:ext uri="{BB962C8B-B14F-4D97-AF65-F5344CB8AC3E}">
        <p14:creationId xmlns:p14="http://schemas.microsoft.com/office/powerpoint/2010/main" val="382069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person looking towards the camera&#10;&#10;Description generated with high confidence">
            <a:extLst>
              <a:ext uri="{FF2B5EF4-FFF2-40B4-BE49-F238E27FC236}">
                <a16:creationId xmlns:a16="http://schemas.microsoft.com/office/drawing/2014/main" id="{A4A7E15D-371B-4C52-924B-768129BE7782}"/>
              </a:ext>
            </a:extLst>
          </p:cNvPr>
          <p:cNvPicPr>
            <a:picLocks noChangeAspect="1"/>
          </p:cNvPicPr>
          <p:nvPr/>
        </p:nvPicPr>
        <p:blipFill>
          <a:blip r:embed="rId2"/>
          <a:stretch>
            <a:fillRect/>
          </a:stretch>
        </p:blipFill>
        <p:spPr>
          <a:xfrm>
            <a:off x="2777838" y="553567"/>
            <a:ext cx="1207345" cy="2624663"/>
          </a:xfrm>
          <a:prstGeom prst="rect">
            <a:avLst/>
          </a:prstGeom>
        </p:spPr>
      </p:pic>
      <p:pic>
        <p:nvPicPr>
          <p:cNvPr id="6" name="Picture 6" descr="A picture containing person, indoor, front, sitting&#10;&#10;Description generated with very high confidence">
            <a:extLst>
              <a:ext uri="{FF2B5EF4-FFF2-40B4-BE49-F238E27FC236}">
                <a16:creationId xmlns:a16="http://schemas.microsoft.com/office/drawing/2014/main" id="{BBA444E4-390C-472F-AC3D-6D7AE147DA00}"/>
              </a:ext>
            </a:extLst>
          </p:cNvPr>
          <p:cNvPicPr>
            <a:picLocks noChangeAspect="1"/>
          </p:cNvPicPr>
          <p:nvPr/>
        </p:nvPicPr>
        <p:blipFill>
          <a:blip r:embed="rId3"/>
          <a:stretch>
            <a:fillRect/>
          </a:stretch>
        </p:blipFill>
        <p:spPr>
          <a:xfrm>
            <a:off x="2778550" y="3250533"/>
            <a:ext cx="1201364" cy="2668614"/>
          </a:xfrm>
          <a:prstGeom prst="rect">
            <a:avLst/>
          </a:prstGeom>
        </p:spPr>
      </p:pic>
      <p:pic>
        <p:nvPicPr>
          <p:cNvPr id="8" name="Picture 8" descr="A person looking towards the camera&#10;&#10;Description generated with high confidence">
            <a:extLst>
              <a:ext uri="{FF2B5EF4-FFF2-40B4-BE49-F238E27FC236}">
                <a16:creationId xmlns:a16="http://schemas.microsoft.com/office/drawing/2014/main" id="{C29199EF-EAF7-4978-9466-A3FEC1A8DCC8}"/>
              </a:ext>
            </a:extLst>
          </p:cNvPr>
          <p:cNvPicPr>
            <a:picLocks noChangeAspect="1"/>
          </p:cNvPicPr>
          <p:nvPr/>
        </p:nvPicPr>
        <p:blipFill>
          <a:blip r:embed="rId4"/>
          <a:stretch>
            <a:fillRect/>
          </a:stretch>
        </p:blipFill>
        <p:spPr>
          <a:xfrm>
            <a:off x="4120163" y="553567"/>
            <a:ext cx="1207344" cy="2624662"/>
          </a:xfrm>
          <a:prstGeom prst="rect">
            <a:avLst/>
          </a:prstGeom>
        </p:spPr>
      </p:pic>
      <p:pic>
        <p:nvPicPr>
          <p:cNvPr id="4" name="Picture 4" descr="A person in a yellow shirt&#10;&#10;Description generated with high confidence">
            <a:extLst>
              <a:ext uri="{FF2B5EF4-FFF2-40B4-BE49-F238E27FC236}">
                <a16:creationId xmlns:a16="http://schemas.microsoft.com/office/drawing/2014/main" id="{3726F9B1-971E-43BA-8943-14FE079D5F11}"/>
              </a:ext>
            </a:extLst>
          </p:cNvPr>
          <p:cNvPicPr>
            <a:picLocks noChangeAspect="1"/>
          </p:cNvPicPr>
          <p:nvPr/>
        </p:nvPicPr>
        <p:blipFill rotWithShape="1">
          <a:blip r:embed="rId5"/>
          <a:srcRect l="-939" t="702" r="6573" b="2105"/>
          <a:stretch/>
        </p:blipFill>
        <p:spPr>
          <a:xfrm>
            <a:off x="5919102" y="366346"/>
            <a:ext cx="2412106" cy="3305327"/>
          </a:xfrm>
          <a:prstGeom prst="rect">
            <a:avLst/>
          </a:prstGeom>
        </p:spPr>
      </p:pic>
      <p:pic>
        <p:nvPicPr>
          <p:cNvPr id="10" name="Picture 10" descr="A person looking towards the camera&#10;&#10;Description generated with high confidence">
            <a:extLst>
              <a:ext uri="{FF2B5EF4-FFF2-40B4-BE49-F238E27FC236}">
                <a16:creationId xmlns:a16="http://schemas.microsoft.com/office/drawing/2014/main" id="{F8AFFDDB-82D7-4ACC-B171-61EBC8ABA5E7}"/>
              </a:ext>
            </a:extLst>
          </p:cNvPr>
          <p:cNvPicPr>
            <a:picLocks noChangeAspect="1"/>
          </p:cNvPicPr>
          <p:nvPr/>
        </p:nvPicPr>
        <p:blipFill>
          <a:blip r:embed="rId6"/>
          <a:stretch>
            <a:fillRect/>
          </a:stretch>
        </p:blipFill>
        <p:spPr>
          <a:xfrm>
            <a:off x="4102873" y="3268796"/>
            <a:ext cx="1216236" cy="2643992"/>
          </a:xfrm>
          <a:prstGeom prst="rect">
            <a:avLst/>
          </a:prstGeom>
        </p:spPr>
      </p:pic>
      <p:pic>
        <p:nvPicPr>
          <p:cNvPr id="14" name="Picture 14" descr="A person taking a selfie&#10;&#10;Description generated with very high confidence">
            <a:extLst>
              <a:ext uri="{FF2B5EF4-FFF2-40B4-BE49-F238E27FC236}">
                <a16:creationId xmlns:a16="http://schemas.microsoft.com/office/drawing/2014/main" id="{CB262098-BA19-4D8A-AE13-DF999F82FE99}"/>
              </a:ext>
            </a:extLst>
          </p:cNvPr>
          <p:cNvPicPr>
            <a:picLocks noChangeAspect="1"/>
          </p:cNvPicPr>
          <p:nvPr/>
        </p:nvPicPr>
        <p:blipFill>
          <a:blip r:embed="rId7"/>
          <a:stretch>
            <a:fillRect/>
          </a:stretch>
        </p:blipFill>
        <p:spPr>
          <a:xfrm>
            <a:off x="362164" y="431513"/>
            <a:ext cx="2165279" cy="2887039"/>
          </a:xfrm>
          <a:prstGeom prst="rect">
            <a:avLst/>
          </a:prstGeom>
        </p:spPr>
      </p:pic>
      <p:sp>
        <p:nvSpPr>
          <p:cNvPr id="16" name="TextBox 15">
            <a:extLst>
              <a:ext uri="{FF2B5EF4-FFF2-40B4-BE49-F238E27FC236}">
                <a16:creationId xmlns:a16="http://schemas.microsoft.com/office/drawing/2014/main" id="{9151C211-8CD1-4EAA-B489-98D79DEA9D54}"/>
              </a:ext>
            </a:extLst>
          </p:cNvPr>
          <p:cNvSpPr txBox="1"/>
          <p:nvPr/>
        </p:nvSpPr>
        <p:spPr>
          <a:xfrm>
            <a:off x="79625" y="3303141"/>
            <a:ext cx="252487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Original Photo</a:t>
            </a:r>
          </a:p>
          <a:p>
            <a:endParaRPr lang="en-US" dirty="0">
              <a:cs typeface="Calibri"/>
            </a:endParaRPr>
          </a:p>
          <a:p>
            <a:r>
              <a:rPr lang="en-US" dirty="0">
                <a:cs typeface="Calibri"/>
              </a:rPr>
              <a:t>I took the photo on my </a:t>
            </a:r>
            <a:r>
              <a:rPr lang="en-US" dirty="0" err="1">
                <a:cs typeface="Calibri"/>
              </a:rPr>
              <a:t>iphone</a:t>
            </a:r>
            <a:r>
              <a:rPr lang="en-US" dirty="0">
                <a:cs typeface="Calibri"/>
              </a:rPr>
              <a:t>. I took it with the flash on and on vivid filter. </a:t>
            </a:r>
          </a:p>
          <a:p>
            <a:endParaRPr lang="en-US" dirty="0">
              <a:cs typeface="Calibri"/>
            </a:endParaRPr>
          </a:p>
          <a:p>
            <a:r>
              <a:rPr lang="en-US" dirty="0">
                <a:cs typeface="Calibri"/>
              </a:rPr>
              <a:t>I used the editing software on </a:t>
            </a:r>
            <a:r>
              <a:rPr lang="en-US" dirty="0" err="1">
                <a:cs typeface="Calibri"/>
              </a:rPr>
              <a:t>iphoto</a:t>
            </a:r>
            <a:r>
              <a:rPr lang="en-US" dirty="0">
                <a:cs typeface="Calibri"/>
              </a:rPr>
              <a:t> to create my response</a:t>
            </a:r>
          </a:p>
        </p:txBody>
      </p:sp>
      <p:sp>
        <p:nvSpPr>
          <p:cNvPr id="17" name="TextBox 16">
            <a:extLst>
              <a:ext uri="{FF2B5EF4-FFF2-40B4-BE49-F238E27FC236}">
                <a16:creationId xmlns:a16="http://schemas.microsoft.com/office/drawing/2014/main" id="{E1F2AD4E-32B0-45AF-B08D-F28446ACD45A}"/>
              </a:ext>
            </a:extLst>
          </p:cNvPr>
          <p:cNvSpPr txBox="1"/>
          <p:nvPr/>
        </p:nvSpPr>
        <p:spPr>
          <a:xfrm>
            <a:off x="5757701" y="3754241"/>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My photo is in response to Claire Luxton. I am making a statement about the current situation. </a:t>
            </a:r>
          </a:p>
          <a:p>
            <a:endParaRPr lang="en-US" dirty="0">
              <a:cs typeface="Calibri"/>
            </a:endParaRPr>
          </a:p>
          <a:p>
            <a:r>
              <a:rPr lang="en-US" dirty="0">
                <a:cs typeface="Calibri"/>
              </a:rPr>
              <a:t>I wish I had some flowers to stick under my tape. That would be a sign of better things to come. </a:t>
            </a:r>
          </a:p>
        </p:txBody>
      </p:sp>
      <p:sp>
        <p:nvSpPr>
          <p:cNvPr id="18" name="TextBox 17">
            <a:extLst>
              <a:ext uri="{FF2B5EF4-FFF2-40B4-BE49-F238E27FC236}">
                <a16:creationId xmlns:a16="http://schemas.microsoft.com/office/drawing/2014/main" id="{ACCF6FF9-2637-429D-BB8A-35248EA0605B}"/>
              </a:ext>
            </a:extLst>
          </p:cNvPr>
          <p:cNvSpPr txBox="1"/>
          <p:nvPr/>
        </p:nvSpPr>
        <p:spPr>
          <a:xfrm>
            <a:off x="2933914" y="10852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An example</a:t>
            </a:r>
          </a:p>
        </p:txBody>
      </p:sp>
    </p:spTree>
    <p:extLst>
      <p:ext uri="{BB962C8B-B14F-4D97-AF65-F5344CB8AC3E}">
        <p14:creationId xmlns:p14="http://schemas.microsoft.com/office/powerpoint/2010/main" val="10540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0F90-7C78-44A8-8FDA-F3F257D1471A}"/>
              </a:ext>
            </a:extLst>
          </p:cNvPr>
          <p:cNvSpPr>
            <a:spLocks noGrp="1"/>
          </p:cNvSpPr>
          <p:nvPr>
            <p:ph type="title"/>
          </p:nvPr>
        </p:nvSpPr>
        <p:spPr>
          <a:xfrm>
            <a:off x="5403011" y="130864"/>
            <a:ext cx="3485072" cy="1143000"/>
          </a:xfrm>
        </p:spPr>
        <p:txBody>
          <a:bodyPr>
            <a:normAutofit fontScale="90000"/>
          </a:bodyPr>
          <a:lstStyle/>
          <a:p>
            <a:r>
              <a:rPr lang="en-US" dirty="0">
                <a:cs typeface="Calibri"/>
              </a:rPr>
              <a:t>ART: DRAWN RESPONSE</a:t>
            </a:r>
            <a:endParaRPr lang="en-US" dirty="0"/>
          </a:p>
        </p:txBody>
      </p:sp>
      <p:pic>
        <p:nvPicPr>
          <p:cNvPr id="4" name="Picture 4" descr="A picture containing person, indoor, cutting, holding&#10;&#10;Description generated with very high confidence">
            <a:extLst>
              <a:ext uri="{FF2B5EF4-FFF2-40B4-BE49-F238E27FC236}">
                <a16:creationId xmlns:a16="http://schemas.microsoft.com/office/drawing/2014/main" id="{0E3231F6-923A-4376-91D2-BC458F45AEE8}"/>
              </a:ext>
            </a:extLst>
          </p:cNvPr>
          <p:cNvPicPr>
            <a:picLocks noGrp="1" noChangeAspect="1"/>
          </p:cNvPicPr>
          <p:nvPr>
            <p:ph idx="1"/>
          </p:nvPr>
        </p:nvPicPr>
        <p:blipFill>
          <a:blip r:embed="rId2"/>
          <a:stretch>
            <a:fillRect/>
          </a:stretch>
        </p:blipFill>
        <p:spPr>
          <a:xfrm>
            <a:off x="993974" y="708804"/>
            <a:ext cx="4596882" cy="3447662"/>
          </a:xfrm>
        </p:spPr>
      </p:pic>
      <p:pic>
        <p:nvPicPr>
          <p:cNvPr id="6" name="Picture 6" descr="A person taking a selfie&#10;&#10;Description generated with high confidence">
            <a:extLst>
              <a:ext uri="{FF2B5EF4-FFF2-40B4-BE49-F238E27FC236}">
                <a16:creationId xmlns:a16="http://schemas.microsoft.com/office/drawing/2014/main" id="{BE15D7F0-9DA9-4481-8433-5DA696CAFD1F}"/>
              </a:ext>
            </a:extLst>
          </p:cNvPr>
          <p:cNvPicPr>
            <a:picLocks noChangeAspect="1"/>
          </p:cNvPicPr>
          <p:nvPr/>
        </p:nvPicPr>
        <p:blipFill>
          <a:blip r:embed="rId3"/>
          <a:stretch>
            <a:fillRect/>
          </a:stretch>
        </p:blipFill>
        <p:spPr>
          <a:xfrm rot="5880000">
            <a:off x="4564524" y="2460150"/>
            <a:ext cx="4727275" cy="3394494"/>
          </a:xfrm>
          <a:prstGeom prst="rect">
            <a:avLst/>
          </a:prstGeom>
          <a:ln>
            <a:noFill/>
          </a:ln>
          <a:effectLst>
            <a:softEdge rad="112500"/>
          </a:effectLst>
        </p:spPr>
      </p:pic>
      <p:sp>
        <p:nvSpPr>
          <p:cNvPr id="8" name="TextBox 7">
            <a:extLst>
              <a:ext uri="{FF2B5EF4-FFF2-40B4-BE49-F238E27FC236}">
                <a16:creationId xmlns:a16="http://schemas.microsoft.com/office/drawing/2014/main" id="{8DFB9993-D9F2-4683-8573-66252900BF53}"/>
              </a:ext>
            </a:extLst>
          </p:cNvPr>
          <p:cNvSpPr txBox="1"/>
          <p:nvPr/>
        </p:nvSpPr>
        <p:spPr>
          <a:xfrm>
            <a:off x="684362" y="3703607"/>
            <a:ext cx="2886973" cy="2862322"/>
          </a:xfrm>
          <a:prstGeom prst="rect">
            <a:avLst/>
          </a:prstGeom>
          <a:solidFill>
            <a:schemeClr val="bg1">
              <a:lumMod val="95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 DID A SKETCH ON A4 PAPER AND THEN ADDED A LITTLE TONE AND COLOUR. I BORROWS BY LITTLE GIRLS CRAYONS AND COLOURING PENCILS.</a:t>
            </a:r>
          </a:p>
          <a:p>
            <a:endParaRPr lang="en-US" dirty="0">
              <a:cs typeface="Calibri"/>
            </a:endParaRPr>
          </a:p>
          <a:p>
            <a:r>
              <a:rPr lang="en-US" dirty="0">
                <a:cs typeface="Calibri"/>
              </a:rPr>
              <a:t>HOPEFULLY, THE EXAMPLES WILL HELP YOU SEE WHAT YOU NEED TO DO.</a:t>
            </a:r>
          </a:p>
        </p:txBody>
      </p:sp>
      <p:sp>
        <p:nvSpPr>
          <p:cNvPr id="9" name="Speech Bubble: Rectangle with Corners Rounded 8">
            <a:extLst>
              <a:ext uri="{FF2B5EF4-FFF2-40B4-BE49-F238E27FC236}">
                <a16:creationId xmlns:a16="http://schemas.microsoft.com/office/drawing/2014/main" id="{24CAA37A-8809-456F-BA97-ACAA1F6277EA}"/>
              </a:ext>
            </a:extLst>
          </p:cNvPr>
          <p:cNvSpPr/>
          <p:nvPr/>
        </p:nvSpPr>
        <p:spPr>
          <a:xfrm>
            <a:off x="131373" y="59399"/>
            <a:ext cx="1365848" cy="196969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Calibri"/>
              </a:rPr>
              <a:t>TIP: FOLD THE PAPER TO HELP WITH PROPORTION AND ARRANGEMENT</a:t>
            </a:r>
          </a:p>
        </p:txBody>
      </p:sp>
    </p:spTree>
    <p:extLst>
      <p:ext uri="{BB962C8B-B14F-4D97-AF65-F5344CB8AC3E}">
        <p14:creationId xmlns:p14="http://schemas.microsoft.com/office/powerpoint/2010/main" val="3459023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363</Words>
  <Application>Microsoft Office PowerPoint</Application>
  <PresentationFormat>On-screen Show (4:3)</PresentationFormat>
  <Paragraphs>74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Week 2 &amp; 3</vt:lpstr>
      <vt:lpstr>ART DEPARTMENT </vt:lpstr>
      <vt:lpstr>PowerPoint Presentation</vt:lpstr>
      <vt:lpstr>Visual response: Creating your version of the portrait</vt:lpstr>
      <vt:lpstr>Visual response: Creating your version of the portrait</vt:lpstr>
      <vt:lpstr>PowerPoint Presentation</vt:lpstr>
      <vt:lpstr>PowerPoint Presentation</vt:lpstr>
      <vt:lpstr>ART: DRAWN RESPONSE</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dc:title>
  <dc:creator>HAs</dc:creator>
  <cp:lastModifiedBy>HAs</cp:lastModifiedBy>
  <cp:revision>61</cp:revision>
  <dcterms:created xsi:type="dcterms:W3CDTF">2020-04-02T12:43:41Z</dcterms:created>
  <dcterms:modified xsi:type="dcterms:W3CDTF">2020-04-16T20:14:08Z</dcterms:modified>
</cp:coreProperties>
</file>