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2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5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08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26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35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91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74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75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3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59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9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8C0D4-D27D-4343-8E79-36C1250DD3EE}" type="datetimeFigureOut">
              <a:rPr lang="en-GB" smtClean="0"/>
              <a:pPr/>
              <a:t>04/01/2019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90B7-3AF8-4746-84AA-2BB9F97F30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58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3099" y="264355"/>
            <a:ext cx="2411502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000" dirty="0" smtClean="0"/>
          </a:p>
          <a:p>
            <a:pPr algn="ctr"/>
            <a:r>
              <a:rPr lang="en-GB" sz="1000" dirty="0" smtClean="0">
                <a:latin typeface="OpenDyslexic" pitchFamily="50" charset="0"/>
                <a:cs typeface="Comic Sans MS"/>
              </a:rPr>
              <a:t>Facts </a:t>
            </a:r>
            <a:r>
              <a:rPr lang="en-GB" sz="1000" dirty="0" smtClean="0">
                <a:latin typeface="OpenDyslexic" pitchFamily="50" charset="0"/>
                <a:cs typeface="Comic Sans MS"/>
              </a:rPr>
              <a:t>about</a:t>
            </a:r>
            <a:endParaRPr lang="en-GB" sz="1000" dirty="0" smtClean="0">
              <a:latin typeface="OpenDyslexic" pitchFamily="50" charset="0"/>
            </a:endParaRPr>
          </a:p>
          <a:p>
            <a:pPr algn="ctr"/>
            <a:r>
              <a:rPr lang="en-GB" sz="1000" dirty="0" smtClean="0">
                <a:latin typeface="OpenDyslexic" pitchFamily="50" charset="0"/>
              </a:rPr>
              <a:t>Paul </a:t>
            </a:r>
            <a:r>
              <a:rPr lang="en-GB" sz="1000" smtClean="0">
                <a:latin typeface="OpenDyslexic" pitchFamily="50" charset="0"/>
              </a:rPr>
              <a:t>Apalkin</a:t>
            </a:r>
            <a:endParaRPr lang="en-GB" sz="1000" dirty="0">
              <a:latin typeface="OpenDyslexic" pitchFamily="50" charset="0"/>
            </a:endParaRPr>
          </a:p>
          <a:p>
            <a:r>
              <a:rPr lang="en-GB" sz="1000" dirty="0" smtClean="0">
                <a:latin typeface="OpenDyslexic" pitchFamily="50" charset="0"/>
              </a:rPr>
              <a:t>1.</a:t>
            </a:r>
          </a:p>
          <a:p>
            <a:endParaRPr lang="en-GB" sz="1000" dirty="0">
              <a:latin typeface="OpenDyslexic" pitchFamily="50" charset="0"/>
            </a:endParaRPr>
          </a:p>
          <a:p>
            <a:endParaRPr lang="en-GB" sz="1000" dirty="0" smtClean="0">
              <a:latin typeface="OpenDyslexic" pitchFamily="50" charset="0"/>
            </a:endParaRPr>
          </a:p>
          <a:p>
            <a:endParaRPr lang="en-GB" sz="1000" dirty="0">
              <a:latin typeface="OpenDyslexic" pitchFamily="50" charset="0"/>
            </a:endParaRPr>
          </a:p>
          <a:p>
            <a:r>
              <a:rPr lang="en-GB" sz="1000" dirty="0" smtClean="0">
                <a:latin typeface="OpenDyslexic" pitchFamily="50" charset="0"/>
              </a:rPr>
              <a:t>2.</a:t>
            </a:r>
          </a:p>
          <a:p>
            <a:endParaRPr lang="en-GB" sz="1000" dirty="0">
              <a:latin typeface="OpenDyslexic" pitchFamily="50" charset="0"/>
            </a:endParaRPr>
          </a:p>
          <a:p>
            <a:endParaRPr lang="en-GB" sz="1000" dirty="0" smtClean="0">
              <a:latin typeface="OpenDyslexic" pitchFamily="50" charset="0"/>
            </a:endParaRPr>
          </a:p>
          <a:p>
            <a:endParaRPr lang="en-GB" sz="1000" dirty="0">
              <a:latin typeface="OpenDyslexic" pitchFamily="50" charset="0"/>
            </a:endParaRPr>
          </a:p>
          <a:p>
            <a:r>
              <a:rPr lang="en-GB" sz="1000" dirty="0" smtClean="0">
                <a:latin typeface="OpenDyslexic" pitchFamily="50" charset="0"/>
              </a:rPr>
              <a:t>3.</a:t>
            </a:r>
          </a:p>
          <a:p>
            <a:endParaRPr lang="en-GB" sz="1000" dirty="0">
              <a:latin typeface="OpenDyslexic" pitchFamily="50" charset="0"/>
            </a:endParaRPr>
          </a:p>
          <a:p>
            <a:endParaRPr lang="en-GB" sz="1000" dirty="0" smtClean="0">
              <a:latin typeface="OpenDyslexic" pitchFamily="50" charset="0"/>
            </a:endParaRPr>
          </a:p>
          <a:p>
            <a:endParaRPr lang="en-GB" sz="1000" dirty="0">
              <a:latin typeface="OpenDyslexic" pitchFamily="50" charset="0"/>
            </a:endParaRPr>
          </a:p>
          <a:p>
            <a:r>
              <a:rPr lang="en-GB" sz="1000" dirty="0" smtClean="0">
                <a:latin typeface="OpenDyslexic" pitchFamily="50" charset="0"/>
              </a:rPr>
              <a:t>4.</a:t>
            </a:r>
          </a:p>
          <a:p>
            <a:pPr algn="ctr"/>
            <a:endParaRPr lang="en-GB" sz="1000" dirty="0">
              <a:latin typeface="OpenDyslexic" pitchFamily="50" charset="0"/>
            </a:endParaRPr>
          </a:p>
          <a:p>
            <a:pPr algn="ctr"/>
            <a:endParaRPr lang="en-GB" sz="1000" dirty="0" smtClean="0">
              <a:latin typeface="OpenDyslexic" pitchFamily="5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5601" y="123833"/>
            <a:ext cx="2971800" cy="22929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100" dirty="0" smtClean="0"/>
          </a:p>
          <a:p>
            <a:r>
              <a:rPr lang="en-GB" sz="1100" b="1" dirty="0" smtClean="0">
                <a:latin typeface="OpenDyslexic" pitchFamily="50" charset="0"/>
                <a:cs typeface="Comic Sans MS"/>
              </a:rPr>
              <a:t>DESCRIBE</a:t>
            </a:r>
            <a:endParaRPr lang="en-GB" sz="1100" dirty="0" smtClean="0">
              <a:latin typeface="OpenDyslexic" pitchFamily="50" charset="0"/>
              <a:cs typeface="Comic Sans MS"/>
            </a:endParaRPr>
          </a:p>
          <a:p>
            <a:r>
              <a:rPr lang="en-GB" sz="1100" dirty="0" smtClean="0">
                <a:latin typeface="OpenDyslexic" pitchFamily="50" charset="0"/>
                <a:cs typeface="Comic Sans MS"/>
              </a:rPr>
              <a:t>What kind of things do you see in the </a:t>
            </a:r>
            <a:r>
              <a:rPr lang="en-GB" sz="1100" dirty="0" smtClean="0">
                <a:latin typeface="OpenDyslexic" pitchFamily="50" charset="0"/>
                <a:cs typeface="Comic Sans MS"/>
              </a:rPr>
              <a:t>Photograph? What </a:t>
            </a:r>
            <a:r>
              <a:rPr lang="en-GB" sz="1100" dirty="0" smtClean="0">
                <a:latin typeface="OpenDyslexic" pitchFamily="50" charset="0"/>
                <a:cs typeface="Comic Sans MS"/>
              </a:rPr>
              <a:t>words would you use to describe the </a:t>
            </a:r>
            <a:r>
              <a:rPr lang="en-GB" sz="1100" dirty="0" smtClean="0">
                <a:latin typeface="OpenDyslexic" pitchFamily="50" charset="0"/>
                <a:cs typeface="Comic Sans MS"/>
              </a:rPr>
              <a:t>Photograph?</a:t>
            </a:r>
            <a:endParaRPr lang="en-GB" sz="1100" dirty="0" smtClean="0">
              <a:latin typeface="OpenDyslexic" pitchFamily="50" charset="0"/>
              <a:cs typeface="Comic Sans MS"/>
            </a:endParaRPr>
          </a:p>
          <a:p>
            <a:endParaRPr lang="en-GB" sz="1100" dirty="0" smtClean="0">
              <a:latin typeface="OpenDyslexic" pitchFamily="50" charset="0"/>
            </a:endParaRPr>
          </a:p>
          <a:p>
            <a:endParaRPr lang="en-GB" sz="1100" dirty="0" smtClean="0">
              <a:latin typeface="OpenDyslexic" pitchFamily="50" charset="0"/>
            </a:endParaRPr>
          </a:p>
          <a:p>
            <a:endParaRPr lang="en-GB" sz="1100" dirty="0" smtClean="0">
              <a:latin typeface="OpenDyslexic" pitchFamily="50" charset="0"/>
            </a:endParaRPr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</p:txBody>
      </p:sp>
      <p:sp>
        <p:nvSpPr>
          <p:cNvPr id="25" name="Right Arrow 24"/>
          <p:cNvSpPr/>
          <p:nvPr/>
        </p:nvSpPr>
        <p:spPr>
          <a:xfrm>
            <a:off x="2590800" y="762000"/>
            <a:ext cx="291587" cy="266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63520">
            <a:off x="5988035" y="1059281"/>
            <a:ext cx="427038" cy="42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408663" y="148593"/>
            <a:ext cx="2594751" cy="301621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000" dirty="0" smtClean="0"/>
          </a:p>
          <a:p>
            <a:pPr algn="ctr"/>
            <a:r>
              <a:rPr lang="en-GB" sz="1000" b="1" dirty="0" smtClean="0">
                <a:latin typeface="OpenDyslexic" pitchFamily="50" charset="0"/>
                <a:cs typeface="Comic Sans MS"/>
              </a:rPr>
              <a:t>UNDERSTAND</a:t>
            </a:r>
            <a:endParaRPr lang="en-GB" sz="1000" dirty="0" smtClean="0">
              <a:latin typeface="OpenDyslexic" pitchFamily="50" charset="0"/>
              <a:cs typeface="Comic Sans MS"/>
            </a:endParaRPr>
          </a:p>
          <a:p>
            <a:pPr algn="ctr"/>
            <a:r>
              <a:rPr lang="en-GB" sz="1000" dirty="0" smtClean="0">
                <a:latin typeface="OpenDyslexic" pitchFamily="50" charset="0"/>
                <a:cs typeface="Comic Sans MS"/>
              </a:rPr>
              <a:t>What does the </a:t>
            </a:r>
            <a:r>
              <a:rPr lang="en-GB" sz="1000" dirty="0" smtClean="0">
                <a:latin typeface="OpenDyslexic" pitchFamily="50" charset="0"/>
                <a:cs typeface="Comic Sans MS"/>
              </a:rPr>
              <a:t>photograph </a:t>
            </a:r>
            <a:r>
              <a:rPr lang="en-GB" sz="1000" dirty="0" smtClean="0">
                <a:latin typeface="OpenDyslexic" pitchFamily="50" charset="0"/>
                <a:cs typeface="Comic Sans MS"/>
              </a:rPr>
              <a:t>remind you of and why?</a:t>
            </a:r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  <a:p>
            <a:pPr algn="ctr"/>
            <a:endParaRPr lang="en-GB" sz="1000" dirty="0" smtClean="0"/>
          </a:p>
          <a:p>
            <a:pPr algn="ctr"/>
            <a:endParaRPr lang="en-GB" sz="1000" dirty="0" smtClean="0"/>
          </a:p>
          <a:p>
            <a:pPr algn="ctr"/>
            <a:endParaRPr lang="en-GB" sz="1000" dirty="0" smtClean="0"/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</p:txBody>
      </p:sp>
      <p:sp>
        <p:nvSpPr>
          <p:cNvPr id="33" name="Right Arrow 32"/>
          <p:cNvSpPr/>
          <p:nvPr/>
        </p:nvSpPr>
        <p:spPr>
          <a:xfrm rot="5400000">
            <a:off x="7882928" y="3527977"/>
            <a:ext cx="663779" cy="372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273817" y="4100662"/>
            <a:ext cx="2641583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latin typeface="OpenDyslexic" pitchFamily="50" charset="0"/>
                <a:cs typeface="Comic Sans MS"/>
              </a:rPr>
              <a:t>ANALYSE</a:t>
            </a:r>
            <a:endParaRPr lang="en-GB" sz="1100" dirty="0" smtClean="0">
              <a:latin typeface="OpenDyslexic" pitchFamily="50" charset="0"/>
              <a:cs typeface="Comic Sans MS"/>
            </a:endParaRPr>
          </a:p>
          <a:p>
            <a:r>
              <a:rPr lang="en-GB" sz="1100" dirty="0" smtClean="0">
                <a:latin typeface="OpenDyslexic" pitchFamily="50" charset="0"/>
                <a:cs typeface="Comic Sans MS"/>
              </a:rPr>
              <a:t>What is the main idea behind the work?</a:t>
            </a:r>
          </a:p>
          <a:p>
            <a:endParaRPr lang="en-GB" sz="1100" b="1" dirty="0">
              <a:latin typeface="OpenDyslexic" pitchFamily="50" charset="0"/>
              <a:cs typeface="Comic Sans MS"/>
            </a:endParaRPr>
          </a:p>
          <a:p>
            <a:r>
              <a:rPr lang="en-GB" sz="1100" b="1" dirty="0">
                <a:latin typeface="OpenDyslexic" pitchFamily="50" charset="0"/>
                <a:cs typeface="Comic Sans MS"/>
              </a:rPr>
              <a:t> </a:t>
            </a:r>
            <a:r>
              <a:rPr lang="en-GB" sz="1100" b="1" dirty="0" smtClean="0">
                <a:latin typeface="OpenDyslexic" pitchFamily="50" charset="0"/>
                <a:cs typeface="Comic Sans MS"/>
              </a:rPr>
              <a:t> </a:t>
            </a:r>
          </a:p>
          <a:p>
            <a:endParaRPr lang="en-GB" sz="1100" b="1" dirty="0">
              <a:latin typeface="OpenDyslexic" pitchFamily="50" charset="0"/>
              <a:cs typeface="Comic Sans MS"/>
            </a:endParaRPr>
          </a:p>
          <a:p>
            <a:endParaRPr lang="en-GB" sz="1100" b="1" dirty="0" smtClean="0">
              <a:latin typeface="OpenDyslexic" pitchFamily="50" charset="0"/>
              <a:cs typeface="Comic Sans MS"/>
            </a:endParaRPr>
          </a:p>
          <a:p>
            <a:r>
              <a:rPr lang="en-GB" sz="1100" b="1" dirty="0" smtClean="0">
                <a:latin typeface="OpenDyslexic" pitchFamily="50" charset="0"/>
                <a:cs typeface="Comic Sans MS"/>
              </a:rPr>
              <a:t>How did the artist make this work?</a:t>
            </a:r>
          </a:p>
          <a:p>
            <a:endParaRPr lang="en-GB" sz="1100" b="1" dirty="0" smtClean="0">
              <a:latin typeface="OpenDyslexic" pitchFamily="50" charset="0"/>
            </a:endParaRPr>
          </a:p>
          <a:p>
            <a:endParaRPr lang="en-GB" sz="1100" b="1" dirty="0" smtClean="0"/>
          </a:p>
          <a:p>
            <a:endParaRPr lang="en-GB" sz="11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3733800" y="4538117"/>
            <a:ext cx="2286000" cy="1954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latin typeface="OpenDyslexic" pitchFamily="50" charset="0"/>
                <a:cs typeface="Comic Sans MS"/>
              </a:rPr>
              <a:t>APPLY</a:t>
            </a:r>
          </a:p>
          <a:p>
            <a:r>
              <a:rPr lang="en-GB" sz="1100" dirty="0" smtClean="0">
                <a:latin typeface="OpenDyslexic" pitchFamily="50" charset="0"/>
                <a:cs typeface="Comic Sans MS"/>
              </a:rPr>
              <a:t>What inspires you about this </a:t>
            </a:r>
            <a:r>
              <a:rPr lang="en-GB" sz="1100" dirty="0" smtClean="0">
                <a:latin typeface="OpenDyslexic" pitchFamily="50" charset="0"/>
                <a:cs typeface="Comic Sans MS"/>
              </a:rPr>
              <a:t>work?</a:t>
            </a:r>
          </a:p>
          <a:p>
            <a:r>
              <a:rPr lang="en-GB" sz="1100" dirty="0" smtClean="0">
                <a:latin typeface="OpenDyslexic" pitchFamily="50" charset="0"/>
                <a:cs typeface="Comic Sans MS"/>
              </a:rPr>
              <a:t>How can </a:t>
            </a:r>
            <a:r>
              <a:rPr lang="en-GB" sz="1100" dirty="0" smtClean="0">
                <a:latin typeface="OpenDyslexic" pitchFamily="50" charset="0"/>
                <a:cs typeface="Comic Sans MS"/>
              </a:rPr>
              <a:t>you recreate this? </a:t>
            </a:r>
          </a:p>
          <a:p>
            <a:endParaRPr lang="en-GB" sz="1100" dirty="0" smtClean="0">
              <a:latin typeface="OpenDyslexic" pitchFamily="50" charset="0"/>
            </a:endParaRPr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</p:txBody>
      </p:sp>
      <p:sp>
        <p:nvSpPr>
          <p:cNvPr id="39" name="Right Arrow 38"/>
          <p:cNvSpPr/>
          <p:nvPr/>
        </p:nvSpPr>
        <p:spPr>
          <a:xfrm rot="10800000">
            <a:off x="6019800" y="6019800"/>
            <a:ext cx="387776" cy="2739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39651" y="3714409"/>
            <a:ext cx="3144832" cy="286232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latin typeface="OpenDyslexic" pitchFamily="50" charset="0"/>
                <a:cs typeface="Comic Sans MS"/>
              </a:rPr>
              <a:t>EVALUATE</a:t>
            </a:r>
            <a:endParaRPr lang="en-GB" sz="1000" dirty="0" smtClean="0">
              <a:latin typeface="OpenDyslexic" pitchFamily="50" charset="0"/>
              <a:cs typeface="Comic Sans MS"/>
            </a:endParaRPr>
          </a:p>
          <a:p>
            <a:pPr algn="ctr"/>
            <a:r>
              <a:rPr lang="en-GB" sz="1000" dirty="0" smtClean="0">
                <a:latin typeface="OpenDyslexic" pitchFamily="50" charset="0"/>
                <a:cs typeface="Comic Sans MS"/>
              </a:rPr>
              <a:t>How does this work relate to REFLECTION?</a:t>
            </a:r>
            <a:endParaRPr lang="en-GB" sz="1000" dirty="0" smtClean="0">
              <a:latin typeface="OpenDyslexic" pitchFamily="50" charset="0"/>
              <a:cs typeface="Comic Sans MS"/>
            </a:endParaRPr>
          </a:p>
          <a:p>
            <a:pPr algn="ctr"/>
            <a:endParaRPr lang="en-GB" sz="1000" dirty="0" smtClean="0">
              <a:latin typeface="OpenDyslexic" pitchFamily="50" charset="0"/>
              <a:cs typeface="Comic Sans MS"/>
            </a:endParaRPr>
          </a:p>
          <a:p>
            <a:pPr algn="ctr"/>
            <a:endParaRPr lang="en-GB" sz="1000" dirty="0" smtClean="0">
              <a:latin typeface="OpenDyslexic" pitchFamily="50" charset="0"/>
              <a:cs typeface="Comic Sans MS"/>
            </a:endParaRPr>
          </a:p>
          <a:p>
            <a:pPr algn="ctr"/>
            <a:endParaRPr lang="en-GB" sz="1000" dirty="0" smtClean="0">
              <a:latin typeface="OpenDyslexic" pitchFamily="50" charset="0"/>
              <a:cs typeface="Comic Sans MS"/>
            </a:endParaRPr>
          </a:p>
          <a:p>
            <a:pPr algn="ctr"/>
            <a:endParaRPr lang="en-GB" sz="1000" dirty="0" smtClean="0">
              <a:latin typeface="OpenDyslexic" pitchFamily="50" charset="0"/>
              <a:cs typeface="Comic Sans MS"/>
            </a:endParaRPr>
          </a:p>
          <a:p>
            <a:pPr algn="ctr"/>
            <a:endParaRPr lang="en-GB" sz="1000" dirty="0" smtClean="0">
              <a:latin typeface="OpenDyslexic" pitchFamily="50" charset="0"/>
              <a:cs typeface="Comic Sans MS"/>
            </a:endParaRPr>
          </a:p>
          <a:p>
            <a:pPr algn="ctr"/>
            <a:r>
              <a:rPr lang="en-GB" sz="1000" dirty="0" smtClean="0">
                <a:latin typeface="OpenDyslexic" pitchFamily="50" charset="0"/>
                <a:cs typeface="Comic Sans MS"/>
              </a:rPr>
              <a:t>What makes you think this (link back to previous answers).</a:t>
            </a:r>
          </a:p>
          <a:p>
            <a:pPr algn="ctr"/>
            <a:endParaRPr lang="en-GB" sz="1000" dirty="0">
              <a:latin typeface="OpenDyslexic" pitchFamily="50" charset="0"/>
            </a:endParaRPr>
          </a:p>
          <a:p>
            <a:pPr algn="ctr"/>
            <a:endParaRPr lang="en-GB" sz="1000" dirty="0" smtClean="0"/>
          </a:p>
          <a:p>
            <a:pPr algn="ctr"/>
            <a:endParaRPr lang="en-GB" sz="1000" dirty="0" smtClean="0"/>
          </a:p>
          <a:p>
            <a:pPr algn="ctr"/>
            <a:endParaRPr lang="en-GB" sz="1000" dirty="0" smtClean="0"/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  <a:p>
            <a:pPr algn="ctr"/>
            <a:endParaRPr lang="en-GB" sz="1000" dirty="0" smtClean="0"/>
          </a:p>
          <a:p>
            <a:pPr algn="ctr"/>
            <a:endParaRPr lang="en-GB" sz="1000" dirty="0"/>
          </a:p>
        </p:txBody>
      </p:sp>
      <p:sp>
        <p:nvSpPr>
          <p:cNvPr id="19" name="Right Arrow 18"/>
          <p:cNvSpPr/>
          <p:nvPr/>
        </p:nvSpPr>
        <p:spPr>
          <a:xfrm rot="12104257">
            <a:off x="3333297" y="6244791"/>
            <a:ext cx="468052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535096" y="3426008"/>
            <a:ext cx="1744960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OpenDyslexic" pitchFamily="50" charset="0"/>
                <a:cs typeface="Comic Sans MS"/>
              </a:rPr>
              <a:t>Paul </a:t>
            </a:r>
            <a:r>
              <a:rPr lang="en-GB" sz="1000" dirty="0" err="1" smtClean="0">
                <a:latin typeface="OpenDyslexic" pitchFamily="50" charset="0"/>
                <a:cs typeface="Comic Sans MS"/>
              </a:rPr>
              <a:t>Apalkin</a:t>
            </a:r>
            <a:endParaRPr lang="en-GB" sz="1000" dirty="0">
              <a:latin typeface="OpenDyslexic" pitchFamily="50" charset="0"/>
              <a:cs typeface="Comic Sans M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851" y="2276872"/>
            <a:ext cx="2261245" cy="226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4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9552" y="548680"/>
            <a:ext cx="3672408" cy="57606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dirty="0" smtClean="0"/>
              <a:t>Note here how you will set up and photograph your response (think about COMPOSITION, LIGHTING, CAMERA SETTINGS)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>
          <a:xfrm>
            <a:off x="4788024" y="548680"/>
            <a:ext cx="3888432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Sketch below how your  photographs could be composed (set out)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210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2381</TotalTime>
  <Words>134</Words>
  <Application>Microsoft Office PowerPoint</Application>
  <PresentationFormat>On-screen Show (4:3)</PresentationFormat>
  <Paragraphs>74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FTu</dc:creator>
  <cp:lastModifiedBy>NTa</cp:lastModifiedBy>
  <cp:revision>24</cp:revision>
  <cp:lastPrinted>2016-11-21T10:24:40Z</cp:lastPrinted>
  <dcterms:created xsi:type="dcterms:W3CDTF">2016-10-31T19:37:12Z</dcterms:created>
  <dcterms:modified xsi:type="dcterms:W3CDTF">2019-01-04T15:24:13Z</dcterms:modified>
</cp:coreProperties>
</file>