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1" r:id="rId5"/>
    <p:sldId id="260" r:id="rId6"/>
    <p:sldId id="272" r:id="rId7"/>
    <p:sldId id="271" r:id="rId8"/>
    <p:sldId id="262" r:id="rId9"/>
    <p:sldId id="273" r:id="rId10"/>
    <p:sldId id="263" r:id="rId11"/>
    <p:sldId id="274" r:id="rId12"/>
    <p:sldId id="266" r:id="rId13"/>
    <p:sldId id="264" r:id="rId14"/>
    <p:sldId id="265" r:id="rId15"/>
    <p:sldId id="269" r:id="rId16"/>
    <p:sldId id="267" r:id="rId17"/>
    <p:sldId id="268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858" y="-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5B3FB-D225-4E22-B68A-F7017EA79227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F7CA4-23D6-439A-981D-6CAA0C5C5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575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0BBA421C-8F6D-41AE-BFFE-A4AECF70B6A6}" type="slidenum">
              <a:rPr lang="en-GB" altLang="en-US" sz="1200" smtClean="0"/>
              <a:pPr/>
              <a:t>15</a:t>
            </a:fld>
            <a:endParaRPr lang="en-GB" altLang="en-US" sz="120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667AE-E9DF-44A2-9E14-0A2DA960A27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93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E246-678D-4A56-9817-32FB3FCC9ADE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068C-B25F-4E77-B0F9-969D34B4F4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66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E246-678D-4A56-9817-32FB3FCC9ADE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068C-B25F-4E77-B0F9-969D34B4F4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677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E246-678D-4A56-9817-32FB3FCC9ADE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068C-B25F-4E77-B0F9-969D34B4F4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61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E246-678D-4A56-9817-32FB3FCC9ADE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068C-B25F-4E77-B0F9-969D34B4F4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44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E246-678D-4A56-9817-32FB3FCC9ADE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068C-B25F-4E77-B0F9-969D34B4F4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949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E246-678D-4A56-9817-32FB3FCC9ADE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068C-B25F-4E77-B0F9-969D34B4F4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384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E246-678D-4A56-9817-32FB3FCC9ADE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068C-B25F-4E77-B0F9-969D34B4F4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6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E246-678D-4A56-9817-32FB3FCC9ADE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068C-B25F-4E77-B0F9-969D34B4F4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26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E246-678D-4A56-9817-32FB3FCC9ADE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068C-B25F-4E77-B0F9-969D34B4F4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60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E246-678D-4A56-9817-32FB3FCC9ADE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068C-B25F-4E77-B0F9-969D34B4F4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45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E246-678D-4A56-9817-32FB3FCC9ADE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068C-B25F-4E77-B0F9-969D34B4F4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52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BE246-678D-4A56-9817-32FB3FCC9ADE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7068C-B25F-4E77-B0F9-969D34B4F4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70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1925" y="432012"/>
            <a:ext cx="7772400" cy="1470025"/>
          </a:xfrm>
        </p:spPr>
        <p:txBody>
          <a:bodyPr/>
          <a:lstStyle/>
          <a:p>
            <a:pPr eaLnBrk="1" hangingPunct="1"/>
            <a:r>
              <a:rPr lang="en-GB" altLang="en-US" sz="5400" b="1" dirty="0" smtClean="0">
                <a:latin typeface="Comic Sans MS" pitchFamily="66" charset="0"/>
              </a:rPr>
              <a:t>Cubism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2974" y="2204864"/>
            <a:ext cx="8713788" cy="4392563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An art movement started in Paris in the early 20</a:t>
            </a:r>
            <a:r>
              <a:rPr lang="en-GB" altLang="en-US" sz="2000" baseline="30000" dirty="0" smtClean="0">
                <a:solidFill>
                  <a:srgbClr val="FF0000"/>
                </a:solidFill>
                <a:latin typeface="Comic Sans MS" pitchFamily="66" charset="0"/>
              </a:rPr>
              <a:t>th</a:t>
            </a:r>
            <a:r>
              <a:rPr lang="en-GB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 Century. Characterised by the </a:t>
            </a:r>
            <a:r>
              <a:rPr lang="en-GB" alt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reduction</a:t>
            </a:r>
            <a:r>
              <a:rPr lang="en-GB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 and </a:t>
            </a:r>
            <a:r>
              <a:rPr lang="en-GB" alt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fragmentation</a:t>
            </a:r>
            <a:r>
              <a:rPr lang="en-GB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 of objects. Representing objects from differing view points</a:t>
            </a:r>
          </a:p>
          <a:p>
            <a:pPr eaLnBrk="1" hangingPunct="1"/>
            <a:endParaRPr lang="en-GB" altLang="en-US" sz="2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buFontTx/>
              <a:buChar char="•"/>
            </a:pPr>
            <a:r>
              <a:rPr lang="en-GB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 The key figures of this movement were George </a:t>
            </a:r>
            <a:r>
              <a:rPr lang="en-GB" alt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Braque</a:t>
            </a:r>
            <a:r>
              <a:rPr lang="en-GB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, Pablo </a:t>
            </a:r>
            <a:r>
              <a:rPr lang="en-GB" alt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Picasso </a:t>
            </a:r>
            <a:r>
              <a:rPr lang="en-GB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and Juan </a:t>
            </a:r>
            <a:r>
              <a:rPr lang="en-GB" alt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Gris</a:t>
            </a:r>
          </a:p>
          <a:p>
            <a:pPr eaLnBrk="1" hangingPunct="1">
              <a:buFontTx/>
              <a:buChar char="•"/>
            </a:pPr>
            <a:endParaRPr lang="en-GB" altLang="en-US" sz="2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buFontTx/>
              <a:buChar char="•"/>
            </a:pPr>
            <a:r>
              <a:rPr lang="en-GB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The name </a:t>
            </a:r>
            <a:r>
              <a:rPr lang="en-GB" alt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Cubism </a:t>
            </a:r>
            <a:r>
              <a:rPr lang="en-GB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 comes from the art critic, Louis </a:t>
            </a:r>
            <a:r>
              <a:rPr lang="en-GB" altLang="en-US" sz="2000" dirty="0" err="1" smtClean="0">
                <a:solidFill>
                  <a:srgbClr val="FF0000"/>
                </a:solidFill>
                <a:latin typeface="Comic Sans MS" pitchFamily="66" charset="0"/>
              </a:rPr>
              <a:t>Vauxcelles</a:t>
            </a:r>
            <a:r>
              <a:rPr lang="en-GB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 who, when commenting on George </a:t>
            </a:r>
            <a:r>
              <a:rPr lang="en-GB" alt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Braque</a:t>
            </a:r>
            <a:r>
              <a:rPr lang="en-GB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’s work, referred to it as </a:t>
            </a:r>
            <a:r>
              <a:rPr lang="en-GB" altLang="en-US" sz="2000" i="1" dirty="0" smtClean="0">
                <a:solidFill>
                  <a:srgbClr val="FF0000"/>
                </a:solidFill>
                <a:latin typeface="Comic Sans MS" pitchFamily="66" charset="0"/>
              </a:rPr>
              <a:t>'geometric schemas and cubes' </a:t>
            </a:r>
          </a:p>
          <a:p>
            <a:pPr eaLnBrk="1" hangingPunct="1"/>
            <a:endParaRPr lang="en-GB" altLang="en-US" sz="20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buFontTx/>
              <a:buChar char="•"/>
            </a:pPr>
            <a:r>
              <a:rPr lang="en-GB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There are two variations of Cubism, </a:t>
            </a:r>
            <a:r>
              <a:rPr lang="en-GB" altLang="en-US" sz="2000" b="1" u="sng" dirty="0" smtClean="0">
                <a:solidFill>
                  <a:srgbClr val="FF0000"/>
                </a:solidFill>
                <a:latin typeface="Comic Sans MS" pitchFamily="66" charset="0"/>
              </a:rPr>
              <a:t>Analytical</a:t>
            </a:r>
            <a:r>
              <a:rPr lang="en-GB" alt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and </a:t>
            </a:r>
            <a:r>
              <a:rPr lang="en-GB" altLang="en-US" sz="2000" b="1" u="sng" dirty="0" smtClean="0">
                <a:solidFill>
                  <a:srgbClr val="FF0000"/>
                </a:solidFill>
                <a:latin typeface="Comic Sans MS" pitchFamily="66" charset="0"/>
              </a:rPr>
              <a:t>Synthetic</a:t>
            </a:r>
          </a:p>
          <a:p>
            <a:pPr eaLnBrk="1" hangingPunct="1">
              <a:buFontTx/>
              <a:buChar char="•"/>
            </a:pPr>
            <a:endParaRPr lang="en-GB" altLang="en-US" sz="2400" i="1" dirty="0" smtClean="0">
              <a:solidFill>
                <a:srgbClr val="CC0000"/>
              </a:solidFill>
              <a:latin typeface="Comic Sans MS" pitchFamily="66" charset="0"/>
            </a:endParaRPr>
          </a:p>
        </p:txBody>
      </p:sp>
      <p:pic>
        <p:nvPicPr>
          <p:cNvPr id="4" name="Picture 4" descr="msotw9_temp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5041"/>
            <a:ext cx="1296144" cy="17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msotw9_temp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/>
          <a:stretch>
            <a:fillRect/>
          </a:stretch>
        </p:blipFill>
        <p:spPr bwMode="auto">
          <a:xfrm>
            <a:off x="7524328" y="278226"/>
            <a:ext cx="1386386" cy="181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Violin%20and%20pitch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54" y="236185"/>
            <a:ext cx="1082375" cy="17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PortraitOfDoraMaarSeated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7948"/>
            <a:ext cx="1368152" cy="183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26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uit_bask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3" y="4038285"/>
            <a:ext cx="1991117" cy="155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Violin%20and%20pitch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82" y="941188"/>
            <a:ext cx="145744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sotw9_temp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"/>
          <a:stretch>
            <a:fillRect/>
          </a:stretch>
        </p:blipFill>
        <p:spPr bwMode="auto">
          <a:xfrm>
            <a:off x="208647" y="117756"/>
            <a:ext cx="2069508" cy="213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7784" y="116632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Create a page on research and information about each artist and their link to Cubism and how Braque and Picasso were inspired by Cezanne as explained in class. </a:t>
            </a:r>
            <a:endParaRPr lang="en-GB" b="1" u="sng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8514" y="2383026"/>
            <a:ext cx="3107463" cy="74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400" dirty="0"/>
              <a:t>Pablo Picasso</a:t>
            </a:r>
          </a:p>
          <a:p>
            <a:pPr eaLnBrk="1" hangingPunct="1">
              <a:buFontTx/>
              <a:buNone/>
            </a:pPr>
            <a:r>
              <a:rPr lang="en-GB" altLang="en-US" sz="1400" dirty="0"/>
              <a:t>Les Demoiselles </a:t>
            </a:r>
            <a:r>
              <a:rPr lang="en-GB" altLang="en-US" sz="1400" dirty="0" err="1"/>
              <a:t>d’Avignon</a:t>
            </a:r>
            <a:r>
              <a:rPr lang="en-GB" altLang="en-US" sz="1400" dirty="0"/>
              <a:t>, </a:t>
            </a:r>
            <a:r>
              <a:rPr lang="en-GB" altLang="en-US" sz="1400" dirty="0" smtClean="0"/>
              <a:t>1907</a:t>
            </a:r>
            <a:endParaRPr lang="en-GB" alt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7380312" y="3356992"/>
            <a:ext cx="1674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Georges Braque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Violin and Pitcher, 1910</a:t>
            </a:r>
            <a:endParaRPr lang="en-GB" alt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20192" y="5701804"/>
            <a:ext cx="905493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altLang="en-US" dirty="0"/>
              <a:t>	Picasso and Braque were also inspired by Paul Cezanne who once wrote</a:t>
            </a:r>
          </a:p>
          <a:p>
            <a:pPr>
              <a:lnSpc>
                <a:spcPct val="90000"/>
              </a:lnSpc>
            </a:pPr>
            <a:r>
              <a:rPr lang="en-GB" altLang="en-US" dirty="0"/>
              <a:t> </a:t>
            </a:r>
            <a:r>
              <a:rPr lang="en-US" altLang="en-US" b="1" dirty="0"/>
              <a:t>“Treat nature in terms of the cylinder, the sphere, the cone; everything in proper perspective…one must first of all study geometric forms: the cone, the cube, the cylinder, the sphere.”</a:t>
            </a:r>
            <a:endParaRPr lang="en-GB" altLang="en-US" b="1" dirty="0"/>
          </a:p>
        </p:txBody>
      </p:sp>
    </p:spTree>
    <p:extLst>
      <p:ext uri="{BB962C8B-B14F-4D97-AF65-F5344CB8AC3E}">
        <p14:creationId xmlns:p14="http://schemas.microsoft.com/office/powerpoint/2010/main" val="38825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21949" y="3322479"/>
            <a:ext cx="344664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   GCSE ASSESSMENT OBJECTIVES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4" y="4725144"/>
            <a:ext cx="4410142" cy="1938992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/>
              <a:t>AO2</a:t>
            </a:r>
          </a:p>
          <a:p>
            <a:r>
              <a:rPr lang="en-GB" sz="2400" dirty="0" smtClean="0"/>
              <a:t>Refining </a:t>
            </a:r>
            <a:r>
              <a:rPr lang="en-GB" sz="2400" dirty="0"/>
              <a:t>ideas through experimenting and selecting appropriate resources, media, materials and techniques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645271" y="4909810"/>
            <a:ext cx="4417756" cy="1569660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/>
              <a:t>AO3</a:t>
            </a:r>
          </a:p>
          <a:p>
            <a:r>
              <a:rPr lang="en-GB" sz="2400" dirty="0" smtClean="0"/>
              <a:t>Recording </a:t>
            </a:r>
            <a:r>
              <a:rPr lang="en-GB" sz="2400" dirty="0"/>
              <a:t>ideas, observations and insights relevant to your intentions and/or other forms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16298" y="-15195"/>
            <a:ext cx="27467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Create your own versions on synthetic and analytical cubism. Using the images provided </a:t>
            </a:r>
          </a:p>
          <a:p>
            <a:r>
              <a:rPr lang="en-GB" sz="3200" dirty="0" smtClean="0"/>
              <a:t>A03 and A02</a:t>
            </a:r>
            <a:endParaRPr lang="en-GB" sz="3200" dirty="0" smtClean="0"/>
          </a:p>
          <a:p>
            <a:endParaRPr lang="en-GB" sz="3200" dirty="0"/>
          </a:p>
        </p:txBody>
      </p:sp>
      <p:pic>
        <p:nvPicPr>
          <p:cNvPr id="10" name="Picture 4" descr="T:\Art\Photography HAS\Cubism Photography\Pupil examples\Briony M\IMG_1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0" y="188641"/>
            <a:ext cx="367052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936" y="188641"/>
            <a:ext cx="2087562" cy="2560638"/>
          </a:xfrm>
          <a:prstGeom prst="rect">
            <a:avLst/>
          </a:prstGeom>
          <a:noFill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4" y="2749279"/>
            <a:ext cx="2549830" cy="18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2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332656"/>
            <a:ext cx="8085139" cy="6065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52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smtClean="0">
                <a:latin typeface="Comic Sans MS" pitchFamily="66" charset="0"/>
              </a:rPr>
              <a:t>How can you refine your Cubist responses further?</a:t>
            </a:r>
            <a:br>
              <a:rPr lang="en-US" altLang="en-US" sz="2400" smtClean="0">
                <a:latin typeface="Comic Sans MS" pitchFamily="66" charset="0"/>
              </a:rPr>
            </a:br>
            <a:r>
              <a:rPr lang="en-US" altLang="en-US" sz="2400" smtClean="0">
                <a:latin typeface="Comic Sans MS" pitchFamily="66" charset="0"/>
              </a:rPr>
              <a:t>Using mixed medium?</a:t>
            </a:r>
          </a:p>
        </p:txBody>
      </p:sp>
      <p:pic>
        <p:nvPicPr>
          <p:cNvPr id="19459" name="Picture 4" descr="T:\Art\Photography HAS\Cubism Photography\Pupil examples\Briony M\IMG_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1412875"/>
            <a:ext cx="4633912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8" y="1196975"/>
            <a:ext cx="2087562" cy="2560638"/>
          </a:xfrm>
          <a:noFill/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06950"/>
            <a:ext cx="2700338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3276600" y="5949950"/>
            <a:ext cx="2232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omic Sans MS" pitchFamily="66" charset="0"/>
              </a:rPr>
              <a:t>Use colour, shape and pattern?</a:t>
            </a:r>
          </a:p>
        </p:txBody>
      </p:sp>
      <p:sp>
        <p:nvSpPr>
          <p:cNvPr id="19463" name="TextBox 2"/>
          <p:cNvSpPr txBox="1">
            <a:spLocks noChangeArrowheads="1"/>
          </p:cNvSpPr>
          <p:nvPr/>
        </p:nvSpPr>
        <p:spPr bwMode="auto">
          <a:xfrm>
            <a:off x="6804025" y="4076700"/>
            <a:ext cx="2089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omic Sans MS" pitchFamily="66" charset="0"/>
              </a:rPr>
              <a:t>Use texture and text?</a:t>
            </a:r>
          </a:p>
        </p:txBody>
      </p:sp>
    </p:spTree>
    <p:extLst>
      <p:ext uri="{BB962C8B-B14F-4D97-AF65-F5344CB8AC3E}">
        <p14:creationId xmlns:p14="http://schemas.microsoft.com/office/powerpoint/2010/main" val="181012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8301037" cy="55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52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YEAR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2" y="69589"/>
            <a:ext cx="2854592" cy="408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7" t="24711" r="16414" b="12102"/>
          <a:stretch/>
        </p:blipFill>
        <p:spPr bwMode="auto">
          <a:xfrm>
            <a:off x="3195908" y="3071637"/>
            <a:ext cx="4644008" cy="311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9589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Create your own cubist piece using Photoshop.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" r="42969" b="69831"/>
          <a:stretch/>
        </p:blipFill>
        <p:spPr bwMode="auto">
          <a:xfrm>
            <a:off x="3419872" y="715920"/>
            <a:ext cx="4196080" cy="171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2434330"/>
            <a:ext cx="489654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You will find the images in the shared area. Use he image above to help you find where.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723792" y="6143238"/>
            <a:ext cx="2232248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Use the Photoshop help sheet.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33232" y="4725144"/>
            <a:ext cx="285459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</a:rPr>
              <a:t>Must save as  a JPEG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3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YEAR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" y="45256"/>
            <a:ext cx="2068192" cy="295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7" t="24711" r="16414" b="12102"/>
          <a:stretch/>
        </p:blipFill>
        <p:spPr bwMode="auto">
          <a:xfrm>
            <a:off x="23664" y="3403841"/>
            <a:ext cx="2441598" cy="164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28865"/>
            <a:ext cx="216780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Create your own cubist piece using Photoshop</a:t>
            </a:r>
            <a:r>
              <a:rPr lang="en-GB" dirty="0" smtClean="0"/>
              <a:t>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" r="42969" b="88166"/>
          <a:stretch/>
        </p:blipFill>
        <p:spPr bwMode="auto">
          <a:xfrm>
            <a:off x="1986819" y="4074867"/>
            <a:ext cx="2304715" cy="67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6819" y="4762875"/>
            <a:ext cx="2293018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You will find the images in the shared area. Use he image above to help you find where.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5091829"/>
            <a:ext cx="166833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Must save as  a JPEG</a:t>
            </a:r>
            <a:endParaRPr lang="en-GB" sz="3200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13819" y="-14906"/>
            <a:ext cx="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1350" y="3478336"/>
            <a:ext cx="4301780" cy="3226986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1" t="4675" b="7681"/>
          <a:stretch/>
        </p:blipFill>
        <p:spPr>
          <a:xfrm>
            <a:off x="6732240" y="79166"/>
            <a:ext cx="2307373" cy="33444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486176" y="231341"/>
            <a:ext cx="2159351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Complete sketches of your cubism analytical and synthetic  pieces . Complete this on a separate piece of paper and we can attach it into your book afterwards.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728" y="1224429"/>
            <a:ext cx="2167806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Screen Shots </a:t>
            </a:r>
          </a:p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You must take screen shots and put all onto a PowerPoint slide. </a:t>
            </a:r>
          </a:p>
          <a:p>
            <a:r>
              <a:rPr lang="en-GB" sz="1400" b="1" u="sng" dirty="0">
                <a:solidFill>
                  <a:srgbClr val="FF0000"/>
                </a:solidFill>
              </a:rPr>
              <a:t> </a:t>
            </a:r>
            <a:r>
              <a:rPr lang="en-GB" sz="1400" b="1" u="sng" dirty="0" smtClean="0">
                <a:solidFill>
                  <a:srgbClr val="FF0000"/>
                </a:solidFill>
              </a:rPr>
              <a:t>To take a screen shot</a:t>
            </a:r>
          </a:p>
          <a:p>
            <a:r>
              <a:rPr lang="en-GB" sz="1400" b="1" dirty="0" smtClean="0">
                <a:solidFill>
                  <a:srgbClr val="FF0000"/>
                </a:solidFill>
              </a:rPr>
              <a:t>Ctrl – Alt – Print screen</a:t>
            </a:r>
          </a:p>
          <a:p>
            <a:r>
              <a:rPr lang="en-GB" sz="1400" b="1" u="sng" dirty="0" smtClean="0">
                <a:solidFill>
                  <a:srgbClr val="FF0000"/>
                </a:solidFill>
              </a:rPr>
              <a:t>Paste</a:t>
            </a:r>
            <a:endParaRPr lang="en-GB" sz="1400" b="1" u="sng" dirty="0">
              <a:solidFill>
                <a:srgbClr val="FF0000"/>
              </a:solidFill>
            </a:endParaRPr>
          </a:p>
          <a:p>
            <a:r>
              <a:rPr lang="en-GB" sz="1400" b="1" dirty="0" smtClean="0">
                <a:solidFill>
                  <a:srgbClr val="FF0000"/>
                </a:solidFill>
              </a:rPr>
              <a:t>PowerPoint </a:t>
            </a:r>
          </a:p>
          <a:p>
            <a:r>
              <a:rPr lang="en-GB" sz="1400" b="1" dirty="0" smtClean="0">
                <a:solidFill>
                  <a:srgbClr val="FF0000"/>
                </a:solidFill>
              </a:rPr>
              <a:t>Ctrl - V</a:t>
            </a:r>
          </a:p>
        </p:txBody>
      </p:sp>
    </p:spTree>
    <p:extLst>
      <p:ext uri="{BB962C8B-B14F-4D97-AF65-F5344CB8AC3E}">
        <p14:creationId xmlns:p14="http://schemas.microsoft.com/office/powerpoint/2010/main" val="117519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>
                <a:latin typeface="Comic Sans MS" pitchFamily="66" charset="0"/>
              </a:rPr>
              <a:t>Action steps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altLang="en-US" sz="2400" smtClean="0">
                <a:latin typeface="Comic Sans MS" pitchFamily="66" charset="0"/>
              </a:rPr>
              <a:t>I need to annotate my own work more, describing how and why I done it.</a:t>
            </a:r>
          </a:p>
          <a:p>
            <a:r>
              <a:rPr lang="en-GB" altLang="en-US" sz="2400" smtClean="0">
                <a:latin typeface="Comic Sans MS" pitchFamily="66" charset="0"/>
              </a:rPr>
              <a:t>I need to make links between my own work and those of other artists.</a:t>
            </a:r>
          </a:p>
          <a:p>
            <a:r>
              <a:rPr lang="en-GB" altLang="en-US" sz="2400" smtClean="0">
                <a:latin typeface="Comic Sans MS" pitchFamily="66" charset="0"/>
              </a:rPr>
              <a:t>I need to complete my artist research in full, using a range of artworks.</a:t>
            </a:r>
          </a:p>
          <a:p>
            <a:r>
              <a:rPr lang="en-GB" altLang="en-US" sz="2400" smtClean="0">
                <a:latin typeface="Comic Sans MS" pitchFamily="66" charset="0"/>
              </a:rPr>
              <a:t>I need to use my 9-1 question sheet to add more analysis to my artist research.</a:t>
            </a:r>
          </a:p>
          <a:p>
            <a:r>
              <a:rPr lang="en-GB" altLang="en-US" sz="2400" smtClean="0">
                <a:latin typeface="Comic Sans MS" pitchFamily="66" charset="0"/>
              </a:rPr>
              <a:t>I need to attend art clubs, to help add depth to my work.</a:t>
            </a:r>
          </a:p>
          <a:p>
            <a:r>
              <a:rPr lang="en-GB" altLang="en-US" sz="2400" smtClean="0">
                <a:latin typeface="Comic Sans MS" pitchFamily="66" charset="0"/>
              </a:rPr>
              <a:t>I would like to experiment more with my own artworks at home, inspired by artists I have researched.</a:t>
            </a:r>
          </a:p>
        </p:txBody>
      </p:sp>
    </p:spTree>
    <p:extLst>
      <p:ext uri="{BB962C8B-B14F-4D97-AF65-F5344CB8AC3E}">
        <p14:creationId xmlns:p14="http://schemas.microsoft.com/office/powerpoint/2010/main" val="282251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6821" y="3050376"/>
            <a:ext cx="4032447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Extension: </a:t>
            </a:r>
            <a:r>
              <a:rPr lang="en-GB" dirty="0" smtClean="0">
                <a:solidFill>
                  <a:srgbClr val="FF0000"/>
                </a:solidFill>
              </a:rPr>
              <a:t>Create a mixed tonal cubism piece.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04" y="3982728"/>
            <a:ext cx="179530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188640"/>
            <a:ext cx="46805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Final Cubism piece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Create a large photographic cubism piece</a:t>
            </a:r>
            <a:r>
              <a:rPr lang="en-GB" sz="1400" b="1" dirty="0" smtClean="0">
                <a:solidFill>
                  <a:srgbClr val="FF0000"/>
                </a:solidFill>
              </a:rPr>
              <a:t>.</a:t>
            </a:r>
            <a:endParaRPr lang="en-GB" sz="1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s://bethanyhoos.weebly.com/uploads/2/3/7/0/23707641/376705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667"/>
            <a:ext cx="4320480" cy="244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1.squarespace.com/static/538a04c8e4b01c0dde425347/t/561f522fe4b05c6f946cd0cd/1444893245558/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94" y="3551323"/>
            <a:ext cx="2826110" cy="174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06821" y="188640"/>
            <a:ext cx="4032448" cy="27699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Task 1 </a:t>
            </a:r>
          </a:p>
          <a:p>
            <a:r>
              <a:rPr lang="en-GB" sz="1400" dirty="0" smtClean="0"/>
              <a:t>You must create an A3/A2  photographic cubism piece. You should take a photo of objects, scenery or a still life set up.</a:t>
            </a:r>
          </a:p>
          <a:p>
            <a:endParaRPr lang="en-GB" sz="1400" dirty="0" smtClean="0"/>
          </a:p>
          <a:p>
            <a:r>
              <a:rPr lang="en-GB" sz="1400" dirty="0" smtClean="0"/>
              <a:t>Stick the original image in you book and a couple of photos taken from different views. Talk about why you used/choose to take that image. (use 1-9 sheet to help annotate)</a:t>
            </a:r>
          </a:p>
          <a:p>
            <a:endParaRPr lang="en-GB" sz="1400" dirty="0"/>
          </a:p>
          <a:p>
            <a:r>
              <a:rPr lang="en-GB" sz="1400" dirty="0" smtClean="0"/>
              <a:t>Print the images and create/form your final cubism piece.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2080" y="3861048"/>
            <a:ext cx="2190200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Task 2</a:t>
            </a:r>
          </a:p>
          <a:p>
            <a:r>
              <a:rPr lang="en-GB" sz="1400" dirty="0" smtClean="0"/>
              <a:t>Gather a variety of monotone colour papers, White/ brown / grey. </a:t>
            </a:r>
          </a:p>
          <a:p>
            <a:endParaRPr lang="en-GB" sz="1400" dirty="0"/>
          </a:p>
          <a:p>
            <a:r>
              <a:rPr lang="en-GB" sz="1400" dirty="0" smtClean="0"/>
              <a:t>Create a collaged background and work on top of paper drawing you photographic cubism piece. </a:t>
            </a:r>
            <a:endParaRPr lang="en-GB" sz="2000" b="1" dirty="0" smtClean="0"/>
          </a:p>
          <a:p>
            <a:endParaRPr lang="en-GB" sz="2000" b="1" dirty="0"/>
          </a:p>
          <a:p>
            <a:r>
              <a:rPr lang="en-GB" sz="1400" dirty="0" smtClean="0"/>
              <a:t>You can draw an enlarged section or the entire image</a:t>
            </a:r>
            <a:r>
              <a:rPr lang="en-GB" sz="140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5338375"/>
            <a:ext cx="4356484" cy="138499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smtClean="0"/>
              <a:t>AO4</a:t>
            </a:r>
          </a:p>
          <a:p>
            <a:pPr algn="ctr"/>
            <a:r>
              <a:rPr lang="en-GB" sz="1400" dirty="0" smtClean="0"/>
              <a:t>Presenting </a:t>
            </a:r>
            <a:r>
              <a:rPr lang="en-GB" sz="1400" dirty="0"/>
              <a:t>a personal, informed and meaningful response demonstrating analytical and critical understanding, realising intentions and where appropriate making connections between visual, written, oral and other elements.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3631307"/>
            <a:ext cx="145033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This task meets </a:t>
            </a:r>
            <a:r>
              <a:rPr lang="en-GB" b="1" dirty="0" smtClean="0">
                <a:solidFill>
                  <a:srgbClr val="FF0000"/>
                </a:solidFill>
              </a:rPr>
              <a:t>Assessment 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Objective 4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734373" y="4824971"/>
            <a:ext cx="336053" cy="7535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848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23147"/>
            <a:ext cx="3565460" cy="485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64088" y="58934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en-US" dirty="0"/>
              <a:t>Pablo Picasso</a:t>
            </a:r>
          </a:p>
          <a:p>
            <a:r>
              <a:rPr lang="en-GB" altLang="en-US" dirty="0"/>
              <a:t>Portrait of </a:t>
            </a:r>
            <a:r>
              <a:rPr lang="en-GB" altLang="en-US" dirty="0" err="1"/>
              <a:t>Kahnweiler</a:t>
            </a:r>
            <a:r>
              <a:rPr lang="en-GB" altLang="en-US" dirty="0"/>
              <a:t>, 1910</a:t>
            </a:r>
            <a:endParaRPr lang="en-GB" altLang="en-US" sz="3200" dirty="0"/>
          </a:p>
        </p:txBody>
      </p:sp>
      <p:pic>
        <p:nvPicPr>
          <p:cNvPr id="4" name="Picture 10" descr="Violin%20and%20pitch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62240"/>
            <a:ext cx="1902494" cy="310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27784" y="58807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Georges Braque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Violin and Pitcher, 1910</a:t>
            </a:r>
            <a:endParaRPr lang="en-GB" altLang="en-US" sz="2800" dirty="0"/>
          </a:p>
        </p:txBody>
      </p:sp>
      <p:pic>
        <p:nvPicPr>
          <p:cNvPr id="7" name="Picture 5" descr="msotw9_temp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62240"/>
            <a:ext cx="1872208" cy="311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7504" y="5877272"/>
            <a:ext cx="266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/>
              <a:t>Marcel </a:t>
            </a:r>
            <a:r>
              <a:rPr lang="en-GB" altLang="en-US" dirty="0" smtClean="0"/>
              <a:t>Duchamp</a:t>
            </a:r>
          </a:p>
          <a:p>
            <a:r>
              <a:rPr lang="en-GB" altLang="en-US" dirty="0"/>
              <a:t>Nude descending a staircase </a:t>
            </a:r>
            <a:r>
              <a:rPr lang="en-GB" altLang="en-US" dirty="0" smtClean="0"/>
              <a:t>11 1912</a:t>
            </a:r>
            <a:endParaRPr lang="en-GB" altLang="en-US" dirty="0"/>
          </a:p>
          <a:p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1500" y="768410"/>
            <a:ext cx="5112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 smtClean="0"/>
              <a:t>You cannot tell what the image 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 smtClean="0"/>
              <a:t>Analysis </a:t>
            </a:r>
            <a:r>
              <a:rPr lang="en-GB" altLang="en-US" dirty="0"/>
              <a:t>of form, broken up and rearranged.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/>
              <a:t>Use of mono chrome colours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/>
              <a:t>Concentration on line and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/>
              <a:t>Making 3D objects look flat.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/>
              <a:t>Fragmented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445222" y="230984"/>
            <a:ext cx="2170112" cy="7921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200" b="1" dirty="0" smtClean="0">
                <a:solidFill>
                  <a:srgbClr val="008000"/>
                </a:solidFill>
                <a:latin typeface="Comic Sans MS" pitchFamily="66" charset="0"/>
              </a:rPr>
              <a:t>Analytical</a:t>
            </a:r>
          </a:p>
        </p:txBody>
      </p:sp>
    </p:spTree>
    <p:extLst>
      <p:ext uri="{BB962C8B-B14F-4D97-AF65-F5344CB8AC3E}">
        <p14:creationId xmlns:p14="http://schemas.microsoft.com/office/powerpoint/2010/main" val="285006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088069" y="5661248"/>
            <a:ext cx="6910697" cy="285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5600" dirty="0" smtClean="0"/>
              <a:t>Pablo Picasso - </a:t>
            </a:r>
            <a:r>
              <a:rPr lang="en-GB" altLang="en-US" sz="5600" dirty="0"/>
              <a:t>Weeping </a:t>
            </a:r>
            <a:r>
              <a:rPr lang="en-GB" altLang="en-US" sz="5600" dirty="0" smtClean="0"/>
              <a:t>Woman 1937</a:t>
            </a:r>
            <a:endParaRPr lang="en-GB" altLang="en-US" sz="5600" dirty="0"/>
          </a:p>
          <a:p>
            <a:endParaRPr lang="en-GB" altLang="en-US" sz="2800" dirty="0" smtClean="0"/>
          </a:p>
        </p:txBody>
      </p:sp>
      <p:pic>
        <p:nvPicPr>
          <p:cNvPr id="6" name="Picture 5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/>
          <a:stretch>
            <a:fillRect/>
          </a:stretch>
        </p:blipFill>
        <p:spPr bwMode="auto">
          <a:xfrm>
            <a:off x="5652119" y="1124744"/>
            <a:ext cx="3331999" cy="437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msotw9_temp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"/>
          <a:stretch>
            <a:fillRect/>
          </a:stretch>
        </p:blipFill>
        <p:spPr bwMode="auto">
          <a:xfrm>
            <a:off x="2675687" y="3172551"/>
            <a:ext cx="2867913" cy="295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641039" y="6171646"/>
            <a:ext cx="3581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400" dirty="0"/>
              <a:t>Pablo Picasso</a:t>
            </a:r>
          </a:p>
          <a:p>
            <a:pPr eaLnBrk="1" hangingPunct="1">
              <a:buFontTx/>
              <a:buNone/>
            </a:pPr>
            <a:r>
              <a:rPr lang="en-GB" altLang="en-US" sz="1400" dirty="0"/>
              <a:t>Les Demoiselles </a:t>
            </a:r>
            <a:r>
              <a:rPr lang="en-GB" altLang="en-US" sz="1400" dirty="0" err="1"/>
              <a:t>d’Avignon</a:t>
            </a:r>
            <a:r>
              <a:rPr lang="en-GB" altLang="en-US" sz="1400" dirty="0"/>
              <a:t>, </a:t>
            </a:r>
            <a:r>
              <a:rPr lang="en-GB" altLang="en-US" sz="1400" dirty="0" smtClean="0"/>
              <a:t>1907</a:t>
            </a:r>
            <a:endParaRPr lang="en-GB" altLang="en-US" sz="2400" dirty="0"/>
          </a:p>
        </p:txBody>
      </p:sp>
      <p:pic>
        <p:nvPicPr>
          <p:cNvPr id="9" name="Picture 9" descr="PortraitOfDoraMaarSeated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4" y="3172551"/>
            <a:ext cx="2232248" cy="299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7395" y="6236795"/>
            <a:ext cx="234205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/>
              <a:t>Pablo Picasso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/>
              <a:t>Portrait of Dora Maar, 1937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040" y="0"/>
            <a:ext cx="651033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4562" y="764704"/>
            <a:ext cx="53262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Can make out the basic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Fragmented </a:t>
            </a:r>
            <a:r>
              <a:rPr lang="en-GB" dirty="0"/>
              <a:t>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Introduction of colour and mixed media.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of decorative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 as detailed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Bold colour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Fun</a:t>
            </a:r>
          </a:p>
        </p:txBody>
      </p:sp>
    </p:spTree>
    <p:extLst>
      <p:ext uri="{BB962C8B-B14F-4D97-AF65-F5344CB8AC3E}">
        <p14:creationId xmlns:p14="http://schemas.microsoft.com/office/powerpoint/2010/main" val="257147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564563" cy="54816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800" dirty="0" smtClean="0"/>
              <a:t>	Picasso and Braque were also inspired by Paul Cezanne who once wrote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800" dirty="0" smtClean="0"/>
              <a:t> </a:t>
            </a:r>
            <a:r>
              <a:rPr lang="en-US" altLang="en-US" sz="2800" b="1" dirty="0" smtClean="0"/>
              <a:t>“Treat nature in terms of the cylinder, the sphere, the cone; everything in proper perspective…one must first of all study geometric forms: the cone, the cube, the cylinder, the sphere.”</a:t>
            </a:r>
            <a:endParaRPr lang="en-GB" altLang="en-US" sz="2800" b="1" dirty="0" smtClean="0"/>
          </a:p>
        </p:txBody>
      </p:sp>
      <p:pic>
        <p:nvPicPr>
          <p:cNvPr id="3076" name="Picture 4" descr="fruit_bask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94050"/>
            <a:ext cx="4323852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101607_paul-cezanne-artwor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93792"/>
            <a:ext cx="41719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7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82575"/>
            <a:ext cx="2170112" cy="792163"/>
          </a:xfrm>
        </p:spPr>
        <p:txBody>
          <a:bodyPr/>
          <a:lstStyle/>
          <a:p>
            <a:pPr eaLnBrk="1" hangingPunct="1"/>
            <a:r>
              <a:rPr lang="en-GB" altLang="en-US" sz="3200" b="1" dirty="0" smtClean="0">
                <a:solidFill>
                  <a:srgbClr val="008000"/>
                </a:solidFill>
                <a:latin typeface="Comic Sans MS" pitchFamily="66" charset="0"/>
              </a:rPr>
              <a:t>Analytical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843206"/>
            <a:ext cx="4137025" cy="3960813"/>
          </a:xfrm>
        </p:spPr>
        <p:txBody>
          <a:bodyPr/>
          <a:lstStyle/>
          <a:p>
            <a:pPr eaLnBrk="1" hangingPunct="1"/>
            <a:r>
              <a:rPr lang="en-GB" altLang="en-US" sz="2400" dirty="0" smtClean="0">
                <a:latin typeface="Comic Sans MS" pitchFamily="66" charset="0"/>
              </a:rPr>
              <a:t>Analysis of form, broken up and rearranged. </a:t>
            </a:r>
          </a:p>
          <a:p>
            <a:pPr eaLnBrk="1" hangingPunct="1"/>
            <a:r>
              <a:rPr lang="en-GB" altLang="en-US" sz="2400" dirty="0" smtClean="0">
                <a:latin typeface="Comic Sans MS" pitchFamily="66" charset="0"/>
              </a:rPr>
              <a:t>Use of mono chrome colours</a:t>
            </a:r>
          </a:p>
          <a:p>
            <a:pPr eaLnBrk="1" hangingPunct="1"/>
            <a:r>
              <a:rPr lang="en-GB" altLang="en-US" sz="2400" dirty="0" smtClean="0">
                <a:latin typeface="Comic Sans MS" pitchFamily="66" charset="0"/>
              </a:rPr>
              <a:t>Concentration on line and forms</a:t>
            </a:r>
          </a:p>
          <a:p>
            <a:pPr eaLnBrk="1" hangingPunct="1"/>
            <a:r>
              <a:rPr lang="en-GB" altLang="en-US" sz="2400" dirty="0" smtClean="0">
                <a:latin typeface="Comic Sans MS" pitchFamily="66" charset="0"/>
              </a:rPr>
              <a:t>Making 3D objects look flat.</a:t>
            </a:r>
          </a:p>
          <a:p>
            <a:pPr eaLnBrk="1" hangingPunct="1"/>
            <a:r>
              <a:rPr lang="en-GB" altLang="en-US" sz="2400" dirty="0" smtClean="0">
                <a:latin typeface="Comic Sans MS" pitchFamily="66" charset="0"/>
              </a:rPr>
              <a:t>Fragmented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88913"/>
            <a:ext cx="6507163" cy="97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Rectangle 3"/>
          <p:cNvSpPr txBox="1">
            <a:spLocks noChangeArrowheads="1"/>
          </p:cNvSpPr>
          <p:nvPr/>
        </p:nvSpPr>
        <p:spPr bwMode="auto">
          <a:xfrm>
            <a:off x="4814888" y="981075"/>
            <a:ext cx="3898900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 dirty="0">
                <a:latin typeface="Comic Sans MS" pitchFamily="66" charset="0"/>
              </a:rPr>
              <a:t>Fragmented images</a:t>
            </a:r>
          </a:p>
          <a:p>
            <a:pPr eaLnBrk="1" hangingPunct="1"/>
            <a:r>
              <a:rPr lang="en-GB" altLang="en-US" sz="2400" dirty="0">
                <a:latin typeface="Comic Sans MS" pitchFamily="66" charset="0"/>
              </a:rPr>
              <a:t>Introduction of colour and mixed media.</a:t>
            </a:r>
          </a:p>
          <a:p>
            <a:pPr eaLnBrk="1" hangingPunct="1"/>
            <a:r>
              <a:rPr lang="en-GB" altLang="en-US" sz="2400" dirty="0">
                <a:latin typeface="Comic Sans MS" pitchFamily="66" charset="0"/>
              </a:rPr>
              <a:t>Use of decorative patterns</a:t>
            </a:r>
          </a:p>
          <a:p>
            <a:pPr eaLnBrk="1" hangingPunct="1"/>
            <a:r>
              <a:rPr lang="en-GB" altLang="en-US" sz="2400" dirty="0">
                <a:latin typeface="Comic Sans MS" pitchFamily="66" charset="0"/>
              </a:rPr>
              <a:t>Not as detailed</a:t>
            </a:r>
          </a:p>
          <a:p>
            <a:pPr eaLnBrk="1" hangingPunct="1"/>
            <a:r>
              <a:rPr lang="en-GB" altLang="en-US" sz="2400" dirty="0">
                <a:latin typeface="Comic Sans MS" pitchFamily="66" charset="0"/>
              </a:rPr>
              <a:t>Bold colour</a:t>
            </a:r>
          </a:p>
          <a:p>
            <a:pPr eaLnBrk="1" hangingPunct="1"/>
            <a:r>
              <a:rPr lang="en-GB" altLang="en-US" sz="2400" dirty="0">
                <a:latin typeface="Comic Sans MS" pitchFamily="66" charset="0"/>
              </a:rPr>
              <a:t>Fun</a:t>
            </a:r>
          </a:p>
          <a:p>
            <a:pPr eaLnBrk="1" hangingPunct="1"/>
            <a:endParaRPr lang="en-GB" altLang="en-US" sz="2400" dirty="0"/>
          </a:p>
        </p:txBody>
      </p:sp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65624"/>
            <a:ext cx="2701925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79156"/>
            <a:ext cx="1541462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85950" y="468554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altLang="en-US" sz="1200" b="1" dirty="0">
                <a:solidFill>
                  <a:srgbClr val="850985"/>
                </a:solidFill>
              </a:rPr>
              <a:t>Cubist Techniques</a:t>
            </a:r>
            <a:endParaRPr lang="en-GB" altLang="en-US" sz="1200" dirty="0"/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200" dirty="0"/>
          </a:p>
          <a:p>
            <a:pPr>
              <a:spcBef>
                <a:spcPct val="50000"/>
              </a:spcBef>
              <a:buFont typeface="Times" pitchFamily="1" charset="0"/>
              <a:buNone/>
            </a:pPr>
            <a:r>
              <a:rPr lang="en-GB" altLang="en-US" sz="1200" dirty="0">
                <a:solidFill>
                  <a:srgbClr val="850985"/>
                </a:solidFill>
              </a:rPr>
              <a:t>	1. Showed objects from multiple viewpoints. </a:t>
            </a:r>
          </a:p>
          <a:p>
            <a:pPr>
              <a:spcBef>
                <a:spcPct val="50000"/>
              </a:spcBef>
              <a:buFont typeface="Times" pitchFamily="1" charset="0"/>
              <a:buNone/>
            </a:pPr>
            <a:r>
              <a:rPr lang="en-GB" altLang="en-US" sz="1200" dirty="0">
                <a:solidFill>
                  <a:srgbClr val="850985"/>
                </a:solidFill>
              </a:rPr>
              <a:t>	2. Simplified forms into basic shapes and 		    patterns, such as circles and triangles. </a:t>
            </a:r>
          </a:p>
          <a:p>
            <a:pPr>
              <a:spcBef>
                <a:spcPct val="50000"/>
              </a:spcBef>
              <a:buFont typeface="Times" pitchFamily="1" charset="0"/>
              <a:buNone/>
            </a:pPr>
            <a:r>
              <a:rPr lang="en-GB" altLang="en-US" sz="1200" dirty="0">
                <a:solidFill>
                  <a:srgbClr val="850985"/>
                </a:solidFill>
              </a:rPr>
              <a:t>	3. Split the picture into fragments and sometimes 	    divided it up to look unrecognisable.</a:t>
            </a:r>
          </a:p>
          <a:p>
            <a:pPr>
              <a:spcBef>
                <a:spcPct val="50000"/>
              </a:spcBef>
              <a:buFont typeface="Times" pitchFamily="1" charset="0"/>
              <a:buNone/>
            </a:pPr>
            <a:r>
              <a:rPr lang="en-GB" altLang="en-US" sz="1200" dirty="0">
                <a:solidFill>
                  <a:srgbClr val="850985"/>
                </a:solidFill>
              </a:rPr>
              <a:t>	4. Often used a very neutral colour palette.</a:t>
            </a:r>
          </a:p>
        </p:txBody>
      </p:sp>
    </p:spTree>
    <p:extLst>
      <p:ext uri="{BB962C8B-B14F-4D97-AF65-F5344CB8AC3E}">
        <p14:creationId xmlns:p14="http://schemas.microsoft.com/office/powerpoint/2010/main" val="3829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122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565460" cy="485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msotw9_temp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"/>
          <a:stretch>
            <a:fillRect/>
          </a:stretch>
        </p:blipFill>
        <p:spPr bwMode="auto">
          <a:xfrm>
            <a:off x="4082585" y="908720"/>
            <a:ext cx="4708632" cy="485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40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39" y="404664"/>
            <a:ext cx="8468829" cy="563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47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83" y="44624"/>
            <a:ext cx="508230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24210" y="3497545"/>
            <a:ext cx="451467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dirty="0" smtClean="0"/>
              <a:t>   GCSE ASSESSMENT OBJECTIVES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630" y="4648487"/>
            <a:ext cx="2449945" cy="2092881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 smtClean="0"/>
              <a:t>AO1</a:t>
            </a:r>
          </a:p>
          <a:p>
            <a:r>
              <a:rPr lang="en-GB" sz="1600" dirty="0" smtClean="0"/>
              <a:t>Developing </a:t>
            </a:r>
            <a:r>
              <a:rPr lang="en-GB" sz="1600" dirty="0"/>
              <a:t>ideas through investigations informed by contextual and other sources, demonstrating analytical and cultural understanding.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741744" y="4697874"/>
            <a:ext cx="1974272" cy="2062103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 smtClean="0"/>
              <a:t>AO2</a:t>
            </a:r>
          </a:p>
          <a:p>
            <a:r>
              <a:rPr lang="en-GB" sz="1600" dirty="0" smtClean="0"/>
              <a:t>Refining </a:t>
            </a:r>
            <a:r>
              <a:rPr lang="en-GB" sz="1600" dirty="0"/>
              <a:t>ideas through experimenting and selecting appropriate resources, media, materials and techniques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700024" y="4944095"/>
            <a:ext cx="1744184" cy="1815882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 smtClean="0"/>
              <a:t>AO3</a:t>
            </a:r>
          </a:p>
          <a:p>
            <a:r>
              <a:rPr lang="en-GB" sz="1600" dirty="0" smtClean="0"/>
              <a:t>Recording </a:t>
            </a:r>
            <a:r>
              <a:rPr lang="en-GB" sz="1600" dirty="0"/>
              <a:t>ideas, observations and insights relevant to your intentions and/or other forms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501114" y="3959210"/>
            <a:ext cx="2535382" cy="2800767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 smtClean="0"/>
              <a:t>AO4</a:t>
            </a:r>
          </a:p>
          <a:p>
            <a:r>
              <a:rPr lang="en-GB" sz="1600" dirty="0" smtClean="0"/>
              <a:t>Presenting </a:t>
            </a:r>
            <a:r>
              <a:rPr lang="en-GB" sz="1600" dirty="0"/>
              <a:t>a personal, informed and meaningful response demonstrating analytical and critical understanding, realising intentions and where appropriate making connections between visual, written, oral and other elements.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999" y="156721"/>
            <a:ext cx="3744417" cy="43704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 smtClean="0">
                <a:solidFill>
                  <a:srgbClr val="FF0000"/>
                </a:solidFill>
              </a:rPr>
              <a:t>Task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Create a double page, showing and explaining the differences between analytical and synthetic  cubism. </a:t>
            </a:r>
            <a:endParaRPr lang="en-GB" b="1" dirty="0">
              <a:solidFill>
                <a:srgbClr val="FF0000"/>
              </a:solidFill>
            </a:endParaRPr>
          </a:p>
          <a:p>
            <a:pPr algn="ctr"/>
            <a:r>
              <a:rPr lang="en-GB" sz="2000" b="1" u="sng" dirty="0" smtClean="0">
                <a:solidFill>
                  <a:srgbClr val="FF0000"/>
                </a:solidFill>
              </a:rPr>
              <a:t>You must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b="1" dirty="0" smtClean="0">
                <a:solidFill>
                  <a:srgbClr val="FF0000"/>
                </a:solidFill>
              </a:rPr>
              <a:t>Information about the differences in cubism in your own words.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Elements/ information from the two artists Picasso and </a:t>
            </a:r>
            <a:r>
              <a:rPr lang="en-GB" altLang="en-US" b="1" dirty="0">
                <a:solidFill>
                  <a:srgbClr val="FF0000"/>
                </a:solidFill>
              </a:rPr>
              <a:t>Georges Braque annotate images. (</a:t>
            </a:r>
            <a:r>
              <a:rPr lang="en-GB" altLang="en-US" b="1" u="sng" dirty="0">
                <a:solidFill>
                  <a:srgbClr val="FF0000"/>
                </a:solidFill>
              </a:rPr>
              <a:t>Use must use your 1 – 9 sheet to help evaluate the images of art</a:t>
            </a:r>
            <a:endParaRPr lang="en-GB" altLang="en-US" b="1" dirty="0">
              <a:solidFill>
                <a:srgbClr val="FF0000"/>
              </a:solidFill>
            </a:endParaRPr>
          </a:p>
          <a:p>
            <a:endParaRPr lang="en-GB" altLang="en-US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b="1" dirty="0" smtClean="0">
                <a:solidFill>
                  <a:srgbClr val="FF0000"/>
                </a:solidFill>
              </a:rPr>
              <a:t>Good presentation.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2622430" y="4502989"/>
            <a:ext cx="11376" cy="23256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6264" y="4554747"/>
            <a:ext cx="8242" cy="221628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2831" y="4502989"/>
            <a:ext cx="2580974" cy="1049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9402" y="6828643"/>
            <a:ext cx="2554403" cy="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80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/>
          <a:stretch>
            <a:fillRect/>
          </a:stretch>
        </p:blipFill>
        <p:spPr bwMode="auto">
          <a:xfrm>
            <a:off x="2741744" y="182601"/>
            <a:ext cx="3331999" cy="437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Violin%20and%20pitch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19" y="114618"/>
            <a:ext cx="2437056" cy="397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3402" y="3846861"/>
            <a:ext cx="2483899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 smtClean="0"/>
              <a:t>   GCSE ASSESSMENT OBJECTIVES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630" y="4648487"/>
            <a:ext cx="2449945" cy="2092881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 smtClean="0"/>
              <a:t>AO1</a:t>
            </a:r>
          </a:p>
          <a:p>
            <a:r>
              <a:rPr lang="en-GB" sz="1600" dirty="0" smtClean="0"/>
              <a:t>Developing </a:t>
            </a:r>
            <a:r>
              <a:rPr lang="en-GB" sz="1600" dirty="0"/>
              <a:t>ideas through investigations informed by contextual and other sources, demonstrating analytical and cultural understanding.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741744" y="4697874"/>
            <a:ext cx="1974272" cy="2062103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 smtClean="0"/>
              <a:t>AO2</a:t>
            </a:r>
          </a:p>
          <a:p>
            <a:r>
              <a:rPr lang="en-GB" sz="1600" dirty="0" smtClean="0"/>
              <a:t>Refining </a:t>
            </a:r>
            <a:r>
              <a:rPr lang="en-GB" sz="1600" dirty="0"/>
              <a:t>ideas through experimenting and selecting appropriate resources, media, materials and techniques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700024" y="4944095"/>
            <a:ext cx="1744184" cy="1815882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 smtClean="0"/>
              <a:t>AO3</a:t>
            </a:r>
          </a:p>
          <a:p>
            <a:r>
              <a:rPr lang="en-GB" sz="1600" dirty="0" smtClean="0"/>
              <a:t>Recording </a:t>
            </a:r>
            <a:r>
              <a:rPr lang="en-GB" sz="1600" dirty="0"/>
              <a:t>ideas, observations and insights relevant to your intentions and/or other forms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501114" y="3959210"/>
            <a:ext cx="2535382" cy="2800767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 smtClean="0"/>
              <a:t>AO4</a:t>
            </a:r>
          </a:p>
          <a:p>
            <a:r>
              <a:rPr lang="en-GB" sz="1600" dirty="0" smtClean="0"/>
              <a:t>Presenting </a:t>
            </a:r>
            <a:r>
              <a:rPr lang="en-GB" sz="1600" dirty="0"/>
              <a:t>a personal, informed and meaningful response demonstrating analytical and critical understanding, realising intentions and where appropriate making connections between visual, written, oral and other elements.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9767" y="332656"/>
            <a:ext cx="27467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Complete an artist study of either analytical cubism or </a:t>
            </a:r>
            <a:r>
              <a:rPr lang="en-GB" sz="3200" dirty="0"/>
              <a:t>synthetic</a:t>
            </a:r>
            <a:r>
              <a:rPr lang="en-GB" sz="3200" dirty="0" smtClean="0"/>
              <a:t> cubism.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44376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1005</Words>
  <Application>Microsoft Office PowerPoint</Application>
  <PresentationFormat>On-screen Show (4:3)</PresentationFormat>
  <Paragraphs>140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Cubism</vt:lpstr>
      <vt:lpstr>PowerPoint Presentation</vt:lpstr>
      <vt:lpstr>PowerPoint Presentation</vt:lpstr>
      <vt:lpstr>PowerPoint Presentation</vt:lpstr>
      <vt:lpstr>Analytical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you refine your Cubist responses further? Using mixed medium?</vt:lpstr>
      <vt:lpstr>PowerPoint Presentation</vt:lpstr>
      <vt:lpstr>PowerPoint Presentation</vt:lpstr>
      <vt:lpstr>PowerPoint Presentation</vt:lpstr>
      <vt:lpstr>Action steps</vt:lpstr>
      <vt:lpstr>PowerPoint Presentation</vt:lpstr>
    </vt:vector>
  </TitlesOfParts>
  <Company>RM plc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Cubism</dc:title>
  <dc:creator>CWt</dc:creator>
  <cp:lastModifiedBy>CWt</cp:lastModifiedBy>
  <cp:revision>12</cp:revision>
  <dcterms:created xsi:type="dcterms:W3CDTF">2017-11-23T11:44:22Z</dcterms:created>
  <dcterms:modified xsi:type="dcterms:W3CDTF">2018-03-21T12:09:12Z</dcterms:modified>
</cp:coreProperties>
</file>