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9" autoAdjust="0"/>
    <p:restoredTop sz="86475" autoAdjust="0"/>
  </p:normalViewPr>
  <p:slideViewPr>
    <p:cSldViewPr>
      <p:cViewPr>
        <p:scale>
          <a:sx n="94" d="100"/>
          <a:sy n="94" d="100"/>
        </p:scale>
        <p:origin x="-14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C0D4-D27D-4343-8E79-36C1250DD3EE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42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C0D4-D27D-4343-8E79-36C1250DD3EE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58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C0D4-D27D-4343-8E79-36C1250DD3EE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08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C0D4-D27D-4343-8E79-36C1250DD3EE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26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C0D4-D27D-4343-8E79-36C1250DD3EE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35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C0D4-D27D-4343-8E79-36C1250DD3EE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91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C0D4-D27D-4343-8E79-36C1250DD3EE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741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C0D4-D27D-4343-8E79-36C1250DD3EE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757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C0D4-D27D-4343-8E79-36C1250DD3EE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63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C0D4-D27D-4343-8E79-36C1250DD3EE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59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C0D4-D27D-4343-8E79-36C1250DD3EE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9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8C0D4-D27D-4343-8E79-36C1250DD3EE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58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3099" y="260649"/>
            <a:ext cx="2411502" cy="31683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000" dirty="0" smtClean="0"/>
          </a:p>
          <a:p>
            <a:pPr algn="ctr"/>
            <a:r>
              <a:rPr lang="en-GB" sz="1000" smtClean="0">
                <a:latin typeface="Comic Sans MS"/>
                <a:cs typeface="Comic Sans MS"/>
              </a:rPr>
              <a:t>Facts :</a:t>
            </a:r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endParaRPr lang="en-GB" sz="1000" dirty="0">
              <a:latin typeface="OpenDyslexic" pitchFamily="50" charset="0"/>
            </a:endParaRPr>
          </a:p>
          <a:p>
            <a:pPr algn="ctr"/>
            <a:endParaRPr lang="en-GB" sz="1000" dirty="0" smtClean="0">
              <a:latin typeface="OpenDyslexic" pitchFamily="50" charset="0"/>
            </a:endParaRPr>
          </a:p>
          <a:p>
            <a:pPr algn="ctr"/>
            <a:endParaRPr lang="en-GB" sz="1000" dirty="0">
              <a:latin typeface="OpenDyslexic" pitchFamily="50" charset="0"/>
            </a:endParaRPr>
          </a:p>
          <a:p>
            <a:r>
              <a:rPr lang="en-GB" sz="1000" dirty="0" smtClean="0">
                <a:latin typeface="OpenDyslexic" pitchFamily="50" charset="0"/>
              </a:rPr>
              <a:t>1.</a:t>
            </a:r>
          </a:p>
          <a:p>
            <a:endParaRPr lang="en-GB" sz="1000" dirty="0">
              <a:latin typeface="OpenDyslexic" pitchFamily="50" charset="0"/>
            </a:endParaRPr>
          </a:p>
          <a:p>
            <a:endParaRPr lang="en-GB" sz="1000" dirty="0" smtClean="0">
              <a:latin typeface="OpenDyslexic" pitchFamily="50" charset="0"/>
            </a:endParaRPr>
          </a:p>
          <a:p>
            <a:endParaRPr lang="en-GB" sz="1000" dirty="0">
              <a:latin typeface="OpenDyslexic" pitchFamily="50" charset="0"/>
            </a:endParaRPr>
          </a:p>
          <a:p>
            <a:r>
              <a:rPr lang="en-GB" sz="1000" dirty="0" smtClean="0">
                <a:latin typeface="OpenDyslexic" pitchFamily="50" charset="0"/>
              </a:rPr>
              <a:t>2.</a:t>
            </a:r>
          </a:p>
          <a:p>
            <a:endParaRPr lang="en-GB" sz="1000" dirty="0">
              <a:latin typeface="OpenDyslexic" pitchFamily="50" charset="0"/>
            </a:endParaRPr>
          </a:p>
          <a:p>
            <a:endParaRPr lang="en-GB" sz="1000" dirty="0" smtClean="0">
              <a:latin typeface="OpenDyslexic" pitchFamily="50" charset="0"/>
            </a:endParaRPr>
          </a:p>
          <a:p>
            <a:endParaRPr lang="en-GB" sz="1000" dirty="0">
              <a:latin typeface="OpenDyslexic" pitchFamily="50" charset="0"/>
            </a:endParaRPr>
          </a:p>
          <a:p>
            <a:r>
              <a:rPr lang="en-GB" sz="1000" dirty="0" smtClean="0">
                <a:latin typeface="OpenDyslexic" pitchFamily="50" charset="0"/>
              </a:rPr>
              <a:t>3.</a:t>
            </a:r>
          </a:p>
          <a:p>
            <a:endParaRPr lang="en-GB" sz="1000" dirty="0">
              <a:latin typeface="OpenDyslexic" pitchFamily="50" charset="0"/>
            </a:endParaRPr>
          </a:p>
          <a:p>
            <a:endParaRPr lang="en-GB" sz="1000" dirty="0" smtClean="0">
              <a:latin typeface="OpenDyslexic" pitchFamily="50" charset="0"/>
            </a:endParaRPr>
          </a:p>
          <a:p>
            <a:endParaRPr lang="en-GB" sz="1000" dirty="0">
              <a:latin typeface="OpenDyslexic" pitchFamily="50" charset="0"/>
            </a:endParaRPr>
          </a:p>
          <a:p>
            <a:r>
              <a:rPr lang="en-GB" sz="1000" dirty="0" smtClean="0">
                <a:latin typeface="OpenDyslexic" pitchFamily="50" charset="0"/>
              </a:rPr>
              <a:t>4.</a:t>
            </a:r>
          </a:p>
          <a:p>
            <a:pPr algn="ctr"/>
            <a:endParaRPr lang="en-GB" sz="1000" dirty="0">
              <a:latin typeface="OpenDyslexic" pitchFamily="50" charset="0"/>
            </a:endParaRPr>
          </a:p>
          <a:p>
            <a:pPr algn="ctr"/>
            <a:endParaRPr lang="en-GB" sz="1000" dirty="0" smtClean="0">
              <a:latin typeface="OpenDyslexic" pitchFamily="5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5601" y="123833"/>
            <a:ext cx="2971800" cy="33085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100" dirty="0" smtClean="0"/>
          </a:p>
          <a:p>
            <a:r>
              <a:rPr lang="en-GB" sz="1100" b="1" dirty="0" smtClean="0">
                <a:latin typeface="Comic Sans MS"/>
                <a:cs typeface="Comic Sans MS"/>
              </a:rPr>
              <a:t>DESCRIBE</a:t>
            </a:r>
            <a:r>
              <a:rPr lang="en-GB" sz="1100" dirty="0" smtClean="0">
                <a:latin typeface="Comic Sans MS"/>
                <a:cs typeface="Comic Sans MS"/>
              </a:rPr>
              <a:t> the artwork</a:t>
            </a: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r>
              <a:rPr lang="en-GB" sz="1100" dirty="0" smtClean="0">
                <a:latin typeface="Comic Sans MS"/>
                <a:cs typeface="Comic Sans MS"/>
              </a:rPr>
              <a:t>What kind of things do you see in the artwork?</a:t>
            </a: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r>
              <a:rPr lang="en-GB" sz="1100" dirty="0" smtClean="0">
                <a:latin typeface="Comic Sans MS"/>
                <a:cs typeface="Comic Sans MS"/>
              </a:rPr>
              <a:t>What words would you use to describe the artwork?</a:t>
            </a:r>
          </a:p>
          <a:p>
            <a:r>
              <a:rPr lang="en-GB" sz="1100" dirty="0" smtClean="0">
                <a:latin typeface="Comic Sans MS" panose="030F0702030302020204" pitchFamily="66" charset="0"/>
              </a:rPr>
              <a:t>-</a:t>
            </a:r>
          </a:p>
          <a:p>
            <a:endParaRPr lang="en-GB" sz="1100" dirty="0" smtClean="0">
              <a:latin typeface="Comic Sans MS" panose="030F0702030302020204" pitchFamily="66" charset="0"/>
            </a:endParaRPr>
          </a:p>
          <a:p>
            <a:r>
              <a:rPr lang="en-GB" sz="1100" dirty="0" smtClean="0">
                <a:latin typeface="Comic Sans MS" panose="030F0702030302020204" pitchFamily="66" charset="0"/>
              </a:rPr>
              <a:t>-</a:t>
            </a:r>
          </a:p>
          <a:p>
            <a:endParaRPr lang="en-GB" sz="1100" dirty="0" smtClean="0">
              <a:latin typeface="Comic Sans MS" panose="030F0702030302020204" pitchFamily="66" charset="0"/>
            </a:endParaRPr>
          </a:p>
          <a:p>
            <a:r>
              <a:rPr lang="en-GB" sz="1100" dirty="0" smtClean="0">
                <a:latin typeface="Comic Sans MS" panose="030F0702030302020204" pitchFamily="66" charset="0"/>
              </a:rPr>
              <a:t>-</a:t>
            </a:r>
          </a:p>
          <a:p>
            <a:endParaRPr lang="en-GB" sz="1100" dirty="0" smtClean="0">
              <a:latin typeface="Comic Sans MS" panose="030F0702030302020204" pitchFamily="66" charset="0"/>
            </a:endParaRPr>
          </a:p>
          <a:p>
            <a:r>
              <a:rPr lang="en-GB" sz="1100" dirty="0" smtClean="0">
                <a:latin typeface="Comic Sans MS" panose="030F0702030302020204" pitchFamily="66" charset="0"/>
              </a:rPr>
              <a:t>-</a:t>
            </a:r>
          </a:p>
          <a:p>
            <a:endParaRPr lang="en-GB" sz="1100" dirty="0">
              <a:latin typeface="Comic Sans MS" panose="030F0702030302020204" pitchFamily="66" charset="0"/>
            </a:endParaRPr>
          </a:p>
          <a:p>
            <a:r>
              <a:rPr lang="en-GB" sz="1100" dirty="0" smtClean="0"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25" name="Right Arrow 24"/>
          <p:cNvSpPr/>
          <p:nvPr/>
        </p:nvSpPr>
        <p:spPr>
          <a:xfrm>
            <a:off x="2590800" y="762000"/>
            <a:ext cx="291587" cy="266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63520">
            <a:off x="5988035" y="1059281"/>
            <a:ext cx="427038" cy="422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408663" y="148593"/>
            <a:ext cx="2594751" cy="3170099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000" dirty="0" smtClean="0"/>
          </a:p>
          <a:p>
            <a:pPr algn="ctr"/>
            <a:r>
              <a:rPr lang="en-GB" sz="1000" b="1" dirty="0" smtClean="0">
                <a:latin typeface="Comic Sans MS"/>
                <a:cs typeface="Comic Sans MS"/>
              </a:rPr>
              <a:t>UNDERSTAND</a:t>
            </a:r>
            <a:r>
              <a:rPr lang="en-GB" sz="1000" dirty="0" smtClean="0">
                <a:latin typeface="Comic Sans MS"/>
                <a:cs typeface="Comic Sans MS"/>
              </a:rPr>
              <a:t> the artwork</a:t>
            </a: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r>
              <a:rPr lang="en-GB" sz="1000" dirty="0" smtClean="0">
                <a:latin typeface="Comic Sans MS"/>
                <a:cs typeface="Comic Sans MS"/>
              </a:rPr>
              <a:t>How does this artwork make you feel </a:t>
            </a:r>
            <a:r>
              <a:rPr lang="en-GB" sz="1000" smtClean="0">
                <a:latin typeface="Comic Sans MS"/>
                <a:cs typeface="Comic Sans MS"/>
              </a:rPr>
              <a:t>and why?</a:t>
            </a:r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</p:txBody>
      </p:sp>
      <p:sp>
        <p:nvSpPr>
          <p:cNvPr id="33" name="Right Arrow 32"/>
          <p:cNvSpPr/>
          <p:nvPr/>
        </p:nvSpPr>
        <p:spPr>
          <a:xfrm rot="5400000">
            <a:off x="7882928" y="3527977"/>
            <a:ext cx="663779" cy="372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6273817" y="4100662"/>
            <a:ext cx="2641583" cy="24622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latin typeface="Comic Sans MS"/>
                <a:cs typeface="Comic Sans MS"/>
              </a:rPr>
              <a:t>ANALYSE </a:t>
            </a:r>
            <a:r>
              <a:rPr lang="en-GB" sz="1100" dirty="0" smtClean="0">
                <a:latin typeface="Comic Sans MS"/>
                <a:cs typeface="Comic Sans MS"/>
              </a:rPr>
              <a:t>the artwork</a:t>
            </a: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r>
              <a:rPr lang="en-GB" sz="1100" dirty="0" smtClean="0">
                <a:latin typeface="Comic Sans MS"/>
                <a:cs typeface="Comic Sans MS"/>
              </a:rPr>
              <a:t>What is the main idea behind the work?</a:t>
            </a:r>
          </a:p>
          <a:p>
            <a:endParaRPr lang="en-GB" sz="1100" b="1" dirty="0">
              <a:latin typeface="Comic Sans MS"/>
              <a:cs typeface="Comic Sans MS"/>
            </a:endParaRPr>
          </a:p>
          <a:p>
            <a:r>
              <a:rPr lang="en-GB" sz="1100" b="1" dirty="0">
                <a:latin typeface="Comic Sans MS"/>
                <a:cs typeface="Comic Sans MS"/>
              </a:rPr>
              <a:t> </a:t>
            </a:r>
            <a:r>
              <a:rPr lang="en-GB" sz="1100" b="1" dirty="0" smtClean="0">
                <a:latin typeface="Comic Sans MS"/>
                <a:cs typeface="Comic Sans MS"/>
              </a:rPr>
              <a:t> </a:t>
            </a:r>
          </a:p>
          <a:p>
            <a:endParaRPr lang="en-GB" sz="1100" b="1" dirty="0">
              <a:latin typeface="Comic Sans MS"/>
              <a:cs typeface="Comic Sans MS"/>
            </a:endParaRPr>
          </a:p>
          <a:p>
            <a:endParaRPr lang="en-GB" sz="1100" b="1" dirty="0" smtClean="0">
              <a:latin typeface="Comic Sans MS"/>
              <a:cs typeface="Comic Sans MS"/>
            </a:endParaRPr>
          </a:p>
          <a:p>
            <a:r>
              <a:rPr lang="en-GB" sz="1100" b="1" dirty="0" smtClean="0">
                <a:latin typeface="Comic Sans MS"/>
                <a:cs typeface="Comic Sans MS"/>
              </a:rPr>
              <a:t>How do you think the artist made this work, what materials/equipment?</a:t>
            </a:r>
          </a:p>
          <a:p>
            <a:endParaRPr lang="en-GB" sz="1100" b="1" dirty="0" smtClean="0"/>
          </a:p>
          <a:p>
            <a:endParaRPr lang="en-GB" sz="1100" b="1" dirty="0" smtClean="0"/>
          </a:p>
          <a:p>
            <a:endParaRPr lang="en-GB" sz="1100" b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3764467" y="4759046"/>
            <a:ext cx="2286000" cy="19543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latin typeface="Comic Sans MS"/>
                <a:cs typeface="Comic Sans MS"/>
              </a:rPr>
              <a:t>APPLY</a:t>
            </a:r>
          </a:p>
          <a:p>
            <a:r>
              <a:rPr lang="en-GB" sz="1100" dirty="0" smtClean="0">
                <a:latin typeface="Comic Sans MS"/>
                <a:cs typeface="Comic Sans MS"/>
              </a:rPr>
              <a:t>What inspires you about this work? What techniques could you use?</a:t>
            </a: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r>
              <a:rPr lang="en-GB" sz="1100" dirty="0" smtClean="0">
                <a:latin typeface="Comic Sans MS"/>
                <a:cs typeface="Comic Sans MS"/>
              </a:rPr>
              <a:t>How does this work link to your current class theme and why? </a:t>
            </a:r>
          </a:p>
          <a:p>
            <a:endParaRPr lang="en-GB" sz="1100" dirty="0" smtClean="0"/>
          </a:p>
          <a:p>
            <a:endParaRPr lang="en-GB" sz="1100" dirty="0" smtClean="0"/>
          </a:p>
          <a:p>
            <a:endParaRPr lang="en-GB" sz="1100" dirty="0"/>
          </a:p>
        </p:txBody>
      </p:sp>
      <p:sp>
        <p:nvSpPr>
          <p:cNvPr id="39" name="Right Arrow 38"/>
          <p:cNvSpPr/>
          <p:nvPr/>
        </p:nvSpPr>
        <p:spPr>
          <a:xfrm rot="10800000">
            <a:off x="6019800" y="6019800"/>
            <a:ext cx="387776" cy="2739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81000" y="3534013"/>
            <a:ext cx="3144832" cy="301621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Comic Sans MS"/>
                <a:cs typeface="Comic Sans MS"/>
              </a:rPr>
              <a:t>EVALUATE</a:t>
            </a:r>
            <a:r>
              <a:rPr lang="en-GB" sz="1000" dirty="0" smtClean="0">
                <a:latin typeface="Comic Sans MS"/>
                <a:cs typeface="Comic Sans MS"/>
              </a:rPr>
              <a:t> your answer</a:t>
            </a: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r>
              <a:rPr lang="en-GB" sz="1000" dirty="0" smtClean="0">
                <a:latin typeface="Comic Sans MS"/>
                <a:cs typeface="Comic Sans MS"/>
              </a:rPr>
              <a:t>What do you think is good/not so good about this work?</a:t>
            </a: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r>
              <a:rPr lang="en-GB" sz="1000" dirty="0" smtClean="0">
                <a:latin typeface="Comic Sans MS"/>
                <a:cs typeface="Comic Sans MS"/>
              </a:rPr>
              <a:t>What makes you think this (link back to previous answers).</a:t>
            </a:r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</p:txBody>
      </p:sp>
      <p:sp>
        <p:nvSpPr>
          <p:cNvPr id="19" name="Right Arrow 18"/>
          <p:cNvSpPr/>
          <p:nvPr/>
        </p:nvSpPr>
        <p:spPr>
          <a:xfrm rot="12104257">
            <a:off x="3333297" y="6244791"/>
            <a:ext cx="468052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4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3099" y="260649"/>
            <a:ext cx="2411502" cy="31683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000" dirty="0" smtClean="0"/>
          </a:p>
          <a:p>
            <a:pPr algn="ctr"/>
            <a:r>
              <a:rPr lang="en-GB" sz="1000" dirty="0" smtClean="0">
                <a:latin typeface="Comic Sans MS"/>
                <a:cs typeface="Comic Sans MS"/>
              </a:rPr>
              <a:t>Facts about George </a:t>
            </a:r>
            <a:r>
              <a:rPr lang="en-GB" sz="1000" dirty="0" err="1" smtClean="0">
                <a:latin typeface="Comic Sans MS"/>
                <a:cs typeface="Comic Sans MS"/>
              </a:rPr>
              <a:t>Hurrell</a:t>
            </a:r>
            <a:r>
              <a:rPr lang="en-GB" sz="1000" dirty="0" smtClean="0">
                <a:latin typeface="Comic Sans MS"/>
                <a:cs typeface="Comic Sans MS"/>
              </a:rPr>
              <a:t>:</a:t>
            </a:r>
          </a:p>
          <a:p>
            <a:pPr algn="ctr"/>
            <a:endParaRPr lang="en-GB" sz="1000" dirty="0">
              <a:latin typeface="OpenDyslexic" pitchFamily="50" charset="0"/>
            </a:endParaRPr>
          </a:p>
          <a:p>
            <a:pPr algn="ctr"/>
            <a:endParaRPr lang="en-GB" sz="1000" dirty="0" smtClean="0">
              <a:latin typeface="OpenDyslexic" pitchFamily="50" charset="0"/>
            </a:endParaRPr>
          </a:p>
          <a:p>
            <a:pPr algn="ctr"/>
            <a:endParaRPr lang="en-GB" sz="1000" dirty="0">
              <a:latin typeface="OpenDyslexic" pitchFamily="50" charset="0"/>
            </a:endParaRPr>
          </a:p>
          <a:p>
            <a:r>
              <a:rPr lang="en-GB" sz="1000" dirty="0" smtClean="0">
                <a:latin typeface="OpenDyslexic" pitchFamily="50" charset="0"/>
              </a:rPr>
              <a:t>1.</a:t>
            </a:r>
          </a:p>
          <a:p>
            <a:endParaRPr lang="en-GB" sz="1000" dirty="0">
              <a:latin typeface="OpenDyslexic" pitchFamily="50" charset="0"/>
            </a:endParaRPr>
          </a:p>
          <a:p>
            <a:endParaRPr lang="en-GB" sz="1000" dirty="0" smtClean="0">
              <a:latin typeface="OpenDyslexic" pitchFamily="50" charset="0"/>
            </a:endParaRPr>
          </a:p>
          <a:p>
            <a:endParaRPr lang="en-GB" sz="1000" dirty="0">
              <a:latin typeface="OpenDyslexic" pitchFamily="50" charset="0"/>
            </a:endParaRPr>
          </a:p>
          <a:p>
            <a:r>
              <a:rPr lang="en-GB" sz="1000" dirty="0" smtClean="0">
                <a:latin typeface="OpenDyslexic" pitchFamily="50" charset="0"/>
              </a:rPr>
              <a:t>2.</a:t>
            </a:r>
          </a:p>
          <a:p>
            <a:endParaRPr lang="en-GB" sz="1000" dirty="0">
              <a:latin typeface="OpenDyslexic" pitchFamily="50" charset="0"/>
            </a:endParaRPr>
          </a:p>
          <a:p>
            <a:endParaRPr lang="en-GB" sz="1000" dirty="0" smtClean="0">
              <a:latin typeface="OpenDyslexic" pitchFamily="50" charset="0"/>
            </a:endParaRPr>
          </a:p>
          <a:p>
            <a:endParaRPr lang="en-GB" sz="1000" dirty="0">
              <a:latin typeface="OpenDyslexic" pitchFamily="50" charset="0"/>
            </a:endParaRPr>
          </a:p>
          <a:p>
            <a:r>
              <a:rPr lang="en-GB" sz="1000" dirty="0" smtClean="0">
                <a:latin typeface="OpenDyslexic" pitchFamily="50" charset="0"/>
              </a:rPr>
              <a:t>3.</a:t>
            </a:r>
          </a:p>
          <a:p>
            <a:endParaRPr lang="en-GB" sz="1000" dirty="0">
              <a:latin typeface="OpenDyslexic" pitchFamily="50" charset="0"/>
            </a:endParaRPr>
          </a:p>
          <a:p>
            <a:endParaRPr lang="en-GB" sz="1000" dirty="0" smtClean="0">
              <a:latin typeface="OpenDyslexic" pitchFamily="50" charset="0"/>
            </a:endParaRPr>
          </a:p>
          <a:p>
            <a:endParaRPr lang="en-GB" sz="1000" dirty="0">
              <a:latin typeface="OpenDyslexic" pitchFamily="50" charset="0"/>
            </a:endParaRPr>
          </a:p>
          <a:p>
            <a:r>
              <a:rPr lang="en-GB" sz="1000" dirty="0" smtClean="0">
                <a:latin typeface="OpenDyslexic" pitchFamily="50" charset="0"/>
              </a:rPr>
              <a:t>4.</a:t>
            </a:r>
          </a:p>
          <a:p>
            <a:pPr algn="ctr"/>
            <a:endParaRPr lang="en-GB" sz="1000" dirty="0">
              <a:latin typeface="OpenDyslexic" pitchFamily="50" charset="0"/>
            </a:endParaRPr>
          </a:p>
          <a:p>
            <a:pPr algn="ctr"/>
            <a:endParaRPr lang="en-GB" sz="1000" dirty="0" smtClean="0">
              <a:latin typeface="OpenDyslexic" pitchFamily="5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5601" y="123833"/>
            <a:ext cx="2971800" cy="33085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100" dirty="0" smtClean="0"/>
          </a:p>
          <a:p>
            <a:r>
              <a:rPr lang="en-GB" sz="1100" b="1" dirty="0" smtClean="0">
                <a:latin typeface="Comic Sans MS"/>
                <a:cs typeface="Comic Sans MS"/>
              </a:rPr>
              <a:t>DESCRIBE</a:t>
            </a:r>
            <a:r>
              <a:rPr lang="en-GB" sz="1100" dirty="0" smtClean="0">
                <a:latin typeface="Comic Sans MS"/>
                <a:cs typeface="Comic Sans MS"/>
              </a:rPr>
              <a:t> the artwork</a:t>
            </a: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r>
              <a:rPr lang="en-GB" sz="1100" dirty="0" smtClean="0">
                <a:latin typeface="Comic Sans MS"/>
                <a:cs typeface="Comic Sans MS"/>
              </a:rPr>
              <a:t>What kind of things do you see in the artwork?</a:t>
            </a: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r>
              <a:rPr lang="en-GB" sz="1100" dirty="0" smtClean="0">
                <a:latin typeface="Comic Sans MS"/>
                <a:cs typeface="Comic Sans MS"/>
              </a:rPr>
              <a:t>What words would you use to describe the artwork?</a:t>
            </a:r>
          </a:p>
          <a:p>
            <a:r>
              <a:rPr lang="en-GB" sz="1100" dirty="0" smtClean="0">
                <a:latin typeface="Comic Sans MS" panose="030F0702030302020204" pitchFamily="66" charset="0"/>
              </a:rPr>
              <a:t>-</a:t>
            </a:r>
          </a:p>
          <a:p>
            <a:endParaRPr lang="en-GB" sz="1100" dirty="0" smtClean="0">
              <a:latin typeface="Comic Sans MS" panose="030F0702030302020204" pitchFamily="66" charset="0"/>
            </a:endParaRPr>
          </a:p>
          <a:p>
            <a:r>
              <a:rPr lang="en-GB" sz="1100" dirty="0" smtClean="0">
                <a:latin typeface="Comic Sans MS" panose="030F0702030302020204" pitchFamily="66" charset="0"/>
              </a:rPr>
              <a:t>-</a:t>
            </a:r>
          </a:p>
          <a:p>
            <a:endParaRPr lang="en-GB" sz="1100" dirty="0" smtClean="0">
              <a:latin typeface="Comic Sans MS" panose="030F0702030302020204" pitchFamily="66" charset="0"/>
            </a:endParaRPr>
          </a:p>
          <a:p>
            <a:r>
              <a:rPr lang="en-GB" sz="1100" dirty="0" smtClean="0">
                <a:latin typeface="Comic Sans MS" panose="030F0702030302020204" pitchFamily="66" charset="0"/>
              </a:rPr>
              <a:t>-</a:t>
            </a:r>
          </a:p>
          <a:p>
            <a:endParaRPr lang="en-GB" sz="1100" dirty="0" smtClean="0">
              <a:latin typeface="Comic Sans MS" panose="030F0702030302020204" pitchFamily="66" charset="0"/>
            </a:endParaRPr>
          </a:p>
          <a:p>
            <a:r>
              <a:rPr lang="en-GB" sz="1100" dirty="0" smtClean="0">
                <a:latin typeface="Comic Sans MS" panose="030F0702030302020204" pitchFamily="66" charset="0"/>
              </a:rPr>
              <a:t>-</a:t>
            </a:r>
          </a:p>
          <a:p>
            <a:endParaRPr lang="en-GB" sz="1100" dirty="0">
              <a:latin typeface="Comic Sans MS" panose="030F0702030302020204" pitchFamily="66" charset="0"/>
            </a:endParaRPr>
          </a:p>
          <a:p>
            <a:r>
              <a:rPr lang="en-GB" sz="1100" dirty="0" smtClean="0"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25" name="Right Arrow 24"/>
          <p:cNvSpPr/>
          <p:nvPr/>
        </p:nvSpPr>
        <p:spPr>
          <a:xfrm>
            <a:off x="2590800" y="762000"/>
            <a:ext cx="291587" cy="266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63520">
            <a:off x="5988035" y="1059281"/>
            <a:ext cx="427038" cy="422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408663" y="148593"/>
            <a:ext cx="2594751" cy="3170099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000" dirty="0" smtClean="0"/>
          </a:p>
          <a:p>
            <a:pPr algn="ctr"/>
            <a:r>
              <a:rPr lang="en-GB" sz="1000" b="1" dirty="0" smtClean="0">
                <a:latin typeface="Comic Sans MS"/>
                <a:cs typeface="Comic Sans MS"/>
              </a:rPr>
              <a:t>UNDERSTAND</a:t>
            </a:r>
            <a:r>
              <a:rPr lang="en-GB" sz="1000" dirty="0" smtClean="0">
                <a:latin typeface="Comic Sans MS"/>
                <a:cs typeface="Comic Sans MS"/>
              </a:rPr>
              <a:t> the artwork</a:t>
            </a: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r>
              <a:rPr lang="en-GB" sz="1000" dirty="0" smtClean="0">
                <a:latin typeface="Comic Sans MS"/>
                <a:cs typeface="Comic Sans MS"/>
              </a:rPr>
              <a:t>How does this artwork make you feel </a:t>
            </a:r>
            <a:r>
              <a:rPr lang="en-GB" sz="1000" smtClean="0">
                <a:latin typeface="Comic Sans MS"/>
                <a:cs typeface="Comic Sans MS"/>
              </a:rPr>
              <a:t>and why?</a:t>
            </a:r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</p:txBody>
      </p:sp>
      <p:sp>
        <p:nvSpPr>
          <p:cNvPr id="33" name="Right Arrow 32"/>
          <p:cNvSpPr/>
          <p:nvPr/>
        </p:nvSpPr>
        <p:spPr>
          <a:xfrm rot="5400000">
            <a:off x="7882928" y="3527977"/>
            <a:ext cx="663779" cy="372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6273817" y="4100662"/>
            <a:ext cx="2641583" cy="24622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latin typeface="Comic Sans MS"/>
                <a:cs typeface="Comic Sans MS"/>
              </a:rPr>
              <a:t>ANALYSE </a:t>
            </a:r>
            <a:r>
              <a:rPr lang="en-GB" sz="1100" dirty="0" smtClean="0">
                <a:latin typeface="Comic Sans MS"/>
                <a:cs typeface="Comic Sans MS"/>
              </a:rPr>
              <a:t>the artwork</a:t>
            </a: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r>
              <a:rPr lang="en-GB" sz="1100" dirty="0" smtClean="0">
                <a:latin typeface="Comic Sans MS"/>
                <a:cs typeface="Comic Sans MS"/>
              </a:rPr>
              <a:t>What is the main idea behind the work?</a:t>
            </a:r>
          </a:p>
          <a:p>
            <a:endParaRPr lang="en-GB" sz="1100" b="1" dirty="0">
              <a:latin typeface="Comic Sans MS"/>
              <a:cs typeface="Comic Sans MS"/>
            </a:endParaRPr>
          </a:p>
          <a:p>
            <a:r>
              <a:rPr lang="en-GB" sz="1100" b="1" dirty="0">
                <a:latin typeface="Comic Sans MS"/>
                <a:cs typeface="Comic Sans MS"/>
              </a:rPr>
              <a:t> </a:t>
            </a:r>
            <a:r>
              <a:rPr lang="en-GB" sz="1100" b="1" dirty="0" smtClean="0">
                <a:latin typeface="Comic Sans MS"/>
                <a:cs typeface="Comic Sans MS"/>
              </a:rPr>
              <a:t> </a:t>
            </a:r>
          </a:p>
          <a:p>
            <a:endParaRPr lang="en-GB" sz="1100" b="1" dirty="0">
              <a:latin typeface="Comic Sans MS"/>
              <a:cs typeface="Comic Sans MS"/>
            </a:endParaRPr>
          </a:p>
          <a:p>
            <a:endParaRPr lang="en-GB" sz="1100" b="1" dirty="0" smtClean="0">
              <a:latin typeface="Comic Sans MS"/>
              <a:cs typeface="Comic Sans MS"/>
            </a:endParaRPr>
          </a:p>
          <a:p>
            <a:r>
              <a:rPr lang="en-GB" sz="1100" b="1" dirty="0" smtClean="0">
                <a:latin typeface="Comic Sans MS"/>
                <a:cs typeface="Comic Sans MS"/>
              </a:rPr>
              <a:t>How do you think the artist made this work, what materials/equipment?</a:t>
            </a:r>
          </a:p>
          <a:p>
            <a:endParaRPr lang="en-GB" sz="1100" b="1" dirty="0" smtClean="0"/>
          </a:p>
          <a:p>
            <a:endParaRPr lang="en-GB" sz="1100" b="1" dirty="0" smtClean="0"/>
          </a:p>
          <a:p>
            <a:endParaRPr lang="en-GB" sz="1100" b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3764467" y="4759046"/>
            <a:ext cx="2286000" cy="19543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latin typeface="Comic Sans MS"/>
                <a:cs typeface="Comic Sans MS"/>
              </a:rPr>
              <a:t>APPLY</a:t>
            </a:r>
          </a:p>
          <a:p>
            <a:r>
              <a:rPr lang="en-GB" sz="1100" dirty="0" smtClean="0">
                <a:latin typeface="Comic Sans MS"/>
                <a:cs typeface="Comic Sans MS"/>
              </a:rPr>
              <a:t>What inspires you about this work? What techniques could you use?</a:t>
            </a: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r>
              <a:rPr lang="en-GB" sz="1100" dirty="0" smtClean="0">
                <a:latin typeface="Comic Sans MS"/>
                <a:cs typeface="Comic Sans MS"/>
              </a:rPr>
              <a:t>How does this work link to your current class theme and why? </a:t>
            </a:r>
          </a:p>
          <a:p>
            <a:endParaRPr lang="en-GB" sz="1100" dirty="0" smtClean="0"/>
          </a:p>
          <a:p>
            <a:endParaRPr lang="en-GB" sz="1100" dirty="0" smtClean="0"/>
          </a:p>
          <a:p>
            <a:endParaRPr lang="en-GB" sz="1100" dirty="0"/>
          </a:p>
        </p:txBody>
      </p:sp>
      <p:sp>
        <p:nvSpPr>
          <p:cNvPr id="39" name="Right Arrow 38"/>
          <p:cNvSpPr/>
          <p:nvPr/>
        </p:nvSpPr>
        <p:spPr>
          <a:xfrm rot="10800000">
            <a:off x="6019800" y="6019800"/>
            <a:ext cx="387776" cy="2739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81000" y="3534013"/>
            <a:ext cx="3144832" cy="301621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Comic Sans MS"/>
                <a:cs typeface="Comic Sans MS"/>
              </a:rPr>
              <a:t>EVALUATE</a:t>
            </a:r>
            <a:r>
              <a:rPr lang="en-GB" sz="1000" dirty="0" smtClean="0">
                <a:latin typeface="Comic Sans MS"/>
                <a:cs typeface="Comic Sans MS"/>
              </a:rPr>
              <a:t> your answer</a:t>
            </a: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r>
              <a:rPr lang="en-GB" sz="1000" dirty="0" smtClean="0">
                <a:latin typeface="Comic Sans MS"/>
                <a:cs typeface="Comic Sans MS"/>
              </a:rPr>
              <a:t>What do you think is good/not so good about this work?</a:t>
            </a: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r>
              <a:rPr lang="en-GB" sz="1000" dirty="0" smtClean="0">
                <a:latin typeface="Comic Sans MS"/>
                <a:cs typeface="Comic Sans MS"/>
              </a:rPr>
              <a:t>What makes you think this (link back to previous answers).</a:t>
            </a:r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</p:txBody>
      </p:sp>
      <p:sp>
        <p:nvSpPr>
          <p:cNvPr id="19" name="Right Arrow 18"/>
          <p:cNvSpPr/>
          <p:nvPr/>
        </p:nvSpPr>
        <p:spPr>
          <a:xfrm rot="12104257">
            <a:off x="3333297" y="6244791"/>
            <a:ext cx="468052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776483"/>
            <a:ext cx="2061602" cy="2913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57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3099" y="260649"/>
            <a:ext cx="2411502" cy="31683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000" dirty="0" smtClean="0"/>
          </a:p>
          <a:p>
            <a:pPr algn="ctr"/>
            <a:r>
              <a:rPr lang="en-GB" sz="1000" dirty="0" smtClean="0">
                <a:latin typeface="Comic Sans MS"/>
                <a:cs typeface="Comic Sans MS"/>
              </a:rPr>
              <a:t>Facts about George </a:t>
            </a:r>
            <a:r>
              <a:rPr lang="en-GB" sz="1000" dirty="0" err="1" smtClean="0">
                <a:latin typeface="Comic Sans MS"/>
                <a:cs typeface="Comic Sans MS"/>
              </a:rPr>
              <a:t>Hurrell</a:t>
            </a:r>
            <a:r>
              <a:rPr lang="en-GB" sz="1000" dirty="0" smtClean="0">
                <a:latin typeface="Comic Sans MS"/>
                <a:cs typeface="Comic Sans MS"/>
              </a:rPr>
              <a:t>:</a:t>
            </a:r>
          </a:p>
          <a:p>
            <a:pPr algn="ctr"/>
            <a:endParaRPr lang="en-GB" sz="1000" dirty="0">
              <a:latin typeface="OpenDyslexic" pitchFamily="50" charset="0"/>
            </a:endParaRPr>
          </a:p>
          <a:p>
            <a:pPr algn="ctr"/>
            <a:endParaRPr lang="en-GB" sz="1000" dirty="0" smtClean="0">
              <a:latin typeface="OpenDyslexic" pitchFamily="50" charset="0"/>
            </a:endParaRPr>
          </a:p>
          <a:p>
            <a:pPr algn="ctr"/>
            <a:endParaRPr lang="en-GB" sz="1000" dirty="0">
              <a:latin typeface="OpenDyslexic" pitchFamily="50" charset="0"/>
            </a:endParaRPr>
          </a:p>
          <a:p>
            <a:r>
              <a:rPr lang="en-GB" sz="1000" dirty="0" smtClean="0">
                <a:latin typeface="OpenDyslexic" pitchFamily="50" charset="0"/>
              </a:rPr>
              <a:t>1.</a:t>
            </a:r>
          </a:p>
          <a:p>
            <a:endParaRPr lang="en-GB" sz="1000" dirty="0">
              <a:latin typeface="OpenDyslexic" pitchFamily="50" charset="0"/>
            </a:endParaRPr>
          </a:p>
          <a:p>
            <a:endParaRPr lang="en-GB" sz="1000" dirty="0" smtClean="0">
              <a:latin typeface="OpenDyslexic" pitchFamily="50" charset="0"/>
            </a:endParaRPr>
          </a:p>
          <a:p>
            <a:endParaRPr lang="en-GB" sz="1000" dirty="0">
              <a:latin typeface="OpenDyslexic" pitchFamily="50" charset="0"/>
            </a:endParaRPr>
          </a:p>
          <a:p>
            <a:r>
              <a:rPr lang="en-GB" sz="1000" dirty="0" smtClean="0">
                <a:latin typeface="OpenDyslexic" pitchFamily="50" charset="0"/>
              </a:rPr>
              <a:t>2.</a:t>
            </a:r>
          </a:p>
          <a:p>
            <a:endParaRPr lang="en-GB" sz="1000" dirty="0">
              <a:latin typeface="OpenDyslexic" pitchFamily="50" charset="0"/>
            </a:endParaRPr>
          </a:p>
          <a:p>
            <a:endParaRPr lang="en-GB" sz="1000" dirty="0" smtClean="0">
              <a:latin typeface="OpenDyslexic" pitchFamily="50" charset="0"/>
            </a:endParaRPr>
          </a:p>
          <a:p>
            <a:endParaRPr lang="en-GB" sz="1000" dirty="0">
              <a:latin typeface="OpenDyslexic" pitchFamily="50" charset="0"/>
            </a:endParaRPr>
          </a:p>
          <a:p>
            <a:r>
              <a:rPr lang="en-GB" sz="1000" dirty="0" smtClean="0">
                <a:latin typeface="OpenDyslexic" pitchFamily="50" charset="0"/>
              </a:rPr>
              <a:t>3.</a:t>
            </a:r>
          </a:p>
          <a:p>
            <a:endParaRPr lang="en-GB" sz="1000" dirty="0">
              <a:latin typeface="OpenDyslexic" pitchFamily="50" charset="0"/>
            </a:endParaRPr>
          </a:p>
          <a:p>
            <a:endParaRPr lang="en-GB" sz="1000" dirty="0" smtClean="0">
              <a:latin typeface="OpenDyslexic" pitchFamily="50" charset="0"/>
            </a:endParaRPr>
          </a:p>
          <a:p>
            <a:endParaRPr lang="en-GB" sz="1000" dirty="0">
              <a:latin typeface="OpenDyslexic" pitchFamily="50" charset="0"/>
            </a:endParaRPr>
          </a:p>
          <a:p>
            <a:r>
              <a:rPr lang="en-GB" sz="1000" dirty="0" smtClean="0">
                <a:latin typeface="OpenDyslexic" pitchFamily="50" charset="0"/>
              </a:rPr>
              <a:t>4.</a:t>
            </a:r>
          </a:p>
          <a:p>
            <a:pPr algn="ctr"/>
            <a:endParaRPr lang="en-GB" sz="1000" dirty="0">
              <a:latin typeface="OpenDyslexic" pitchFamily="50" charset="0"/>
            </a:endParaRPr>
          </a:p>
          <a:p>
            <a:pPr algn="ctr"/>
            <a:endParaRPr lang="en-GB" sz="1000" dirty="0" smtClean="0">
              <a:latin typeface="OpenDyslexic" pitchFamily="5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5601" y="123833"/>
            <a:ext cx="2971800" cy="33085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100" dirty="0" smtClean="0"/>
          </a:p>
          <a:p>
            <a:r>
              <a:rPr lang="en-GB" sz="1100" b="1" dirty="0" smtClean="0">
                <a:latin typeface="Comic Sans MS"/>
                <a:cs typeface="Comic Sans MS"/>
              </a:rPr>
              <a:t>DESCRIBE</a:t>
            </a:r>
            <a:r>
              <a:rPr lang="en-GB" sz="1100" dirty="0" smtClean="0">
                <a:latin typeface="Comic Sans MS"/>
                <a:cs typeface="Comic Sans MS"/>
              </a:rPr>
              <a:t> the artwork</a:t>
            </a: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r>
              <a:rPr lang="en-GB" sz="1100" dirty="0" smtClean="0">
                <a:latin typeface="Comic Sans MS"/>
                <a:cs typeface="Comic Sans MS"/>
              </a:rPr>
              <a:t>What kind of things do you see in the artwork?</a:t>
            </a: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r>
              <a:rPr lang="en-GB" sz="1100" dirty="0" smtClean="0">
                <a:latin typeface="Comic Sans MS"/>
                <a:cs typeface="Comic Sans MS"/>
              </a:rPr>
              <a:t>What words would you use to describe the artwork?</a:t>
            </a:r>
          </a:p>
          <a:p>
            <a:r>
              <a:rPr lang="en-GB" sz="1100" dirty="0" smtClean="0">
                <a:latin typeface="Comic Sans MS" panose="030F0702030302020204" pitchFamily="66" charset="0"/>
              </a:rPr>
              <a:t>-</a:t>
            </a:r>
          </a:p>
          <a:p>
            <a:endParaRPr lang="en-GB" sz="1100" dirty="0" smtClean="0">
              <a:latin typeface="Comic Sans MS" panose="030F0702030302020204" pitchFamily="66" charset="0"/>
            </a:endParaRPr>
          </a:p>
          <a:p>
            <a:r>
              <a:rPr lang="en-GB" sz="1100" dirty="0" smtClean="0">
                <a:latin typeface="Comic Sans MS" panose="030F0702030302020204" pitchFamily="66" charset="0"/>
              </a:rPr>
              <a:t>-</a:t>
            </a:r>
          </a:p>
          <a:p>
            <a:endParaRPr lang="en-GB" sz="1100" dirty="0" smtClean="0">
              <a:latin typeface="Comic Sans MS" panose="030F0702030302020204" pitchFamily="66" charset="0"/>
            </a:endParaRPr>
          </a:p>
          <a:p>
            <a:r>
              <a:rPr lang="en-GB" sz="1100" dirty="0" smtClean="0">
                <a:latin typeface="Comic Sans MS" panose="030F0702030302020204" pitchFamily="66" charset="0"/>
              </a:rPr>
              <a:t>-</a:t>
            </a:r>
          </a:p>
          <a:p>
            <a:endParaRPr lang="en-GB" sz="1100" dirty="0" smtClean="0">
              <a:latin typeface="Comic Sans MS" panose="030F0702030302020204" pitchFamily="66" charset="0"/>
            </a:endParaRPr>
          </a:p>
          <a:p>
            <a:r>
              <a:rPr lang="en-GB" sz="1100" dirty="0" smtClean="0">
                <a:latin typeface="Comic Sans MS" panose="030F0702030302020204" pitchFamily="66" charset="0"/>
              </a:rPr>
              <a:t>-</a:t>
            </a:r>
          </a:p>
          <a:p>
            <a:endParaRPr lang="en-GB" sz="1100" dirty="0">
              <a:latin typeface="Comic Sans MS" panose="030F0702030302020204" pitchFamily="66" charset="0"/>
            </a:endParaRPr>
          </a:p>
          <a:p>
            <a:r>
              <a:rPr lang="en-GB" sz="1100" dirty="0" smtClean="0"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25" name="Right Arrow 24"/>
          <p:cNvSpPr/>
          <p:nvPr/>
        </p:nvSpPr>
        <p:spPr>
          <a:xfrm>
            <a:off x="2590800" y="762000"/>
            <a:ext cx="291587" cy="266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63520">
            <a:off x="5988035" y="1059281"/>
            <a:ext cx="427038" cy="422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408663" y="148593"/>
            <a:ext cx="2594751" cy="3170099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000" dirty="0" smtClean="0"/>
          </a:p>
          <a:p>
            <a:pPr algn="ctr"/>
            <a:r>
              <a:rPr lang="en-GB" sz="1000" b="1" dirty="0" smtClean="0">
                <a:latin typeface="Comic Sans MS"/>
                <a:cs typeface="Comic Sans MS"/>
              </a:rPr>
              <a:t>UNDERSTAND</a:t>
            </a:r>
            <a:r>
              <a:rPr lang="en-GB" sz="1000" dirty="0" smtClean="0">
                <a:latin typeface="Comic Sans MS"/>
                <a:cs typeface="Comic Sans MS"/>
              </a:rPr>
              <a:t> the artwork</a:t>
            </a: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r>
              <a:rPr lang="en-GB" sz="1000" dirty="0" smtClean="0">
                <a:latin typeface="Comic Sans MS"/>
                <a:cs typeface="Comic Sans MS"/>
              </a:rPr>
              <a:t>How does this artwork make you feel </a:t>
            </a:r>
            <a:r>
              <a:rPr lang="en-GB" sz="1000" smtClean="0">
                <a:latin typeface="Comic Sans MS"/>
                <a:cs typeface="Comic Sans MS"/>
              </a:rPr>
              <a:t>and why?</a:t>
            </a:r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</p:txBody>
      </p:sp>
      <p:sp>
        <p:nvSpPr>
          <p:cNvPr id="33" name="Right Arrow 32"/>
          <p:cNvSpPr/>
          <p:nvPr/>
        </p:nvSpPr>
        <p:spPr>
          <a:xfrm rot="5400000">
            <a:off x="7882928" y="3527977"/>
            <a:ext cx="663779" cy="372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6273817" y="4100662"/>
            <a:ext cx="2641583" cy="24622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latin typeface="Comic Sans MS"/>
                <a:cs typeface="Comic Sans MS"/>
              </a:rPr>
              <a:t>ANALYSE </a:t>
            </a:r>
            <a:r>
              <a:rPr lang="en-GB" sz="1100" dirty="0" smtClean="0">
                <a:latin typeface="Comic Sans MS"/>
                <a:cs typeface="Comic Sans MS"/>
              </a:rPr>
              <a:t>the artwork</a:t>
            </a: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r>
              <a:rPr lang="en-GB" sz="1100" dirty="0" smtClean="0">
                <a:latin typeface="Comic Sans MS"/>
                <a:cs typeface="Comic Sans MS"/>
              </a:rPr>
              <a:t>What is the main idea behind the work?</a:t>
            </a:r>
          </a:p>
          <a:p>
            <a:endParaRPr lang="en-GB" sz="1100" b="1" dirty="0">
              <a:latin typeface="Comic Sans MS"/>
              <a:cs typeface="Comic Sans MS"/>
            </a:endParaRPr>
          </a:p>
          <a:p>
            <a:r>
              <a:rPr lang="en-GB" sz="1100" b="1" dirty="0">
                <a:latin typeface="Comic Sans MS"/>
                <a:cs typeface="Comic Sans MS"/>
              </a:rPr>
              <a:t> </a:t>
            </a:r>
            <a:r>
              <a:rPr lang="en-GB" sz="1100" b="1" dirty="0" smtClean="0">
                <a:latin typeface="Comic Sans MS"/>
                <a:cs typeface="Comic Sans MS"/>
              </a:rPr>
              <a:t> </a:t>
            </a:r>
          </a:p>
          <a:p>
            <a:endParaRPr lang="en-GB" sz="1100" b="1" dirty="0">
              <a:latin typeface="Comic Sans MS"/>
              <a:cs typeface="Comic Sans MS"/>
            </a:endParaRPr>
          </a:p>
          <a:p>
            <a:endParaRPr lang="en-GB" sz="1100" b="1" dirty="0" smtClean="0">
              <a:latin typeface="Comic Sans MS"/>
              <a:cs typeface="Comic Sans MS"/>
            </a:endParaRPr>
          </a:p>
          <a:p>
            <a:r>
              <a:rPr lang="en-GB" sz="1100" b="1" dirty="0" smtClean="0">
                <a:latin typeface="Comic Sans MS"/>
                <a:cs typeface="Comic Sans MS"/>
              </a:rPr>
              <a:t>How do you think the artist made this work, what materials/equipment?</a:t>
            </a:r>
          </a:p>
          <a:p>
            <a:endParaRPr lang="en-GB" sz="1100" b="1" dirty="0" smtClean="0"/>
          </a:p>
          <a:p>
            <a:endParaRPr lang="en-GB" sz="1100" b="1" dirty="0" smtClean="0"/>
          </a:p>
          <a:p>
            <a:endParaRPr lang="en-GB" sz="1100" b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3764467" y="4759046"/>
            <a:ext cx="2286000" cy="19543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latin typeface="Comic Sans MS"/>
                <a:cs typeface="Comic Sans MS"/>
              </a:rPr>
              <a:t>APPLY</a:t>
            </a:r>
          </a:p>
          <a:p>
            <a:r>
              <a:rPr lang="en-GB" sz="1100" dirty="0" smtClean="0">
                <a:latin typeface="Comic Sans MS"/>
                <a:cs typeface="Comic Sans MS"/>
              </a:rPr>
              <a:t>What inspires you about this work? What techniques could you use?</a:t>
            </a: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r>
              <a:rPr lang="en-GB" sz="1100" dirty="0" smtClean="0">
                <a:latin typeface="Comic Sans MS"/>
                <a:cs typeface="Comic Sans MS"/>
              </a:rPr>
              <a:t>How does this work link to your current class theme and why? </a:t>
            </a:r>
          </a:p>
          <a:p>
            <a:endParaRPr lang="en-GB" sz="1100" dirty="0" smtClean="0"/>
          </a:p>
          <a:p>
            <a:endParaRPr lang="en-GB" sz="1100" dirty="0" smtClean="0"/>
          </a:p>
          <a:p>
            <a:endParaRPr lang="en-GB" sz="1100" dirty="0"/>
          </a:p>
        </p:txBody>
      </p:sp>
      <p:sp>
        <p:nvSpPr>
          <p:cNvPr id="39" name="Right Arrow 38"/>
          <p:cNvSpPr/>
          <p:nvPr/>
        </p:nvSpPr>
        <p:spPr>
          <a:xfrm rot="10800000">
            <a:off x="6019800" y="6019800"/>
            <a:ext cx="387776" cy="2739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81000" y="3534013"/>
            <a:ext cx="3144832" cy="301621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Comic Sans MS"/>
                <a:cs typeface="Comic Sans MS"/>
              </a:rPr>
              <a:t>EVALUATE</a:t>
            </a:r>
            <a:r>
              <a:rPr lang="en-GB" sz="1000" dirty="0" smtClean="0">
                <a:latin typeface="Comic Sans MS"/>
                <a:cs typeface="Comic Sans MS"/>
              </a:rPr>
              <a:t> your answer</a:t>
            </a: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r>
              <a:rPr lang="en-GB" sz="1000" dirty="0" smtClean="0">
                <a:latin typeface="Comic Sans MS"/>
                <a:cs typeface="Comic Sans MS"/>
              </a:rPr>
              <a:t>What do you think is good/not so good about this work?</a:t>
            </a: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r>
              <a:rPr lang="en-GB" sz="1000" dirty="0" smtClean="0">
                <a:latin typeface="Comic Sans MS"/>
                <a:cs typeface="Comic Sans MS"/>
              </a:rPr>
              <a:t>What makes you think this (link back to previous answers).</a:t>
            </a:r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</p:txBody>
      </p:sp>
      <p:sp>
        <p:nvSpPr>
          <p:cNvPr id="19" name="Right Arrow 18"/>
          <p:cNvSpPr/>
          <p:nvPr/>
        </p:nvSpPr>
        <p:spPr>
          <a:xfrm rot="12104257">
            <a:off x="3333297" y="6244791"/>
            <a:ext cx="468052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047" y="1759357"/>
            <a:ext cx="2343507" cy="2999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755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2275</TotalTime>
  <Words>402</Words>
  <Application>Microsoft Office PowerPoint</Application>
  <PresentationFormat>On-screen Show (4:3)</PresentationFormat>
  <Paragraphs>246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FTu</dc:creator>
  <cp:lastModifiedBy>twi</cp:lastModifiedBy>
  <cp:revision>22</cp:revision>
  <cp:lastPrinted>2018-10-16T08:32:37Z</cp:lastPrinted>
  <dcterms:created xsi:type="dcterms:W3CDTF">2016-10-31T19:37:12Z</dcterms:created>
  <dcterms:modified xsi:type="dcterms:W3CDTF">2018-12-03T11:16:10Z</dcterms:modified>
</cp:coreProperties>
</file>