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8" r:id="rId4"/>
    <p:sldId id="266" r:id="rId5"/>
    <p:sldId id="267" r:id="rId6"/>
    <p:sldId id="265" r:id="rId7"/>
    <p:sldId id="258" r:id="rId8"/>
    <p:sldId id="261" r:id="rId9"/>
  </p:sldIdLst>
  <p:sldSz cx="6858000" cy="9144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FF39"/>
    <a:srgbClr val="FF9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89" autoAdjust="0"/>
    <p:restoredTop sz="86475" autoAdjust="0"/>
  </p:normalViewPr>
  <p:slideViewPr>
    <p:cSldViewPr>
      <p:cViewPr>
        <p:scale>
          <a:sx n="70" d="100"/>
          <a:sy n="70" d="100"/>
        </p:scale>
        <p:origin x="-2664" y="-72"/>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202404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135903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366387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278593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180453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244987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13075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36099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51606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368308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F2862-6424-4978-96E2-A13403878E0D}" type="datetimeFigureOut">
              <a:rPr lang="en-GB" smtClean="0"/>
              <a:pPr/>
              <a:t>07/01/2020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DBFD1-E0EA-494C-9D9B-92B17F37CFE1}" type="slidenum">
              <a:rPr lang="en-GB" smtClean="0"/>
              <a:pPr/>
              <a:t>‹#›</a:t>
            </a:fld>
            <a:endParaRPr lang="en-GB"/>
          </a:p>
        </p:txBody>
      </p:sp>
    </p:spTree>
    <p:extLst>
      <p:ext uri="{BB962C8B-B14F-4D97-AF65-F5344CB8AC3E}">
        <p14:creationId xmlns:p14="http://schemas.microsoft.com/office/powerpoint/2010/main" val="85882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3AF2862-6424-4978-96E2-A13403878E0D}" type="datetimeFigureOut">
              <a:rPr lang="en-GB" smtClean="0"/>
              <a:pPr/>
              <a:t>07/01/2020</a:t>
            </a:fld>
            <a:endParaRPr lang="en-GB"/>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6EDBFD1-E0EA-494C-9D9B-92B17F37CFE1}" type="slidenum">
              <a:rPr lang="en-GB" smtClean="0"/>
              <a:pPr/>
              <a:t>‹#›</a:t>
            </a:fld>
            <a:endParaRPr lang="en-GB"/>
          </a:p>
        </p:txBody>
      </p:sp>
    </p:spTree>
    <p:extLst>
      <p:ext uri="{BB962C8B-B14F-4D97-AF65-F5344CB8AC3E}">
        <p14:creationId xmlns:p14="http://schemas.microsoft.com/office/powerpoint/2010/main" val="1232603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6652" y="2843809"/>
            <a:ext cx="6156684" cy="4616648"/>
          </a:xfrm>
          <a:prstGeom prst="rect">
            <a:avLst/>
          </a:prstGeom>
          <a:ln w="57150">
            <a:solidFill>
              <a:schemeClr val="accent6">
                <a:lumMod val="75000"/>
              </a:schemeClr>
            </a:solidFill>
          </a:ln>
        </p:spPr>
        <p:txBody>
          <a:bodyPr wrap="square">
            <a:spAutoFit/>
          </a:bodyPr>
          <a:lstStyle/>
          <a:p>
            <a:r>
              <a:rPr lang="en-GB" sz="1400" dirty="0" smtClean="0">
                <a:latin typeface="Comic Sans MS" panose="030F0702030302020204" pitchFamily="66" charset="0"/>
              </a:rPr>
              <a:t>TOP TIPS!</a:t>
            </a:r>
          </a:p>
          <a:p>
            <a:endParaRPr lang="en-GB" sz="1400" dirty="0" smtClean="0">
              <a:latin typeface="Comic Sans MS" panose="030F0702030302020204" pitchFamily="66" charset="0"/>
            </a:endParaRPr>
          </a:p>
          <a:p>
            <a:r>
              <a:rPr lang="en-GB" sz="1400" b="1" dirty="0" smtClean="0">
                <a:latin typeface="Comic Sans MS" panose="030F0702030302020204" pitchFamily="66" charset="0"/>
              </a:rPr>
              <a:t>1.Create </a:t>
            </a:r>
            <a:r>
              <a:rPr lang="en-GB" sz="1400" b="1" dirty="0">
                <a:latin typeface="Comic Sans MS" panose="030F0702030302020204" pitchFamily="66" charset="0"/>
              </a:rPr>
              <a:t>a new folder, in your documents, titled ESA. This will be your exam folder which you will keep all images </a:t>
            </a:r>
            <a:r>
              <a:rPr lang="en-GB" sz="1400" b="1" dirty="0" smtClean="0">
                <a:latin typeface="Comic Sans MS" panose="030F0702030302020204" pitchFamily="66" charset="0"/>
              </a:rPr>
              <a:t>and research </a:t>
            </a:r>
            <a:r>
              <a:rPr lang="en-GB" sz="1400" dirty="0" smtClean="0">
                <a:latin typeface="Comic Sans MS" panose="030F0702030302020204" pitchFamily="66" charset="0"/>
              </a:rPr>
              <a:t>in.</a:t>
            </a:r>
          </a:p>
          <a:p>
            <a:endParaRPr lang="en-GB" sz="1400" dirty="0">
              <a:latin typeface="Comic Sans MS" panose="030F0702030302020204" pitchFamily="66" charset="0"/>
            </a:endParaRPr>
          </a:p>
          <a:p>
            <a:r>
              <a:rPr lang="en-GB" sz="1400" dirty="0" smtClean="0">
                <a:latin typeface="Comic Sans MS" panose="030F0702030302020204" pitchFamily="66" charset="0"/>
              </a:rPr>
              <a:t>2.Use your </a:t>
            </a:r>
            <a:r>
              <a:rPr lang="en-GB" sz="1400" b="1" dirty="0" smtClean="0">
                <a:latin typeface="Comic Sans MS" panose="030F0702030302020204" pitchFamily="66" charset="0"/>
              </a:rPr>
              <a:t>ARTIST STUDY QUESTION SHEETS </a:t>
            </a:r>
            <a:r>
              <a:rPr lang="en-GB" sz="1400" dirty="0" smtClean="0">
                <a:latin typeface="Comic Sans MS" panose="030F0702030302020204" pitchFamily="66" charset="0"/>
              </a:rPr>
              <a:t>to </a:t>
            </a:r>
            <a:r>
              <a:rPr lang="en-GB" sz="1400" dirty="0" smtClean="0">
                <a:latin typeface="Comic Sans MS" panose="030F0702030302020204" pitchFamily="66" charset="0"/>
              </a:rPr>
              <a:t>help DESCRIBE and ANALYSE artists works in YOUR OWN WORDS!</a:t>
            </a:r>
          </a:p>
          <a:p>
            <a:endParaRPr lang="en-GB" sz="1400" dirty="0">
              <a:latin typeface="Comic Sans MS" panose="030F0702030302020204" pitchFamily="66" charset="0"/>
            </a:endParaRPr>
          </a:p>
          <a:p>
            <a:r>
              <a:rPr lang="en-GB" sz="1400" b="1" dirty="0" smtClean="0">
                <a:latin typeface="Comic Sans MS" panose="030F0702030302020204" pitchFamily="66" charset="0"/>
              </a:rPr>
              <a:t>3. Where possible use PRIMARY sourced photographs</a:t>
            </a:r>
            <a:r>
              <a:rPr lang="en-GB" sz="1400" dirty="0" smtClean="0">
                <a:latin typeface="Comic Sans MS" panose="030F0702030302020204" pitchFamily="66" charset="0"/>
              </a:rPr>
              <a:t> – use the studio and lighting too!</a:t>
            </a:r>
          </a:p>
          <a:p>
            <a:endParaRPr lang="en-GB" sz="1400" dirty="0">
              <a:latin typeface="Comic Sans MS" panose="030F0702030302020204" pitchFamily="66" charset="0"/>
            </a:endParaRPr>
          </a:p>
          <a:p>
            <a:r>
              <a:rPr lang="en-GB" sz="1400" dirty="0" smtClean="0">
                <a:latin typeface="Comic Sans MS" panose="030F0702030302020204" pitchFamily="66" charset="0"/>
              </a:rPr>
              <a:t>4. Make sure you note </a:t>
            </a:r>
            <a:r>
              <a:rPr lang="en-GB" sz="1400" b="1" u="sng" dirty="0" smtClean="0">
                <a:latin typeface="Comic Sans MS" panose="030F0702030302020204" pitchFamily="66" charset="0"/>
              </a:rPr>
              <a:t>ANY</a:t>
            </a:r>
            <a:r>
              <a:rPr lang="en-GB" sz="1400" dirty="0" smtClean="0">
                <a:latin typeface="Comic Sans MS" panose="030F0702030302020204" pitchFamily="66" charset="0"/>
              </a:rPr>
              <a:t> </a:t>
            </a:r>
            <a:r>
              <a:rPr lang="en-GB" sz="1400" dirty="0" smtClean="0">
                <a:latin typeface="Comic Sans MS" panose="030F0702030302020204" pitchFamily="66" charset="0"/>
              </a:rPr>
              <a:t>ideas, experiments (use notes, bullet points, sketches) so as to </a:t>
            </a:r>
            <a:r>
              <a:rPr lang="en-GB" sz="1400" b="1" u="sng" dirty="0" smtClean="0">
                <a:latin typeface="Comic Sans MS" panose="030F0702030302020204" pitchFamily="66" charset="0"/>
              </a:rPr>
              <a:t>COMMUNICATE</a:t>
            </a:r>
            <a:r>
              <a:rPr lang="en-GB" sz="1400" dirty="0" smtClean="0">
                <a:latin typeface="Comic Sans MS" panose="030F0702030302020204" pitchFamily="66" charset="0"/>
              </a:rPr>
              <a:t> your ideas!</a:t>
            </a:r>
          </a:p>
          <a:p>
            <a:endParaRPr lang="en-GB" sz="1400" dirty="0">
              <a:latin typeface="Comic Sans MS" panose="030F0702030302020204" pitchFamily="66" charset="0"/>
            </a:endParaRPr>
          </a:p>
          <a:p>
            <a:r>
              <a:rPr lang="en-GB" sz="1400" dirty="0" smtClean="0">
                <a:latin typeface="Comic Sans MS" panose="030F0702030302020204" pitchFamily="66" charset="0"/>
              </a:rPr>
              <a:t>5. </a:t>
            </a:r>
            <a:r>
              <a:rPr lang="en-GB" sz="1400" b="1" dirty="0" smtClean="0">
                <a:latin typeface="Comic Sans MS" panose="030F0702030302020204" pitchFamily="66" charset="0"/>
              </a:rPr>
              <a:t>Make sure you are using your class time and home work time wisely – USE SMHW regularly!</a:t>
            </a:r>
          </a:p>
          <a:p>
            <a:endParaRPr lang="en-GB" sz="1400" b="1" dirty="0">
              <a:latin typeface="Comic Sans MS" panose="030F0702030302020204" pitchFamily="66" charset="0"/>
            </a:endParaRPr>
          </a:p>
          <a:p>
            <a:r>
              <a:rPr lang="en-GB" sz="1400" dirty="0" smtClean="0">
                <a:latin typeface="Comic Sans MS" panose="030F0702030302020204" pitchFamily="66" charset="0"/>
              </a:rPr>
              <a:t>6. Use the Art </a:t>
            </a:r>
            <a:r>
              <a:rPr lang="en-GB" sz="1400" dirty="0" err="1" smtClean="0">
                <a:latin typeface="Comic Sans MS" panose="030F0702030302020204" pitchFamily="66" charset="0"/>
              </a:rPr>
              <a:t>Dept</a:t>
            </a:r>
            <a:r>
              <a:rPr lang="en-GB" sz="1400" dirty="0" smtClean="0">
                <a:latin typeface="Comic Sans MS" panose="030F0702030302020204" pitchFamily="66" charset="0"/>
              </a:rPr>
              <a:t> at lunchtimes or after schools where possible!</a:t>
            </a:r>
          </a:p>
          <a:p>
            <a:endParaRPr lang="en-GB" sz="1400" dirty="0" smtClean="0">
              <a:latin typeface="Comic Sans MS" panose="030F0702030302020204" pitchFamily="66" charset="0"/>
            </a:endParaRPr>
          </a:p>
          <a:p>
            <a:pPr algn="ctr"/>
            <a:r>
              <a:rPr lang="en-GB" sz="1400" b="1" dirty="0" smtClean="0">
                <a:latin typeface="Comic Sans MS" panose="030F0702030302020204" pitchFamily="66" charset="0"/>
              </a:rPr>
              <a:t>There will always be a member of staff to help you!</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 </a:t>
            </a:r>
            <a:endParaRPr lang="en-GB" sz="1100" dirty="0">
              <a:latin typeface="Comic Sans MS" panose="030F0702030302020204" pitchFamily="66" charset="0"/>
            </a:endParaRPr>
          </a:p>
        </p:txBody>
      </p:sp>
      <p:sp>
        <p:nvSpPr>
          <p:cNvPr id="2" name="Title 1"/>
          <p:cNvSpPr>
            <a:spLocks noGrp="1"/>
          </p:cNvSpPr>
          <p:nvPr>
            <p:ph type="title"/>
          </p:nvPr>
        </p:nvSpPr>
        <p:spPr>
          <a:xfrm>
            <a:off x="296652" y="-132523"/>
            <a:ext cx="6172200" cy="1524000"/>
          </a:xfrm>
        </p:spPr>
        <p:txBody>
          <a:bodyPr>
            <a:noAutofit/>
          </a:bodyPr>
          <a:lstStyle/>
          <a:p>
            <a:r>
              <a:rPr lang="en-GB" sz="8800" dirty="0" smtClean="0">
                <a:latin typeface="28 Days Later" panose="020B0603050302020204" pitchFamily="34" charset="0"/>
              </a:rPr>
              <a:t>ESA PREP</a:t>
            </a:r>
            <a:endParaRPr lang="en-GB" sz="8800" dirty="0">
              <a:latin typeface="28 Days Later" panose="020B0603050302020204" pitchFamily="34" charset="0"/>
            </a:endParaRPr>
          </a:p>
        </p:txBody>
      </p:sp>
      <p:sp>
        <p:nvSpPr>
          <p:cNvPr id="5" name="TextBox 4"/>
          <p:cNvSpPr txBox="1"/>
          <p:nvPr/>
        </p:nvSpPr>
        <p:spPr>
          <a:xfrm>
            <a:off x="296652" y="1541819"/>
            <a:ext cx="6156684" cy="1323439"/>
          </a:xfrm>
          <a:prstGeom prst="rect">
            <a:avLst/>
          </a:prstGeom>
          <a:noFill/>
          <a:ln w="57150">
            <a:solidFill>
              <a:schemeClr val="accent2">
                <a:lumMod val="60000"/>
                <a:lumOff val="40000"/>
              </a:schemeClr>
            </a:solidFill>
          </a:ln>
        </p:spPr>
        <p:txBody>
          <a:bodyPr wrap="square" rtlCol="0">
            <a:spAutoFit/>
          </a:bodyPr>
          <a:lstStyle/>
          <a:p>
            <a:pPr algn="ctr"/>
            <a:r>
              <a:rPr lang="en-GB" sz="1600" dirty="0" smtClean="0">
                <a:latin typeface="Comic Sans MS" panose="030F0702030302020204" pitchFamily="66" charset="0"/>
              </a:rPr>
              <a:t>You have </a:t>
            </a:r>
            <a:r>
              <a:rPr lang="en-GB" sz="1600" dirty="0" err="1" smtClean="0">
                <a:latin typeface="Comic Sans MS" panose="030F0702030302020204" pitchFamily="66" charset="0"/>
              </a:rPr>
              <a:t>approx</a:t>
            </a:r>
            <a:r>
              <a:rPr lang="en-GB" sz="1600" dirty="0" smtClean="0">
                <a:latin typeface="Comic Sans MS" panose="030F0702030302020204" pitchFamily="66" charset="0"/>
              </a:rPr>
              <a:t> 14 school weeks to prepare for your 10 hr </a:t>
            </a:r>
            <a:r>
              <a:rPr lang="en-GB" sz="1600" dirty="0" smtClean="0">
                <a:latin typeface="Comic Sans MS" panose="030F0702030302020204" pitchFamily="66" charset="0"/>
              </a:rPr>
              <a:t>sustained period of focus (EXAM) </a:t>
            </a:r>
            <a:r>
              <a:rPr lang="en-GB" sz="1600" dirty="0" smtClean="0">
                <a:latin typeface="Comic Sans MS" panose="030F0702030302020204" pitchFamily="66" charset="0"/>
              </a:rPr>
              <a:t>in </a:t>
            </a:r>
            <a:r>
              <a:rPr lang="en-GB" sz="1600" dirty="0" smtClean="0">
                <a:latin typeface="Comic Sans MS" panose="030F0702030302020204" pitchFamily="66" charset="0"/>
              </a:rPr>
              <a:t>MAY.</a:t>
            </a:r>
          </a:p>
          <a:p>
            <a:pPr algn="ctr"/>
            <a:r>
              <a:rPr lang="en-GB" sz="1600" b="1" dirty="0" smtClean="0">
                <a:latin typeface="Comic Sans MS" panose="030F0702030302020204" pitchFamily="66" charset="0"/>
              </a:rPr>
              <a:t>This preparation will include AO1, AO2 and AO3 evidence.</a:t>
            </a:r>
          </a:p>
          <a:p>
            <a:pPr algn="ctr"/>
            <a:r>
              <a:rPr lang="en-GB" sz="1600" dirty="0" smtClean="0">
                <a:latin typeface="Comic Sans MS" panose="030F0702030302020204" pitchFamily="66" charset="0"/>
              </a:rPr>
              <a:t>If you use your lesson time and homework time effectively this is plenty of time to prepare successfully ! </a:t>
            </a:r>
            <a:endParaRPr lang="en-GB" sz="1600" dirty="0">
              <a:latin typeface="Comic Sans MS" panose="030F0702030302020204" pitchFamily="66" charset="0"/>
            </a:endParaRPr>
          </a:p>
        </p:txBody>
      </p:sp>
      <p:sp>
        <p:nvSpPr>
          <p:cNvPr id="3" name="TextBox 2"/>
          <p:cNvSpPr txBox="1"/>
          <p:nvPr/>
        </p:nvSpPr>
        <p:spPr>
          <a:xfrm>
            <a:off x="296652" y="7548331"/>
            <a:ext cx="6156684" cy="923330"/>
          </a:xfrm>
          <a:prstGeom prst="rect">
            <a:avLst/>
          </a:prstGeom>
          <a:noFill/>
          <a:ln w="38100">
            <a:solidFill>
              <a:srgbClr val="00B050"/>
            </a:solidFill>
          </a:ln>
        </p:spPr>
        <p:txBody>
          <a:bodyPr wrap="square" rtlCol="0">
            <a:spAutoFit/>
          </a:bodyPr>
          <a:lstStyle/>
          <a:p>
            <a:pPr algn="ctr"/>
            <a:r>
              <a:rPr lang="en-GB" dirty="0">
                <a:latin typeface="Comic Sans MS" panose="030F0702030302020204" pitchFamily="66" charset="0"/>
              </a:rPr>
              <a:t>F</a:t>
            </a:r>
            <a:r>
              <a:rPr lang="en-GB" dirty="0" smtClean="0">
                <a:latin typeface="Comic Sans MS" panose="030F0702030302020204" pitchFamily="66" charset="0"/>
              </a:rPr>
              <a:t>ind </a:t>
            </a:r>
            <a:r>
              <a:rPr lang="en-GB" dirty="0" smtClean="0">
                <a:latin typeface="Comic Sans MS" panose="030F0702030302020204" pitchFamily="66" charset="0"/>
              </a:rPr>
              <a:t>artists you like and save their images (names and titles) You can use </a:t>
            </a:r>
            <a:r>
              <a:rPr lang="en-GB" b="1" dirty="0" smtClean="0">
                <a:latin typeface="Comic Sans MS" panose="030F0702030302020204" pitchFamily="66" charset="0"/>
              </a:rPr>
              <a:t>PINTEREST, THE REDLIST.COM AND GOOGLE. </a:t>
            </a:r>
            <a:endParaRPr lang="en-GB" b="1" dirty="0">
              <a:latin typeface="Comic Sans MS" panose="030F0702030302020204" pitchFamily="66" charset="0"/>
            </a:endParaRPr>
          </a:p>
        </p:txBody>
      </p:sp>
    </p:spTree>
    <p:extLst>
      <p:ext uri="{BB962C8B-B14F-4D97-AF65-F5344CB8AC3E}">
        <p14:creationId xmlns:p14="http://schemas.microsoft.com/office/powerpoint/2010/main" val="378794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57900" cy="548216"/>
          </a:xfrm>
        </p:spPr>
        <p:txBody>
          <a:bodyPr>
            <a:normAutofit/>
          </a:bodyPr>
          <a:lstStyle/>
          <a:p>
            <a:r>
              <a:rPr lang="en-US" sz="2000" dirty="0" smtClean="0"/>
              <a:t>Think about how you present your book prep!</a:t>
            </a:r>
            <a:endParaRPr lang="en-US" sz="2000" dirty="0"/>
          </a:p>
        </p:txBody>
      </p:sp>
      <p:pic>
        <p:nvPicPr>
          <p:cNvPr id="9" name="Picture 8" descr="IMG_0015.JPG"/>
          <p:cNvPicPr>
            <a:picLocks noChangeAspect="1"/>
          </p:cNvPicPr>
          <p:nvPr/>
        </p:nvPicPr>
        <p:blipFill>
          <a:blip r:embed="rId2"/>
          <a:stretch>
            <a:fillRect/>
          </a:stretch>
        </p:blipFill>
        <p:spPr>
          <a:xfrm>
            <a:off x="304800" y="914400"/>
            <a:ext cx="2743200" cy="1828800"/>
          </a:xfrm>
          <a:prstGeom prst="rect">
            <a:avLst/>
          </a:prstGeom>
        </p:spPr>
      </p:pic>
      <p:pic>
        <p:nvPicPr>
          <p:cNvPr id="10" name="Picture 9" descr="IMG_0016.JPG"/>
          <p:cNvPicPr>
            <a:picLocks noChangeAspect="1"/>
          </p:cNvPicPr>
          <p:nvPr/>
        </p:nvPicPr>
        <p:blipFill>
          <a:blip r:embed="rId3"/>
          <a:stretch>
            <a:fillRect/>
          </a:stretch>
        </p:blipFill>
        <p:spPr>
          <a:xfrm>
            <a:off x="2819400" y="457200"/>
            <a:ext cx="2514600" cy="1676400"/>
          </a:xfrm>
          <a:prstGeom prst="rect">
            <a:avLst/>
          </a:prstGeom>
        </p:spPr>
      </p:pic>
      <p:pic>
        <p:nvPicPr>
          <p:cNvPr id="11" name="Picture 10" descr="IMG_0017.JPG"/>
          <p:cNvPicPr>
            <a:picLocks noChangeAspect="1"/>
          </p:cNvPicPr>
          <p:nvPr/>
        </p:nvPicPr>
        <p:blipFill>
          <a:blip r:embed="rId4"/>
          <a:stretch>
            <a:fillRect/>
          </a:stretch>
        </p:blipFill>
        <p:spPr>
          <a:xfrm>
            <a:off x="4267200" y="1295400"/>
            <a:ext cx="2286000" cy="1524000"/>
          </a:xfrm>
          <a:prstGeom prst="rect">
            <a:avLst/>
          </a:prstGeom>
        </p:spPr>
      </p:pic>
      <p:pic>
        <p:nvPicPr>
          <p:cNvPr id="12" name="Picture 11" descr="IMG_0034.JPG"/>
          <p:cNvPicPr>
            <a:picLocks noChangeAspect="1"/>
          </p:cNvPicPr>
          <p:nvPr/>
        </p:nvPicPr>
        <p:blipFill>
          <a:blip r:embed="rId5"/>
          <a:stretch>
            <a:fillRect/>
          </a:stretch>
        </p:blipFill>
        <p:spPr>
          <a:xfrm>
            <a:off x="381000" y="3352800"/>
            <a:ext cx="3314700" cy="2209800"/>
          </a:xfrm>
          <a:prstGeom prst="rect">
            <a:avLst/>
          </a:prstGeom>
        </p:spPr>
      </p:pic>
      <p:pic>
        <p:nvPicPr>
          <p:cNvPr id="16" name="Picture 15" descr="IMG_0028.JPG"/>
          <p:cNvPicPr>
            <a:picLocks noChangeAspect="1"/>
          </p:cNvPicPr>
          <p:nvPr/>
        </p:nvPicPr>
        <p:blipFill>
          <a:blip r:embed="rId6"/>
          <a:stretch>
            <a:fillRect/>
          </a:stretch>
        </p:blipFill>
        <p:spPr>
          <a:xfrm>
            <a:off x="3124200" y="4267200"/>
            <a:ext cx="3505200" cy="2336800"/>
          </a:xfrm>
          <a:prstGeom prst="rect">
            <a:avLst/>
          </a:prstGeom>
        </p:spPr>
      </p:pic>
      <p:pic>
        <p:nvPicPr>
          <p:cNvPr id="17" name="Picture 16" descr="IMG_0032.JPG"/>
          <p:cNvPicPr>
            <a:picLocks noChangeAspect="1"/>
          </p:cNvPicPr>
          <p:nvPr/>
        </p:nvPicPr>
        <p:blipFill>
          <a:blip r:embed="rId7"/>
          <a:stretch>
            <a:fillRect/>
          </a:stretch>
        </p:blipFill>
        <p:spPr>
          <a:xfrm>
            <a:off x="152400" y="5867400"/>
            <a:ext cx="3314700" cy="2209800"/>
          </a:xfrm>
          <a:prstGeom prst="rect">
            <a:avLst/>
          </a:prstGeom>
        </p:spPr>
      </p:pic>
      <p:pic>
        <p:nvPicPr>
          <p:cNvPr id="19" name="Picture 18" descr="IMG_0037.JPG"/>
          <p:cNvPicPr>
            <a:picLocks noChangeAspect="1"/>
          </p:cNvPicPr>
          <p:nvPr/>
        </p:nvPicPr>
        <p:blipFill>
          <a:blip r:embed="rId8"/>
          <a:stretch>
            <a:fillRect/>
          </a:stretch>
        </p:blipFill>
        <p:spPr>
          <a:xfrm rot="16200000">
            <a:off x="3409950" y="6762750"/>
            <a:ext cx="2857500" cy="1905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latin typeface="Comic Sans MS"/>
                <a:cs typeface="Comic Sans MS"/>
              </a:rPr>
              <a:t>IN THE 10HR TIMED TEST YOU WILL EDIT YOUR FINAL PHOTOS AND RECORD YOUR STEPS IN YOUR SKETCHBOOK.</a:t>
            </a:r>
            <a:br>
              <a:rPr lang="en-US" sz="1600" dirty="0" smtClean="0">
                <a:latin typeface="Comic Sans MS"/>
                <a:cs typeface="Comic Sans MS"/>
              </a:rPr>
            </a:br>
            <a:r>
              <a:rPr lang="en-US" sz="1600" dirty="0" smtClean="0">
                <a:latin typeface="Comic Sans MS"/>
                <a:cs typeface="Comic Sans MS"/>
              </a:rPr>
              <a:t>YOU WILL PRINT OUT AND MOUNT YOUR FINALS ONTO CARD ALSO.</a:t>
            </a:r>
            <a:br>
              <a:rPr lang="en-US" sz="1600" dirty="0" smtClean="0">
                <a:latin typeface="Comic Sans MS"/>
                <a:cs typeface="Comic Sans MS"/>
              </a:rPr>
            </a:br>
            <a:r>
              <a:rPr lang="en-US" sz="1600" dirty="0" smtClean="0">
                <a:latin typeface="Comic Sans MS"/>
                <a:cs typeface="Comic Sans MS"/>
              </a:rPr>
              <a:t>YOU CAN ALSO DO AN EVALUATION BOARD IN THE 10HR TIMED TEST IF YOU HAVE TIME!</a:t>
            </a:r>
            <a:endParaRPr lang="en-US" sz="1600" dirty="0">
              <a:latin typeface="Comic Sans MS"/>
              <a:cs typeface="Comic Sans MS"/>
            </a:endParaRPr>
          </a:p>
        </p:txBody>
      </p:sp>
      <p:pic>
        <p:nvPicPr>
          <p:cNvPr id="4" name="Content Placeholder 3" descr="IMG_0038.JPG"/>
          <p:cNvPicPr>
            <a:picLocks noGrp="1" noChangeAspect="1"/>
          </p:cNvPicPr>
          <p:nvPr>
            <p:ph idx="1"/>
          </p:nvPr>
        </p:nvPicPr>
        <p:blipFill>
          <a:blip r:embed="rId2"/>
          <a:srcRect t="-23322" b="-23322"/>
          <a:stretch>
            <a:fillRect/>
          </a:stretch>
        </p:blipFill>
        <p:spPr>
          <a:xfrm rot="16200000">
            <a:off x="1480049" y="5073151"/>
            <a:ext cx="3943409" cy="3855507"/>
          </a:xfrm>
        </p:spPr>
      </p:pic>
      <p:pic>
        <p:nvPicPr>
          <p:cNvPr id="5" name="Picture 4" descr="IMG_0040.JPG"/>
          <p:cNvPicPr>
            <a:picLocks noChangeAspect="1"/>
          </p:cNvPicPr>
          <p:nvPr/>
        </p:nvPicPr>
        <p:blipFill>
          <a:blip r:embed="rId3"/>
          <a:stretch>
            <a:fillRect/>
          </a:stretch>
        </p:blipFill>
        <p:spPr>
          <a:xfrm>
            <a:off x="1295400" y="1981200"/>
            <a:ext cx="4191000" cy="279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5532" y="5982032"/>
            <a:ext cx="5804700" cy="2838440"/>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chemeClr val="tx1"/>
            </a:solidFill>
          </a:ln>
        </p:spPr>
        <p:txBody>
          <a:bodyPr>
            <a:normAutofit/>
          </a:bodyPr>
          <a:lstStyle/>
          <a:p>
            <a:r>
              <a:rPr lang="en-GB" sz="5400" spc="300" dirty="0" smtClean="0">
                <a:solidFill>
                  <a:schemeClr val="tx1"/>
                </a:solidFill>
                <a:latin typeface="Atlantic Cruise" panose="02000000000000090000" pitchFamily="2" charset="0"/>
              </a:rPr>
              <a:t>identify</a:t>
            </a:r>
            <a:endParaRPr lang="en-GB" sz="5400" spc="300" dirty="0">
              <a:solidFill>
                <a:schemeClr val="tx1"/>
              </a:solidFill>
              <a:latin typeface="Atlantic Cruise" panose="02000000000000090000" pitchFamily="2" charset="0"/>
            </a:endParaRPr>
          </a:p>
        </p:txBody>
      </p:sp>
      <p:sp>
        <p:nvSpPr>
          <p:cNvPr id="4" name="Subtitle 2"/>
          <p:cNvSpPr txBox="1">
            <a:spLocks/>
          </p:cNvSpPr>
          <p:nvPr/>
        </p:nvSpPr>
        <p:spPr>
          <a:xfrm>
            <a:off x="910078" y="311852"/>
            <a:ext cx="5830154" cy="266429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5400" spc="300" dirty="0" smtClean="0">
                <a:solidFill>
                  <a:schemeClr val="tx1"/>
                </a:solidFill>
                <a:latin typeface="Atlantic Cruise" panose="02000000000000090000" pitchFamily="2" charset="0"/>
              </a:rPr>
              <a:t>apply</a:t>
            </a:r>
            <a:endParaRPr lang="en-GB" sz="5400" spc="300" dirty="0">
              <a:solidFill>
                <a:schemeClr val="tx1"/>
              </a:solidFill>
              <a:latin typeface="Atlantic Cruise" panose="02000000000000090000" pitchFamily="2" charset="0"/>
            </a:endParaRPr>
          </a:p>
        </p:txBody>
      </p:sp>
      <p:sp>
        <p:nvSpPr>
          <p:cNvPr id="5" name="Subtitle 2"/>
          <p:cNvSpPr txBox="1">
            <a:spLocks/>
          </p:cNvSpPr>
          <p:nvPr/>
        </p:nvSpPr>
        <p:spPr>
          <a:xfrm>
            <a:off x="910078" y="3149000"/>
            <a:ext cx="5830153" cy="266429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5400" spc="300" dirty="0" smtClean="0">
                <a:solidFill>
                  <a:schemeClr val="tx1"/>
                </a:solidFill>
                <a:latin typeface="Atlantic Cruise" panose="02000000000000090000" pitchFamily="2" charset="0"/>
              </a:rPr>
              <a:t>understand</a:t>
            </a:r>
            <a:endParaRPr lang="en-GB" sz="5400" spc="300" dirty="0">
              <a:solidFill>
                <a:schemeClr val="tx1"/>
              </a:solidFill>
              <a:latin typeface="Atlantic Cruise" panose="02000000000000090000" pitchFamily="2" charset="0"/>
            </a:endParaRPr>
          </a:p>
        </p:txBody>
      </p:sp>
      <p:sp>
        <p:nvSpPr>
          <p:cNvPr id="7" name="Up Arrow 6"/>
          <p:cNvSpPr/>
          <p:nvPr/>
        </p:nvSpPr>
        <p:spPr>
          <a:xfrm>
            <a:off x="58039" y="3149000"/>
            <a:ext cx="1704080" cy="2664296"/>
          </a:xfrm>
          <a:prstGeom prst="upArrow">
            <a:avLst>
              <a:gd name="adj1" fmla="val 50000"/>
              <a:gd name="adj2" fmla="val 74552"/>
            </a:avLst>
          </a:prstGeom>
          <a:gradFill flip="none" rotWithShape="1">
            <a:gsLst>
              <a:gs pos="0">
                <a:srgbClr val="92D050">
                  <a:shade val="30000"/>
                  <a:satMod val="115000"/>
                </a:srgbClr>
              </a:gs>
              <a:gs pos="50000">
                <a:srgbClr val="92D050"/>
              </a:gs>
              <a:gs pos="100000">
                <a:schemeClr val="bg1"/>
              </a:gs>
            </a:gsLst>
            <a:lin ang="27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KNOWLEDGE COMPARE</a:t>
            </a:r>
          </a:p>
          <a:p>
            <a:pPr algn="ctr"/>
            <a:r>
              <a:rPr lang="en-GB" b="1" dirty="0" smtClean="0">
                <a:solidFill>
                  <a:schemeClr val="tx1"/>
                </a:solidFill>
              </a:rPr>
              <a:t>SUMMARISE</a:t>
            </a:r>
            <a:endParaRPr lang="en-GB" b="1" dirty="0">
              <a:solidFill>
                <a:schemeClr val="tx1"/>
              </a:solidFill>
            </a:endParaRPr>
          </a:p>
        </p:txBody>
      </p:sp>
      <p:sp>
        <p:nvSpPr>
          <p:cNvPr id="9" name="Up Arrow 8"/>
          <p:cNvSpPr/>
          <p:nvPr/>
        </p:nvSpPr>
        <p:spPr>
          <a:xfrm>
            <a:off x="71380" y="6003238"/>
            <a:ext cx="1703768" cy="2770780"/>
          </a:xfrm>
          <a:prstGeom prst="upArrow">
            <a:avLst>
              <a:gd name="adj1" fmla="val 50000"/>
              <a:gd name="adj2" fmla="val 74552"/>
            </a:avLst>
          </a:prstGeom>
          <a:gradFill>
            <a:gsLst>
              <a:gs pos="0">
                <a:schemeClr val="tx2">
                  <a:lumMod val="60000"/>
                  <a:lumOff val="40000"/>
                </a:schemeClr>
              </a:gs>
              <a:gs pos="50000">
                <a:srgbClr val="00B0F0"/>
              </a:gs>
              <a:gs pos="100000">
                <a:schemeClr val="accent1">
                  <a:tint val="23500"/>
                  <a:satMod val="160000"/>
                </a:schemeClr>
              </a:gs>
            </a:gsLst>
            <a:lin ang="5400000" scaled="0"/>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OBSERVE   </a:t>
            </a:r>
          </a:p>
          <a:p>
            <a:pPr algn="ctr"/>
            <a:r>
              <a:rPr lang="en-GB" b="1" dirty="0" smtClean="0">
                <a:solidFill>
                  <a:schemeClr val="tx1"/>
                </a:solidFill>
              </a:rPr>
              <a:t>RECOGNISE</a:t>
            </a:r>
          </a:p>
          <a:p>
            <a:pPr algn="ctr"/>
            <a:r>
              <a:rPr lang="en-GB" sz="1400" b="1" dirty="0" smtClean="0">
                <a:solidFill>
                  <a:schemeClr val="tx1"/>
                </a:solidFill>
              </a:rPr>
              <a:t>WHAT?WHEN?HOW?</a:t>
            </a:r>
            <a:endParaRPr lang="en-GB" sz="1400" b="1" dirty="0">
              <a:solidFill>
                <a:schemeClr val="tx1"/>
              </a:solidFill>
            </a:endParaRPr>
          </a:p>
        </p:txBody>
      </p:sp>
      <p:sp>
        <p:nvSpPr>
          <p:cNvPr id="10" name="Up Arrow 9"/>
          <p:cNvSpPr/>
          <p:nvPr/>
        </p:nvSpPr>
        <p:spPr>
          <a:xfrm>
            <a:off x="98249" y="311852"/>
            <a:ext cx="1674567" cy="2664296"/>
          </a:xfrm>
          <a:prstGeom prst="upArrow">
            <a:avLst>
              <a:gd name="adj1" fmla="val 50000"/>
              <a:gd name="adj2" fmla="val 74552"/>
            </a:avLst>
          </a:prstGeom>
          <a:gradFill flip="none" rotWithShape="1">
            <a:gsLst>
              <a:gs pos="0">
                <a:srgbClr val="FFCC66"/>
              </a:gs>
              <a:gs pos="69000">
                <a:schemeClr val="bg1"/>
              </a:gs>
              <a:gs pos="100000">
                <a:schemeClr val="bg1"/>
              </a:gs>
            </a:gsLst>
            <a:lin ang="27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RESPOND</a:t>
            </a:r>
          </a:p>
          <a:p>
            <a:pPr algn="ctr"/>
            <a:r>
              <a:rPr lang="en-GB" b="1" dirty="0" smtClean="0">
                <a:solidFill>
                  <a:schemeClr val="tx1"/>
                </a:solidFill>
              </a:rPr>
              <a:t>EXPERIMENT</a:t>
            </a:r>
          </a:p>
          <a:p>
            <a:pPr algn="ctr"/>
            <a:r>
              <a:rPr lang="en-GB" b="1" dirty="0" smtClean="0">
                <a:solidFill>
                  <a:schemeClr val="tx1"/>
                </a:solidFill>
              </a:rPr>
              <a:t>TRANSFER </a:t>
            </a:r>
            <a:endParaRPr lang="en-GB" b="1" dirty="0">
              <a:solidFill>
                <a:schemeClr val="tx1"/>
              </a:solidFill>
            </a:endParaRPr>
          </a:p>
        </p:txBody>
      </p:sp>
      <p:sp>
        <p:nvSpPr>
          <p:cNvPr id="11" name="TextBox 10"/>
          <p:cNvSpPr txBox="1"/>
          <p:nvPr/>
        </p:nvSpPr>
        <p:spPr>
          <a:xfrm>
            <a:off x="1772816" y="6804248"/>
            <a:ext cx="4392489" cy="1600438"/>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Comic Sans MS" panose="030F0702030302020204" pitchFamily="66" charset="0"/>
              </a:rPr>
              <a:t>Can you list 3 facts about the artist?</a:t>
            </a:r>
          </a:p>
          <a:p>
            <a:pPr marL="285750" indent="-285750">
              <a:buFont typeface="Arial" panose="020B0604020202020204" pitchFamily="34" charset="0"/>
              <a:buChar char="•"/>
            </a:pPr>
            <a:r>
              <a:rPr lang="en-GB" sz="1400" dirty="0" smtClean="0">
                <a:latin typeface="Comic Sans MS" panose="030F0702030302020204" pitchFamily="66" charset="0"/>
              </a:rPr>
              <a:t>How would you describe the work?</a:t>
            </a:r>
          </a:p>
          <a:p>
            <a:pPr marL="285750" indent="-285750">
              <a:buFont typeface="Arial" panose="020B0604020202020204" pitchFamily="34" charset="0"/>
              <a:buChar char="•"/>
            </a:pPr>
            <a:r>
              <a:rPr lang="en-GB" sz="1400" dirty="0" smtClean="0">
                <a:latin typeface="Comic Sans MS" panose="030F0702030302020204" pitchFamily="66" charset="0"/>
              </a:rPr>
              <a:t>What is the work called / what date was it made?</a:t>
            </a:r>
          </a:p>
          <a:p>
            <a:pPr marL="285750" indent="-285750">
              <a:buFont typeface="Arial" panose="020B0604020202020204" pitchFamily="34" charset="0"/>
              <a:buChar char="•"/>
            </a:pPr>
            <a:r>
              <a:rPr lang="en-GB" sz="1400" dirty="0" smtClean="0">
                <a:latin typeface="Comic Sans MS" panose="030F0702030302020204" pitchFamily="66" charset="0"/>
              </a:rPr>
              <a:t>Describe the work in 5 words.</a:t>
            </a:r>
          </a:p>
          <a:p>
            <a:pPr marL="285750" indent="-285750">
              <a:buFont typeface="Arial" panose="020B0604020202020204" pitchFamily="34" charset="0"/>
              <a:buChar char="•"/>
            </a:pPr>
            <a:r>
              <a:rPr lang="en-GB" sz="1400" dirty="0" smtClean="0">
                <a:latin typeface="Comic Sans MS" panose="030F0702030302020204" pitchFamily="66" charset="0"/>
              </a:rPr>
              <a:t>Can you label the image with the key parts you recognise? (objects/people/props </a:t>
            </a:r>
            <a:r>
              <a:rPr lang="en-GB" sz="1400" dirty="0" err="1" smtClean="0">
                <a:latin typeface="Comic Sans MS" panose="030F0702030302020204" pitchFamily="66" charset="0"/>
              </a:rPr>
              <a:t>etc</a:t>
            </a:r>
            <a:r>
              <a:rPr lang="en-GB" sz="1400" dirty="0" smtClean="0">
                <a:latin typeface="Comic Sans MS" panose="030F0702030302020204" pitchFamily="66" charset="0"/>
              </a:rPr>
              <a:t>)</a:t>
            </a:r>
            <a:endParaRPr lang="en-GB" sz="1400" dirty="0">
              <a:latin typeface="Comic Sans MS" panose="030F0702030302020204" pitchFamily="66" charset="0"/>
            </a:endParaRPr>
          </a:p>
        </p:txBody>
      </p:sp>
      <p:sp>
        <p:nvSpPr>
          <p:cNvPr id="12" name="TextBox 11"/>
          <p:cNvSpPr txBox="1"/>
          <p:nvPr/>
        </p:nvSpPr>
        <p:spPr>
          <a:xfrm>
            <a:off x="1762119" y="4139952"/>
            <a:ext cx="4724655" cy="1384995"/>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Comic Sans MS" panose="030F0702030302020204" pitchFamily="66" charset="0"/>
              </a:rPr>
              <a:t>What does the image relate to? </a:t>
            </a:r>
          </a:p>
          <a:p>
            <a:pPr marL="285750" indent="-285750">
              <a:buFont typeface="Arial" panose="020B0604020202020204" pitchFamily="34" charset="0"/>
              <a:buChar char="•"/>
            </a:pPr>
            <a:r>
              <a:rPr lang="en-GB" sz="1400" dirty="0" smtClean="0">
                <a:latin typeface="Comic Sans MS" panose="030F0702030302020204" pitchFamily="66" charset="0"/>
              </a:rPr>
              <a:t>What style of Art does it belong to?</a:t>
            </a:r>
          </a:p>
          <a:p>
            <a:pPr marL="285750" indent="-285750">
              <a:buFont typeface="Arial" panose="020B0604020202020204" pitchFamily="34" charset="0"/>
              <a:buChar char="•"/>
            </a:pPr>
            <a:r>
              <a:rPr lang="en-GB" sz="1400" dirty="0" smtClean="0">
                <a:latin typeface="Comic Sans MS" panose="030F0702030302020204" pitchFamily="66" charset="0"/>
              </a:rPr>
              <a:t>Does it remind you of anything? </a:t>
            </a:r>
          </a:p>
          <a:p>
            <a:pPr marL="285750" indent="-285750">
              <a:buFont typeface="Arial" panose="020B0604020202020204" pitchFamily="34" charset="0"/>
              <a:buChar char="•"/>
            </a:pPr>
            <a:r>
              <a:rPr lang="en-GB" sz="1400" dirty="0" smtClean="0">
                <a:latin typeface="Comic Sans MS" panose="030F0702030302020204" pitchFamily="66" charset="0"/>
              </a:rPr>
              <a:t>What is interesting about the work?</a:t>
            </a:r>
          </a:p>
          <a:p>
            <a:pPr marL="285750" indent="-285750">
              <a:buFont typeface="Arial" panose="020B0604020202020204" pitchFamily="34" charset="0"/>
              <a:buChar char="•"/>
            </a:pPr>
            <a:r>
              <a:rPr lang="en-GB" sz="1400" dirty="0" smtClean="0">
                <a:latin typeface="Comic Sans MS" panose="030F0702030302020204" pitchFamily="66" charset="0"/>
              </a:rPr>
              <a:t>Can you explain what is happening in the picture?</a:t>
            </a:r>
          </a:p>
          <a:p>
            <a:pPr marL="285750" indent="-285750">
              <a:buFont typeface="Arial" panose="020B0604020202020204" pitchFamily="34" charset="0"/>
              <a:buChar char="•"/>
            </a:pPr>
            <a:r>
              <a:rPr lang="en-GB" sz="1400" dirty="0" smtClean="0">
                <a:latin typeface="Comic Sans MS" panose="030F0702030302020204" pitchFamily="66" charset="0"/>
              </a:rPr>
              <a:t>What Art/Artist could you compare it to?</a:t>
            </a:r>
            <a:endParaRPr lang="en-GB" sz="1400" dirty="0">
              <a:latin typeface="Comic Sans MS" panose="030F0702030302020204" pitchFamily="66" charset="0"/>
            </a:endParaRPr>
          </a:p>
        </p:txBody>
      </p:sp>
      <p:sp>
        <p:nvSpPr>
          <p:cNvPr id="2" name="TextBox 1"/>
          <p:cNvSpPr txBox="1"/>
          <p:nvPr/>
        </p:nvSpPr>
        <p:spPr>
          <a:xfrm>
            <a:off x="1762119" y="1254344"/>
            <a:ext cx="4713958" cy="1384995"/>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Comic Sans MS" panose="030F0702030302020204" pitchFamily="66" charset="0"/>
              </a:rPr>
              <a:t>Can you recreate the work?</a:t>
            </a:r>
          </a:p>
          <a:p>
            <a:pPr marL="285750" indent="-285750">
              <a:buFont typeface="Arial" panose="020B0604020202020204" pitchFamily="34" charset="0"/>
              <a:buChar char="•"/>
            </a:pPr>
            <a:r>
              <a:rPr lang="en-GB" sz="1400" dirty="0" smtClean="0">
                <a:latin typeface="Comic Sans MS" panose="030F0702030302020204" pitchFamily="66" charset="0"/>
              </a:rPr>
              <a:t>What parts of the work will you respond to?</a:t>
            </a:r>
          </a:p>
          <a:p>
            <a:pPr marL="285750" indent="-285750">
              <a:buFont typeface="Arial" panose="020B0604020202020204" pitchFamily="34" charset="0"/>
              <a:buChar char="•"/>
            </a:pPr>
            <a:r>
              <a:rPr lang="en-GB" sz="1400" dirty="0" smtClean="0">
                <a:latin typeface="Comic Sans MS" panose="030F0702030302020204" pitchFamily="66" charset="0"/>
              </a:rPr>
              <a:t>What materials/techniques would you use? Why?</a:t>
            </a:r>
          </a:p>
          <a:p>
            <a:pPr marL="285750" indent="-285750">
              <a:buFont typeface="Arial" panose="020B0604020202020204" pitchFamily="34" charset="0"/>
              <a:buChar char="•"/>
            </a:pPr>
            <a:r>
              <a:rPr lang="en-GB" sz="1400" dirty="0" smtClean="0">
                <a:latin typeface="Comic Sans MS" panose="030F0702030302020204" pitchFamily="66" charset="0"/>
              </a:rPr>
              <a:t>What challenges will you encounter?</a:t>
            </a:r>
          </a:p>
          <a:p>
            <a:pPr marL="285750" indent="-285750">
              <a:buFont typeface="Arial" panose="020B0604020202020204" pitchFamily="34" charset="0"/>
              <a:buChar char="•"/>
            </a:pPr>
            <a:r>
              <a:rPr lang="en-GB" sz="1400" dirty="0" smtClean="0">
                <a:latin typeface="Comic Sans MS" panose="030F0702030302020204" pitchFamily="66" charset="0"/>
              </a:rPr>
              <a:t>Would you change anything about the style o work?</a:t>
            </a:r>
          </a:p>
          <a:p>
            <a:pPr marL="285750" indent="-285750">
              <a:buFont typeface="Arial" panose="020B0604020202020204" pitchFamily="34" charset="0"/>
              <a:buChar char="•"/>
            </a:pPr>
            <a:r>
              <a:rPr lang="en-GB" sz="1400" dirty="0" smtClean="0">
                <a:latin typeface="Comic Sans MS" panose="030F0702030302020204" pitchFamily="66" charset="0"/>
              </a:rPr>
              <a:t>What question would you ask the Artist?</a:t>
            </a:r>
            <a:endParaRPr lang="en-GB" dirty="0"/>
          </a:p>
        </p:txBody>
      </p:sp>
      <p:sp>
        <p:nvSpPr>
          <p:cNvPr id="8" name="TextBox 7"/>
          <p:cNvSpPr txBox="1"/>
          <p:nvPr/>
        </p:nvSpPr>
        <p:spPr>
          <a:xfrm>
            <a:off x="87720" y="8233998"/>
            <a:ext cx="461665" cy="540020"/>
          </a:xfrm>
          <a:prstGeom prst="rect">
            <a:avLst/>
          </a:prstGeom>
          <a:noFill/>
        </p:spPr>
        <p:txBody>
          <a:bodyPr vert="vert270" wrap="none" rtlCol="0">
            <a:spAutoFit/>
          </a:bodyPr>
          <a:lstStyle/>
          <a:p>
            <a:r>
              <a:rPr lang="en-GB" dirty="0" smtClean="0"/>
              <a:t>LOW</a:t>
            </a:r>
            <a:endParaRPr lang="en-GB" dirty="0"/>
          </a:p>
        </p:txBody>
      </p:sp>
      <p:sp>
        <p:nvSpPr>
          <p:cNvPr id="16" name="TextBox 15"/>
          <p:cNvSpPr txBox="1"/>
          <p:nvPr/>
        </p:nvSpPr>
        <p:spPr>
          <a:xfrm>
            <a:off x="41311" y="5236834"/>
            <a:ext cx="461665" cy="540020"/>
          </a:xfrm>
          <a:prstGeom prst="rect">
            <a:avLst/>
          </a:prstGeom>
          <a:noFill/>
        </p:spPr>
        <p:txBody>
          <a:bodyPr vert="vert270" wrap="none" rtlCol="0">
            <a:spAutoFit/>
          </a:bodyPr>
          <a:lstStyle/>
          <a:p>
            <a:r>
              <a:rPr lang="en-GB" dirty="0" smtClean="0"/>
              <a:t>LOW</a:t>
            </a:r>
            <a:endParaRPr lang="en-GB" dirty="0"/>
          </a:p>
        </p:txBody>
      </p:sp>
      <p:sp>
        <p:nvSpPr>
          <p:cNvPr id="17" name="TextBox 16"/>
          <p:cNvSpPr txBox="1"/>
          <p:nvPr/>
        </p:nvSpPr>
        <p:spPr>
          <a:xfrm>
            <a:off x="98249" y="2347111"/>
            <a:ext cx="461665" cy="584455"/>
          </a:xfrm>
          <a:prstGeom prst="rect">
            <a:avLst/>
          </a:prstGeom>
          <a:noFill/>
        </p:spPr>
        <p:txBody>
          <a:bodyPr vert="vert270" wrap="none" rtlCol="0">
            <a:spAutoFit/>
          </a:bodyPr>
          <a:lstStyle/>
          <a:p>
            <a:r>
              <a:rPr lang="en-GB" dirty="0" smtClean="0"/>
              <a:t>HIGH</a:t>
            </a:r>
            <a:endParaRPr lang="en-GB" dirty="0"/>
          </a:p>
        </p:txBody>
      </p:sp>
      <p:pic>
        <p:nvPicPr>
          <p:cNvPr id="19" name="Picture 1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451" b="87324" l="0" r="98592"/>
                    </a14:imgEffect>
                  </a14:imgLayer>
                </a14:imgProps>
              </a:ext>
              <a:ext uri="{28A0092B-C50C-407E-A947-70E740481C1C}">
                <a14:useLocalDpi xmlns:a14="http://schemas.microsoft.com/office/drawing/2010/main" val="0"/>
              </a:ext>
            </a:extLst>
          </a:blip>
          <a:srcRect/>
          <a:stretch>
            <a:fillRect/>
          </a:stretch>
        </p:blipFill>
        <p:spPr bwMode="auto">
          <a:xfrm>
            <a:off x="5334000" y="6096000"/>
            <a:ext cx="792088"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descr="Image result for BRAIN EMOJ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352800"/>
            <a:ext cx="605797" cy="6057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Image result for PAINTBRUSH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533400"/>
            <a:ext cx="572160" cy="57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6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25936" y="6099760"/>
            <a:ext cx="5965520" cy="2664296"/>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5400000" scaled="1"/>
            <a:tileRect/>
          </a:gradFill>
          <a:ln>
            <a:solidFill>
              <a:schemeClr val="tx1"/>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400" spc="300" dirty="0" smtClean="0">
                <a:latin typeface="Atlantic Cruise" panose="02000000000000090000" pitchFamily="2" charset="0"/>
              </a:rPr>
              <a:t>analysis</a:t>
            </a:r>
            <a:endParaRPr lang="en-GB" sz="4400" spc="300" dirty="0">
              <a:latin typeface="Atlantic Cruise" panose="02000000000000090000" pitchFamily="2" charset="0"/>
            </a:endParaRPr>
          </a:p>
        </p:txBody>
      </p:sp>
      <p:sp>
        <p:nvSpPr>
          <p:cNvPr id="6" name="Subtitle 2"/>
          <p:cNvSpPr txBox="1">
            <a:spLocks/>
          </p:cNvSpPr>
          <p:nvPr/>
        </p:nvSpPr>
        <p:spPr>
          <a:xfrm>
            <a:off x="766328" y="3174192"/>
            <a:ext cx="5884736" cy="266429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chemeClr val="tx1"/>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400" spc="300" dirty="0" smtClean="0">
                <a:latin typeface="Atlantic Cruise" panose="02000000000000090000" pitchFamily="2" charset="0"/>
              </a:rPr>
              <a:t>Create                   </a:t>
            </a:r>
            <a:endParaRPr lang="en-GB" sz="4400" spc="300" dirty="0">
              <a:latin typeface="Atlantic Cruise" panose="02000000000000090000" pitchFamily="2" charset="0"/>
            </a:endParaRPr>
          </a:p>
        </p:txBody>
      </p:sp>
      <p:sp>
        <p:nvSpPr>
          <p:cNvPr id="7" name="Up Arrow 6"/>
          <p:cNvSpPr/>
          <p:nvPr/>
        </p:nvSpPr>
        <p:spPr>
          <a:xfrm>
            <a:off x="-43840" y="3174192"/>
            <a:ext cx="1627232" cy="2664296"/>
          </a:xfrm>
          <a:prstGeom prst="upArrow">
            <a:avLst>
              <a:gd name="adj1" fmla="val 50000"/>
              <a:gd name="adj2" fmla="val 74552"/>
            </a:avLst>
          </a:prstGeom>
          <a:gradFill flip="none" rotWithShape="1">
            <a:gsLst>
              <a:gs pos="0">
                <a:schemeClr val="accent2">
                  <a:shade val="30000"/>
                  <a:satMod val="115000"/>
                </a:schemeClr>
              </a:gs>
              <a:gs pos="26000">
                <a:schemeClr val="accent2">
                  <a:shade val="67500"/>
                  <a:satMod val="115000"/>
                </a:schemeClr>
              </a:gs>
              <a:gs pos="100000">
                <a:schemeClr val="bg1"/>
              </a:gs>
            </a:gsLst>
            <a:lin ang="27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DEVELOP</a:t>
            </a:r>
          </a:p>
          <a:p>
            <a:pPr algn="ctr"/>
            <a:r>
              <a:rPr lang="en-GB" b="1" dirty="0" smtClean="0">
                <a:solidFill>
                  <a:schemeClr val="tx1"/>
                </a:solidFill>
              </a:rPr>
              <a:t>REFINIE</a:t>
            </a:r>
          </a:p>
          <a:p>
            <a:pPr algn="ctr"/>
            <a:r>
              <a:rPr lang="en-GB" b="1" dirty="0" smtClean="0">
                <a:solidFill>
                  <a:schemeClr val="tx1"/>
                </a:solidFill>
              </a:rPr>
              <a:t>ORIGINAL</a:t>
            </a:r>
            <a:endParaRPr lang="en-GB" b="1" dirty="0">
              <a:solidFill>
                <a:schemeClr val="tx1"/>
              </a:solidFill>
            </a:endParaRPr>
          </a:p>
        </p:txBody>
      </p:sp>
      <p:sp>
        <p:nvSpPr>
          <p:cNvPr id="8" name="Subtitle 2"/>
          <p:cNvSpPr txBox="1">
            <a:spLocks/>
          </p:cNvSpPr>
          <p:nvPr/>
        </p:nvSpPr>
        <p:spPr>
          <a:xfrm>
            <a:off x="822568" y="120179"/>
            <a:ext cx="5710728" cy="280396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solidFill>
              <a:schemeClr val="tx1"/>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400" spc="300" dirty="0" smtClean="0">
                <a:latin typeface="Atlantic Cruise" panose="02000000000000090000" pitchFamily="2" charset="0"/>
              </a:rPr>
              <a:t>evaluate</a:t>
            </a:r>
            <a:endParaRPr lang="en-GB" sz="4400" spc="300" dirty="0">
              <a:latin typeface="Atlantic Cruise" panose="02000000000000090000" pitchFamily="2" charset="0"/>
            </a:endParaRPr>
          </a:p>
        </p:txBody>
      </p:sp>
      <p:sp>
        <p:nvSpPr>
          <p:cNvPr id="9" name="Up Arrow 8"/>
          <p:cNvSpPr/>
          <p:nvPr/>
        </p:nvSpPr>
        <p:spPr>
          <a:xfrm>
            <a:off x="-43840" y="6095481"/>
            <a:ext cx="1539552" cy="2664296"/>
          </a:xfrm>
          <a:prstGeom prst="upArrow">
            <a:avLst>
              <a:gd name="adj1" fmla="val 50000"/>
              <a:gd name="adj2" fmla="val 74552"/>
            </a:avLst>
          </a:prstGeom>
          <a:gradFill flip="none" rotWithShape="1">
            <a:gsLst>
              <a:gs pos="0">
                <a:schemeClr val="accent6">
                  <a:lumMod val="75000"/>
                  <a:shade val="30000"/>
                  <a:satMod val="115000"/>
                </a:schemeClr>
              </a:gs>
              <a:gs pos="30000">
                <a:schemeClr val="accent6">
                  <a:lumMod val="75000"/>
                  <a:shade val="67500"/>
                  <a:satMod val="115000"/>
                </a:schemeClr>
              </a:gs>
              <a:gs pos="100000">
                <a:schemeClr val="bg1"/>
              </a:gs>
            </a:gsLst>
            <a:lin ang="54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EXAMINE</a:t>
            </a:r>
          </a:p>
          <a:p>
            <a:pPr algn="ctr"/>
            <a:r>
              <a:rPr lang="en-GB" b="1" dirty="0" smtClean="0">
                <a:solidFill>
                  <a:schemeClr val="tx1"/>
                </a:solidFill>
              </a:rPr>
              <a:t>INVESTIGATE</a:t>
            </a:r>
            <a:endParaRPr lang="en-GB" b="1" dirty="0">
              <a:solidFill>
                <a:schemeClr val="tx1"/>
              </a:solidFill>
            </a:endParaRPr>
          </a:p>
        </p:txBody>
      </p:sp>
      <p:sp>
        <p:nvSpPr>
          <p:cNvPr id="2" name="TextBox 1"/>
          <p:cNvSpPr txBox="1"/>
          <p:nvPr/>
        </p:nvSpPr>
        <p:spPr>
          <a:xfrm>
            <a:off x="1524704" y="6731807"/>
            <a:ext cx="5038780" cy="1938992"/>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200" dirty="0" smtClean="0">
                <a:latin typeface="Comic Sans MS" panose="030F0702030302020204" pitchFamily="66" charset="0"/>
              </a:rPr>
              <a:t>What theme does the work have?</a:t>
            </a:r>
          </a:p>
          <a:p>
            <a:pPr marL="285750" indent="-285750">
              <a:buFont typeface="Arial" panose="020B0604020202020204" pitchFamily="34" charset="0"/>
              <a:buChar char="•"/>
            </a:pPr>
            <a:r>
              <a:rPr lang="en-GB" sz="1200" dirty="0" smtClean="0">
                <a:latin typeface="Comic Sans MS" panose="030F0702030302020204" pitchFamily="66" charset="0"/>
              </a:rPr>
              <a:t>What is in the foreground/middle-ground/background?</a:t>
            </a:r>
          </a:p>
          <a:p>
            <a:pPr marL="285750" indent="-285750">
              <a:buFont typeface="Arial" panose="020B0604020202020204" pitchFamily="34" charset="0"/>
              <a:buChar char="•"/>
            </a:pPr>
            <a:r>
              <a:rPr lang="en-GB" sz="1200" dirty="0" smtClean="0">
                <a:latin typeface="Comic Sans MS" panose="030F0702030302020204" pitchFamily="66" charset="0"/>
              </a:rPr>
              <a:t>Tell me about the colours?</a:t>
            </a:r>
          </a:p>
          <a:p>
            <a:pPr marL="285750" indent="-285750">
              <a:buFont typeface="Arial" panose="020B0604020202020204" pitchFamily="34" charset="0"/>
              <a:buChar char="•"/>
            </a:pPr>
            <a:r>
              <a:rPr lang="en-GB" sz="1200" dirty="0" smtClean="0">
                <a:latin typeface="Comic Sans MS" panose="030F0702030302020204" pitchFamily="66" charset="0"/>
              </a:rPr>
              <a:t>Tell me about the presence of light?</a:t>
            </a:r>
          </a:p>
          <a:p>
            <a:pPr marL="285750" indent="-285750">
              <a:buFont typeface="Arial" panose="020B0604020202020204" pitchFamily="34" charset="0"/>
              <a:buChar char="•"/>
            </a:pPr>
            <a:r>
              <a:rPr lang="en-GB" sz="1200" dirty="0" smtClean="0">
                <a:latin typeface="Comic Sans MS" panose="030F0702030302020204" pitchFamily="66" charset="0"/>
              </a:rPr>
              <a:t>Is it busy or deserted?</a:t>
            </a:r>
          </a:p>
          <a:p>
            <a:pPr marL="285750" indent="-285750">
              <a:buFont typeface="Arial" panose="020B0604020202020204" pitchFamily="34" charset="0"/>
              <a:buChar char="•"/>
            </a:pPr>
            <a:r>
              <a:rPr lang="en-GB" sz="1200" dirty="0" smtClean="0">
                <a:latin typeface="Comic Sans MS" panose="030F0702030302020204" pitchFamily="66" charset="0"/>
              </a:rPr>
              <a:t>What do you notice about the person in the image?</a:t>
            </a:r>
          </a:p>
          <a:p>
            <a:pPr marL="285750" indent="-285750">
              <a:buFont typeface="Arial" panose="020B0604020202020204" pitchFamily="34" charset="0"/>
              <a:buChar char="•"/>
            </a:pPr>
            <a:r>
              <a:rPr lang="en-GB" sz="1200" dirty="0" smtClean="0">
                <a:latin typeface="Comic Sans MS" panose="030F0702030302020204" pitchFamily="66" charset="0"/>
              </a:rPr>
              <a:t>What is the most powerful part of the image?</a:t>
            </a:r>
          </a:p>
          <a:p>
            <a:pPr marL="285750" indent="-285750">
              <a:buFont typeface="Arial" panose="020B0604020202020204" pitchFamily="34" charset="0"/>
              <a:buChar char="•"/>
            </a:pPr>
            <a:r>
              <a:rPr lang="en-GB" sz="1200" dirty="0" smtClean="0">
                <a:latin typeface="Comic Sans MS" panose="030F0702030302020204" pitchFamily="66" charset="0"/>
              </a:rPr>
              <a:t>Discuss the composition of the image, how is it arranged?</a:t>
            </a:r>
          </a:p>
          <a:p>
            <a:pPr marL="285750" indent="-285750">
              <a:buFont typeface="Arial" panose="020B0604020202020204" pitchFamily="34" charset="0"/>
              <a:buChar char="•"/>
            </a:pPr>
            <a:r>
              <a:rPr lang="en-GB" sz="1200" dirty="0" smtClean="0">
                <a:latin typeface="Comic Sans MS" panose="030F0702030302020204" pitchFamily="66" charset="0"/>
              </a:rPr>
              <a:t>What style of Art/Artists is the work inspired by?</a:t>
            </a:r>
          </a:p>
          <a:p>
            <a:pPr marL="285750" indent="-285750">
              <a:buFont typeface="Arial" panose="020B0604020202020204" pitchFamily="34" charset="0"/>
              <a:buChar char="•"/>
            </a:pPr>
            <a:r>
              <a:rPr lang="en-GB" sz="1200" dirty="0" smtClean="0">
                <a:latin typeface="Comic Sans MS" panose="030F0702030302020204" pitchFamily="66" charset="0"/>
              </a:rPr>
              <a:t>What connects the image? </a:t>
            </a:r>
            <a:endParaRPr lang="en-GB" sz="1200" dirty="0">
              <a:latin typeface="Comic Sans MS" panose="030F0702030302020204" pitchFamily="66" charset="0"/>
            </a:endParaRPr>
          </a:p>
        </p:txBody>
      </p:sp>
      <p:sp>
        <p:nvSpPr>
          <p:cNvPr id="3" name="TextBox 2"/>
          <p:cNvSpPr txBox="1"/>
          <p:nvPr/>
        </p:nvSpPr>
        <p:spPr>
          <a:xfrm>
            <a:off x="1583392" y="3851920"/>
            <a:ext cx="4862676" cy="1754326"/>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r>
              <a:rPr lang="en-GB" sz="1200" dirty="0" smtClean="0">
                <a:latin typeface="Comic Sans MS" panose="030F0702030302020204" pitchFamily="66" charset="0"/>
              </a:rPr>
              <a:t>Create a response to the artists work:</a:t>
            </a:r>
          </a:p>
          <a:p>
            <a:pPr marL="285750" indent="-285750">
              <a:buFont typeface="Arial" panose="020B0604020202020204" pitchFamily="34" charset="0"/>
              <a:buChar char="•"/>
            </a:pPr>
            <a:r>
              <a:rPr lang="en-GB" sz="1200" dirty="0" smtClean="0">
                <a:latin typeface="Comic Sans MS" panose="030F0702030302020204" pitchFamily="66" charset="0"/>
              </a:rPr>
              <a:t>What is your work  about?</a:t>
            </a:r>
          </a:p>
          <a:p>
            <a:pPr marL="285750" indent="-285750">
              <a:buFont typeface="Arial" panose="020B0604020202020204" pitchFamily="34" charset="0"/>
              <a:buChar char="•"/>
            </a:pPr>
            <a:r>
              <a:rPr lang="en-GB" sz="1200" dirty="0" smtClean="0">
                <a:latin typeface="Comic Sans MS" panose="030F0702030302020204" pitchFamily="66" charset="0"/>
              </a:rPr>
              <a:t>What do you want other people to feel/react to your work?</a:t>
            </a:r>
          </a:p>
          <a:p>
            <a:pPr marL="285750" indent="-285750">
              <a:buFont typeface="Arial" panose="020B0604020202020204" pitchFamily="34" charset="0"/>
              <a:buChar char="•"/>
            </a:pPr>
            <a:r>
              <a:rPr lang="en-GB" sz="1200" dirty="0" smtClean="0">
                <a:latin typeface="Comic Sans MS" panose="030F0702030302020204" pitchFamily="66" charset="0"/>
              </a:rPr>
              <a:t>What else could you do in response?</a:t>
            </a:r>
          </a:p>
          <a:p>
            <a:pPr marL="285750" indent="-285750">
              <a:buFont typeface="Arial" panose="020B0604020202020204" pitchFamily="34" charset="0"/>
              <a:buChar char="•"/>
            </a:pPr>
            <a:r>
              <a:rPr lang="en-GB" sz="1200" dirty="0" smtClean="0">
                <a:latin typeface="Comic Sans MS" panose="030F0702030302020204" pitchFamily="66" charset="0"/>
              </a:rPr>
              <a:t>Is it a successful response to the artist/theme?</a:t>
            </a:r>
          </a:p>
          <a:p>
            <a:pPr marL="285750" indent="-285750">
              <a:buFont typeface="Arial" panose="020B0604020202020204" pitchFamily="34" charset="0"/>
              <a:buChar char="•"/>
            </a:pPr>
            <a:r>
              <a:rPr lang="en-GB" sz="1200" dirty="0" smtClean="0">
                <a:latin typeface="Comic Sans MS" panose="030F0702030302020204" pitchFamily="66" charset="0"/>
              </a:rPr>
              <a:t>What message does your work have?</a:t>
            </a:r>
          </a:p>
          <a:p>
            <a:pPr marL="285750" indent="-285750">
              <a:buFont typeface="Arial" panose="020B0604020202020204" pitchFamily="34" charset="0"/>
              <a:buChar char="•"/>
            </a:pPr>
            <a:r>
              <a:rPr lang="en-GB" sz="1200" dirty="0" smtClean="0">
                <a:latin typeface="Comic Sans MS" panose="030F0702030302020204" pitchFamily="66" charset="0"/>
              </a:rPr>
              <a:t>How could you develop this idea?</a:t>
            </a:r>
          </a:p>
          <a:p>
            <a:pPr marL="285750" indent="-285750">
              <a:buFont typeface="Arial" panose="020B0604020202020204" pitchFamily="34" charset="0"/>
              <a:buChar char="•"/>
            </a:pPr>
            <a:r>
              <a:rPr lang="en-GB" sz="1200" dirty="0" smtClean="0">
                <a:latin typeface="Comic Sans MS" panose="030F0702030302020204" pitchFamily="66" charset="0"/>
              </a:rPr>
              <a:t>How could you improve on your own work?</a:t>
            </a:r>
          </a:p>
          <a:p>
            <a:pPr marL="285750" indent="-285750">
              <a:buFont typeface="Arial" panose="020B0604020202020204" pitchFamily="34" charset="0"/>
              <a:buChar char="•"/>
            </a:pPr>
            <a:r>
              <a:rPr lang="en-GB" sz="1200" dirty="0" smtClean="0">
                <a:latin typeface="Comic Sans MS" panose="030F0702030302020204" pitchFamily="66" charset="0"/>
              </a:rPr>
              <a:t>Could you think of an original way to recreate the work?</a:t>
            </a:r>
            <a:endParaRPr lang="en-GB" dirty="0"/>
          </a:p>
        </p:txBody>
      </p:sp>
      <p:sp>
        <p:nvSpPr>
          <p:cNvPr id="10" name="TextBox 9"/>
          <p:cNvSpPr txBox="1"/>
          <p:nvPr/>
        </p:nvSpPr>
        <p:spPr>
          <a:xfrm>
            <a:off x="1557456" y="848916"/>
            <a:ext cx="4991834" cy="196977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r>
              <a:rPr lang="en-GB" sz="1200" dirty="0" smtClean="0">
                <a:latin typeface="Comic Sans MS" panose="030F0702030302020204" pitchFamily="66" charset="0"/>
              </a:rPr>
              <a:t>Now you have understood the work and recreated your own response:</a:t>
            </a:r>
          </a:p>
          <a:p>
            <a:pPr marL="285750" indent="-285750">
              <a:buFont typeface="Arial" panose="020B0604020202020204" pitchFamily="34" charset="0"/>
              <a:buChar char="•"/>
            </a:pPr>
            <a:r>
              <a:rPr lang="en-GB" sz="1200" dirty="0" smtClean="0">
                <a:latin typeface="Comic Sans MS" panose="030F0702030302020204" pitchFamily="66" charset="0"/>
              </a:rPr>
              <a:t>Do you agree with the outcomes?</a:t>
            </a:r>
          </a:p>
          <a:p>
            <a:pPr marL="285750" indent="-285750">
              <a:buFont typeface="Arial" panose="020B0604020202020204" pitchFamily="34" charset="0"/>
              <a:buChar char="•"/>
            </a:pPr>
            <a:r>
              <a:rPr lang="en-GB" sz="1200" dirty="0" smtClean="0">
                <a:latin typeface="Comic Sans MS" panose="030F0702030302020204" pitchFamily="66" charset="0"/>
              </a:rPr>
              <a:t>What is the importance of the work?</a:t>
            </a:r>
          </a:p>
          <a:p>
            <a:pPr marL="285750" indent="-285750">
              <a:buFont typeface="Arial" panose="020B0604020202020204" pitchFamily="34" charset="0"/>
              <a:buChar char="•"/>
            </a:pPr>
            <a:r>
              <a:rPr lang="en-GB" sz="1200" dirty="0" smtClean="0">
                <a:latin typeface="Comic Sans MS" panose="030F0702030302020204" pitchFamily="66" charset="0"/>
              </a:rPr>
              <a:t>What is the best bit about the work? What areas are there for improvement?</a:t>
            </a:r>
          </a:p>
          <a:p>
            <a:pPr marL="285750" indent="-285750">
              <a:buFont typeface="Arial" panose="020B0604020202020204" pitchFamily="34" charset="0"/>
              <a:buChar char="•"/>
            </a:pPr>
            <a:r>
              <a:rPr lang="en-GB" sz="1200" dirty="0" smtClean="0">
                <a:latin typeface="Comic Sans MS" panose="030F0702030302020204" pitchFamily="66" charset="0"/>
              </a:rPr>
              <a:t>How would you rate/grade the work?</a:t>
            </a:r>
          </a:p>
          <a:p>
            <a:pPr marL="285750" indent="-285750">
              <a:buFont typeface="Arial" panose="020B0604020202020204" pitchFamily="34" charset="0"/>
              <a:buChar char="•"/>
            </a:pPr>
            <a:r>
              <a:rPr lang="en-GB" sz="1200" dirty="0" smtClean="0">
                <a:latin typeface="Comic Sans MS" panose="030F0702030302020204" pitchFamily="66" charset="0"/>
              </a:rPr>
              <a:t>What would you do next? </a:t>
            </a:r>
          </a:p>
          <a:p>
            <a:pPr marL="285750" indent="-285750">
              <a:buFont typeface="Arial" panose="020B0604020202020204" pitchFamily="34" charset="0"/>
              <a:buChar char="•"/>
            </a:pPr>
            <a:r>
              <a:rPr lang="en-GB" sz="1200" dirty="0" smtClean="0">
                <a:latin typeface="Comic Sans MS" panose="030F0702030302020204" pitchFamily="66" charset="0"/>
              </a:rPr>
              <a:t>How will you take this knowledge and experience forward?</a:t>
            </a:r>
          </a:p>
          <a:p>
            <a:endParaRPr lang="en-GB" sz="1400" dirty="0">
              <a:latin typeface="Comic Sans MS" panose="030F0702030302020204" pitchFamily="66" charset="0"/>
            </a:endParaRPr>
          </a:p>
        </p:txBody>
      </p:sp>
      <p:sp>
        <p:nvSpPr>
          <p:cNvPr id="5" name="Up Arrow 4"/>
          <p:cNvSpPr/>
          <p:nvPr/>
        </p:nvSpPr>
        <p:spPr>
          <a:xfrm>
            <a:off x="-43840" y="120179"/>
            <a:ext cx="1771248" cy="2829156"/>
          </a:xfrm>
          <a:prstGeom prst="upArrow">
            <a:avLst>
              <a:gd name="adj1" fmla="val 50000"/>
              <a:gd name="adj2" fmla="val 74552"/>
            </a:avLst>
          </a:prstGeom>
          <a:gradFill flip="none" rotWithShape="1">
            <a:gsLst>
              <a:gs pos="0">
                <a:srgbClr val="7030A0">
                  <a:shade val="30000"/>
                  <a:satMod val="115000"/>
                </a:srgbClr>
              </a:gs>
              <a:gs pos="21000">
                <a:srgbClr val="7030A0">
                  <a:shade val="67500"/>
                  <a:satMod val="115000"/>
                </a:srgbClr>
              </a:gs>
              <a:gs pos="100000">
                <a:schemeClr val="bg1"/>
              </a:gs>
            </a:gsLst>
            <a:lin ang="27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JUSTIFY </a:t>
            </a:r>
          </a:p>
          <a:p>
            <a:pPr algn="ctr"/>
            <a:r>
              <a:rPr lang="en-GB" b="1" dirty="0" smtClean="0">
                <a:solidFill>
                  <a:schemeClr val="tx1"/>
                </a:solidFill>
              </a:rPr>
              <a:t>OPINION</a:t>
            </a:r>
          </a:p>
          <a:p>
            <a:pPr algn="ctr"/>
            <a:r>
              <a:rPr lang="en-GB" b="1" dirty="0" smtClean="0">
                <a:solidFill>
                  <a:schemeClr val="tx1"/>
                </a:solidFill>
              </a:rPr>
              <a:t>CRITICUSE </a:t>
            </a:r>
            <a:endParaRPr lang="en-GB" b="1" dirty="0">
              <a:solidFill>
                <a:schemeClr val="tx1"/>
              </a:solidFill>
            </a:endParaRPr>
          </a:p>
        </p:txBody>
      </p:sp>
      <p:sp>
        <p:nvSpPr>
          <p:cNvPr id="14" name="TextBox 13"/>
          <p:cNvSpPr txBox="1"/>
          <p:nvPr/>
        </p:nvSpPr>
        <p:spPr>
          <a:xfrm>
            <a:off x="-41608" y="2339688"/>
            <a:ext cx="461665" cy="584455"/>
          </a:xfrm>
          <a:prstGeom prst="rect">
            <a:avLst/>
          </a:prstGeom>
          <a:noFill/>
        </p:spPr>
        <p:txBody>
          <a:bodyPr vert="vert270" wrap="none" rtlCol="0">
            <a:spAutoFit/>
          </a:bodyPr>
          <a:lstStyle/>
          <a:p>
            <a:r>
              <a:rPr lang="en-GB" dirty="0" smtClean="0"/>
              <a:t>HIGH</a:t>
            </a:r>
            <a:endParaRPr lang="en-GB" dirty="0"/>
          </a:p>
        </p:txBody>
      </p:sp>
      <p:sp>
        <p:nvSpPr>
          <p:cNvPr id="15" name="TextBox 14"/>
          <p:cNvSpPr txBox="1"/>
          <p:nvPr/>
        </p:nvSpPr>
        <p:spPr>
          <a:xfrm>
            <a:off x="0" y="5254032"/>
            <a:ext cx="461665" cy="584455"/>
          </a:xfrm>
          <a:prstGeom prst="rect">
            <a:avLst/>
          </a:prstGeom>
          <a:noFill/>
        </p:spPr>
        <p:txBody>
          <a:bodyPr vert="vert270" wrap="none" rtlCol="0">
            <a:spAutoFit/>
          </a:bodyPr>
          <a:lstStyle/>
          <a:p>
            <a:r>
              <a:rPr lang="en-GB" dirty="0" smtClean="0"/>
              <a:t>HIGH</a:t>
            </a:r>
            <a:endParaRPr lang="en-GB" dirty="0"/>
          </a:p>
        </p:txBody>
      </p:sp>
      <p:sp>
        <p:nvSpPr>
          <p:cNvPr id="16" name="TextBox 15"/>
          <p:cNvSpPr txBox="1"/>
          <p:nvPr/>
        </p:nvSpPr>
        <p:spPr>
          <a:xfrm>
            <a:off x="0" y="8175322"/>
            <a:ext cx="461665" cy="584455"/>
          </a:xfrm>
          <a:prstGeom prst="rect">
            <a:avLst/>
          </a:prstGeom>
          <a:noFill/>
        </p:spPr>
        <p:txBody>
          <a:bodyPr vert="vert270" wrap="none" rtlCol="0">
            <a:spAutoFit/>
          </a:bodyPr>
          <a:lstStyle/>
          <a:p>
            <a:r>
              <a:rPr lang="en-GB" dirty="0" smtClean="0"/>
              <a:t>HIGH</a:t>
            </a:r>
            <a:endParaRPr lang="en-GB" dirty="0"/>
          </a:p>
        </p:txBody>
      </p:sp>
      <p:pic>
        <p:nvPicPr>
          <p:cNvPr id="1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474" b="89474" l="0" r="100000"/>
                    </a14:imgEffect>
                  </a14:imgLayer>
                </a14:imgProps>
              </a:ext>
              <a:ext uri="{28A0092B-C50C-407E-A947-70E740481C1C}">
                <a14:useLocalDpi xmlns:a14="http://schemas.microsoft.com/office/drawing/2010/main" val="0"/>
              </a:ext>
            </a:extLst>
          </a:blip>
          <a:srcRect/>
          <a:stretch>
            <a:fillRect/>
          </a:stretch>
        </p:blipFill>
        <p:spPr bwMode="auto">
          <a:xfrm>
            <a:off x="5181600" y="6096000"/>
            <a:ext cx="792088"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Image result for ARTIST EMOJ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276600"/>
            <a:ext cx="574757" cy="5747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28600"/>
            <a:ext cx="525388" cy="52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341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172200" cy="548216"/>
          </a:xfrm>
        </p:spPr>
        <p:txBody>
          <a:bodyPr>
            <a:normAutofit/>
          </a:bodyPr>
          <a:lstStyle/>
          <a:p>
            <a:r>
              <a:rPr lang="en-US" sz="2000" dirty="0" smtClean="0"/>
              <a:t>How you could present your artist/cultural study?</a:t>
            </a:r>
            <a:endParaRPr lang="en-US" sz="2000" dirty="0"/>
          </a:p>
        </p:txBody>
      </p:sp>
      <p:pic>
        <p:nvPicPr>
          <p:cNvPr id="6" name="Picture 5" descr="IMG_0027.JPG"/>
          <p:cNvPicPr>
            <a:picLocks noChangeAspect="1"/>
          </p:cNvPicPr>
          <p:nvPr/>
        </p:nvPicPr>
        <p:blipFill>
          <a:blip r:embed="rId2"/>
          <a:stretch>
            <a:fillRect/>
          </a:stretch>
        </p:blipFill>
        <p:spPr>
          <a:xfrm>
            <a:off x="228600" y="5715000"/>
            <a:ext cx="3771900" cy="2514600"/>
          </a:xfrm>
          <a:prstGeom prst="rect">
            <a:avLst/>
          </a:prstGeom>
        </p:spPr>
      </p:pic>
      <p:sp>
        <p:nvSpPr>
          <p:cNvPr id="9" name="Line Callout 1 8"/>
          <p:cNvSpPr/>
          <p:nvPr/>
        </p:nvSpPr>
        <p:spPr>
          <a:xfrm>
            <a:off x="4038600" y="609600"/>
            <a:ext cx="2590800" cy="2209800"/>
          </a:xfrm>
          <a:prstGeom prst="borderCallout1">
            <a:avLst>
              <a:gd name="adj1" fmla="val 32220"/>
              <a:gd name="adj2" fmla="val 455"/>
              <a:gd name="adj3" fmla="val 39429"/>
              <a:gd name="adj4" fmla="val -64841"/>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VISUAL RESPONSE CAN BE YOUR OWN IMAGE BUT IN THE STYLE OF THE ARTIST!</a:t>
            </a:r>
            <a:endParaRPr lang="en-US" dirty="0"/>
          </a:p>
        </p:txBody>
      </p:sp>
      <p:sp>
        <p:nvSpPr>
          <p:cNvPr id="10" name="Line Callout 1 9"/>
          <p:cNvSpPr/>
          <p:nvPr/>
        </p:nvSpPr>
        <p:spPr>
          <a:xfrm>
            <a:off x="4114800" y="3886200"/>
            <a:ext cx="2514600" cy="2057400"/>
          </a:xfrm>
          <a:prstGeom prst="borderCallout1">
            <a:avLst>
              <a:gd name="adj1" fmla="val 56884"/>
              <a:gd name="adj2" fmla="val 1136"/>
              <a:gd name="adj3" fmla="val 169496"/>
              <a:gd name="adj4" fmla="val -2860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WRITTEN RESPONSE SHOULD BE YOUR OWN VIEWS – USE THE ATTACHED QUESTION SHEETS IF NEED!</a:t>
            </a:r>
          </a:p>
          <a:p>
            <a:pPr algn="ctr"/>
            <a:r>
              <a:rPr lang="en-US" sz="1400" dirty="0" smtClean="0"/>
              <a:t>YOUR TEACHER WILL ALSO HAVE EXAMPLES OKEYWORDS AND SENTENCE STARTERS IF NEED!</a:t>
            </a:r>
            <a:endParaRPr lang="en-US" sz="1400" dirty="0"/>
          </a:p>
        </p:txBody>
      </p:sp>
      <p:sp>
        <p:nvSpPr>
          <p:cNvPr id="11" name="Line Callout 1 10"/>
          <p:cNvSpPr/>
          <p:nvPr/>
        </p:nvSpPr>
        <p:spPr>
          <a:xfrm>
            <a:off x="4495800" y="6172200"/>
            <a:ext cx="2133600" cy="2362200"/>
          </a:xfrm>
          <a:prstGeom prst="borderCallout1">
            <a:avLst>
              <a:gd name="adj1" fmla="val 18750"/>
              <a:gd name="adj2" fmla="val 265"/>
              <a:gd name="adj3" fmla="val 23492"/>
              <a:gd name="adj4" fmla="val -12629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ARTIST NAME.</a:t>
            </a:r>
          </a:p>
          <a:p>
            <a:pPr algn="ctr"/>
            <a:r>
              <a:rPr lang="en-US" dirty="0" smtClean="0"/>
              <a:t>RELEVANT FACTS.</a:t>
            </a:r>
          </a:p>
          <a:p>
            <a:pPr algn="ctr"/>
            <a:r>
              <a:rPr lang="en-US" dirty="0" smtClean="0"/>
              <a:t>CHOSEN IMAGES OF THEIR WORK.</a:t>
            </a:r>
          </a:p>
          <a:p>
            <a:pPr algn="ctr"/>
            <a:r>
              <a:rPr lang="en-US" dirty="0" smtClean="0"/>
              <a:t>WHY HAVE YOU CHOSEN TO LOOK AT THEM?</a:t>
            </a:r>
            <a:endParaRPr lang="en-US" dirty="0"/>
          </a:p>
        </p:txBody>
      </p:sp>
      <p:pic>
        <p:nvPicPr>
          <p:cNvPr id="13" name="Content Placeholder 12" descr="IMG_0024.JPG"/>
          <p:cNvPicPr>
            <a:picLocks noGrp="1" noChangeAspect="1"/>
          </p:cNvPicPr>
          <p:nvPr>
            <p:ph idx="1"/>
          </p:nvPr>
        </p:nvPicPr>
        <p:blipFill>
          <a:blip r:embed="rId3"/>
          <a:srcRect t="-23322" b="-23322"/>
          <a:stretch>
            <a:fillRect/>
          </a:stretch>
        </p:blipFill>
        <p:spPr>
          <a:xfrm rot="5400000">
            <a:off x="-338634" y="491034"/>
            <a:ext cx="3035704" cy="2968036"/>
          </a:xfrm>
        </p:spPr>
      </p:pic>
      <p:pic>
        <p:nvPicPr>
          <p:cNvPr id="16" name="Picture 15" descr="IMG_0022.JPG"/>
          <p:cNvPicPr>
            <a:picLocks noChangeAspect="1"/>
          </p:cNvPicPr>
          <p:nvPr/>
        </p:nvPicPr>
        <p:blipFill>
          <a:blip r:embed="rId4"/>
          <a:stretch>
            <a:fillRect/>
          </a:stretch>
        </p:blipFill>
        <p:spPr>
          <a:xfrm rot="5400000">
            <a:off x="1327150" y="2254250"/>
            <a:ext cx="3009900" cy="2006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3810000"/>
            <a:ext cx="447039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N:\aperturedisplaywh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4" y="4724400"/>
            <a:ext cx="1633535" cy="4181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per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230" y="6604493"/>
            <a:ext cx="4634970" cy="2382811"/>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p:txBody>
          <a:bodyPr/>
          <a:lstStyle/>
          <a:p>
            <a:endParaRPr lang="en-GB" dirty="0"/>
          </a:p>
        </p:txBody>
      </p:sp>
      <p:pic>
        <p:nvPicPr>
          <p:cNvPr id="7" name="Picture 4" descr="apertures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04800"/>
            <a:ext cx="4712493" cy="26913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6200000">
            <a:off x="-1155412" y="1688812"/>
            <a:ext cx="3962400" cy="584776"/>
          </a:xfrm>
          <a:prstGeom prst="rect">
            <a:avLst/>
          </a:prstGeom>
        </p:spPr>
        <p:txBody>
          <a:bodyPr wrap="square">
            <a:spAutoFit/>
          </a:bodyPr>
          <a:lstStyle/>
          <a:p>
            <a:r>
              <a:rPr lang="en-GB" sz="3200" dirty="0" smtClean="0"/>
              <a:t>Examples of D.O.F</a:t>
            </a:r>
            <a:r>
              <a:rPr lang="en-GB" dirty="0" smtClean="0"/>
              <a:t>.</a:t>
            </a:r>
            <a:endParaRPr lang="en-US" dirty="0"/>
          </a:p>
        </p:txBody>
      </p:sp>
    </p:spTree>
    <p:extLst>
      <p:ext uri="{BB962C8B-B14F-4D97-AF65-F5344CB8AC3E}">
        <p14:creationId xmlns:p14="http://schemas.microsoft.com/office/powerpoint/2010/main" val="833675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Text Box 4"/>
          <p:cNvSpPr txBox="1">
            <a:spLocks noChangeArrowheads="1"/>
          </p:cNvSpPr>
          <p:nvPr/>
        </p:nvSpPr>
        <p:spPr bwMode="auto">
          <a:xfrm>
            <a:off x="4572000" y="3581400"/>
            <a:ext cx="1989534"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dirty="0">
                <a:solidFill>
                  <a:srgbClr val="000000"/>
                </a:solidFill>
              </a:rPr>
              <a:t>One Subject, </a:t>
            </a:r>
            <a:r>
              <a:rPr lang="en-GB" dirty="0" smtClean="0">
                <a:solidFill>
                  <a:srgbClr val="000000"/>
                </a:solidFill>
              </a:rPr>
              <a:t>lots </a:t>
            </a:r>
            <a:r>
              <a:rPr lang="en-GB" dirty="0">
                <a:solidFill>
                  <a:srgbClr val="000000"/>
                </a:solidFill>
              </a:rPr>
              <a:t>of different ‘compositions’.</a:t>
            </a:r>
            <a:r>
              <a:rPr lang="en-GB" dirty="0" smtClean="0">
                <a:solidFill>
                  <a:srgbClr val="000000"/>
                </a:solidFill>
              </a:rPr>
              <a:t> </a:t>
            </a:r>
          </a:p>
          <a:p>
            <a:pPr fontAlgn="base">
              <a:spcBef>
                <a:spcPct val="50000"/>
              </a:spcBef>
              <a:spcAft>
                <a:spcPct val="0"/>
              </a:spcAft>
            </a:pPr>
            <a:r>
              <a:rPr lang="en-GB" dirty="0" smtClean="0">
                <a:solidFill>
                  <a:srgbClr val="000000"/>
                </a:solidFill>
              </a:rPr>
              <a:t>As </a:t>
            </a:r>
            <a:r>
              <a:rPr lang="en-GB" dirty="0">
                <a:solidFill>
                  <a:srgbClr val="000000"/>
                </a:solidFill>
              </a:rPr>
              <a:t>the photographer ‘you’ control this.</a:t>
            </a:r>
          </a:p>
        </p:txBody>
      </p:sp>
      <p:pic>
        <p:nvPicPr>
          <p:cNvPr id="83973" name="Picture 5" descr="IMG_57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42" y="154517"/>
            <a:ext cx="2075257" cy="1647697"/>
          </a:xfrm>
          <a:prstGeom prst="rect">
            <a:avLst/>
          </a:prstGeom>
          <a:noFill/>
          <a:extLst>
            <a:ext uri="{909E8E84-426E-40DD-AFC4-6F175D3DCCD1}">
              <a14:hiddenFill xmlns:a14="http://schemas.microsoft.com/office/drawing/2010/main">
                <a:solidFill>
                  <a:srgbClr val="FFFFFF"/>
                </a:solidFill>
              </a14:hiddenFill>
            </a:ext>
          </a:extLst>
        </p:spPr>
      </p:pic>
      <p:pic>
        <p:nvPicPr>
          <p:cNvPr id="83975" name="Picture 7" descr="IMG_57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104" y="154517"/>
            <a:ext cx="2070495" cy="1674283"/>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descr="IMG_57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810000"/>
            <a:ext cx="1219200" cy="1637653"/>
          </a:xfrm>
          <a:prstGeom prst="rect">
            <a:avLst/>
          </a:prstGeom>
          <a:noFill/>
          <a:extLst>
            <a:ext uri="{909E8E84-426E-40DD-AFC4-6F175D3DCCD1}">
              <a14:hiddenFill xmlns:a14="http://schemas.microsoft.com/office/drawing/2010/main">
                <a:solidFill>
                  <a:srgbClr val="FFFFFF"/>
                </a:solidFill>
              </a14:hiddenFill>
            </a:ext>
          </a:extLst>
        </p:spPr>
      </p:pic>
      <p:pic>
        <p:nvPicPr>
          <p:cNvPr id="83977" name="Picture 9" descr="IMG_57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244" y="154518"/>
            <a:ext cx="2088356" cy="1663228"/>
          </a:xfrm>
          <a:prstGeom prst="rect">
            <a:avLst/>
          </a:prstGeom>
          <a:noFill/>
          <a:extLst>
            <a:ext uri="{909E8E84-426E-40DD-AFC4-6F175D3DCCD1}">
              <a14:hiddenFill xmlns:a14="http://schemas.microsoft.com/office/drawing/2010/main">
                <a:solidFill>
                  <a:srgbClr val="FFFFFF"/>
                </a:solidFill>
              </a14:hiddenFill>
            </a:ext>
          </a:extLst>
        </p:spPr>
      </p:pic>
      <p:pic>
        <p:nvPicPr>
          <p:cNvPr id="83978" name="Picture 10" descr="IMG_576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057400"/>
            <a:ext cx="1999057" cy="1646301"/>
          </a:xfrm>
          <a:prstGeom prst="rect">
            <a:avLst/>
          </a:prstGeom>
          <a:noFill/>
          <a:extLst>
            <a:ext uri="{909E8E84-426E-40DD-AFC4-6F175D3DCCD1}">
              <a14:hiddenFill xmlns:a14="http://schemas.microsoft.com/office/drawing/2010/main">
                <a:solidFill>
                  <a:srgbClr val="FFFFFF"/>
                </a:solidFill>
              </a14:hiddenFill>
            </a:ext>
          </a:extLst>
        </p:spPr>
      </p:pic>
      <p:pic>
        <p:nvPicPr>
          <p:cNvPr id="83979" name="Picture 11" descr="IMG_577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2200" y="1981201"/>
            <a:ext cx="2133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3980" name="Picture 12" descr="crop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8200" y="1981200"/>
            <a:ext cx="2209800" cy="1625141"/>
          </a:xfrm>
          <a:prstGeom prst="rect">
            <a:avLst/>
          </a:prstGeom>
          <a:noFill/>
          <a:extLst>
            <a:ext uri="{909E8E84-426E-40DD-AFC4-6F175D3DCCD1}">
              <a14:hiddenFill xmlns:a14="http://schemas.microsoft.com/office/drawing/2010/main">
                <a:solidFill>
                  <a:srgbClr val="FFFFFF"/>
                </a:solidFill>
              </a14:hiddenFill>
            </a:ext>
          </a:extLst>
        </p:spPr>
      </p:pic>
      <p:pic>
        <p:nvPicPr>
          <p:cNvPr id="83981" name="Picture 13" descr="IMG_57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3810001"/>
            <a:ext cx="2133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hutter speeds effec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5562600"/>
            <a:ext cx="4038600" cy="2655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381000" y="8229600"/>
            <a:ext cx="1808559"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1100" dirty="0"/>
              <a:t>Fast Shutter Speed</a:t>
            </a:r>
          </a:p>
          <a:p>
            <a:pPr algn="ctr">
              <a:spcBef>
                <a:spcPct val="50000"/>
              </a:spcBef>
            </a:pPr>
            <a:r>
              <a:rPr lang="en-GB" sz="1100" dirty="0"/>
              <a:t>The person has been frozen in action</a:t>
            </a:r>
            <a:r>
              <a:rPr lang="en-GB" sz="1400" dirty="0"/>
              <a:t>.</a:t>
            </a:r>
          </a:p>
        </p:txBody>
      </p:sp>
      <p:sp>
        <p:nvSpPr>
          <p:cNvPr id="14" name="Text Box 6"/>
          <p:cNvSpPr txBox="1">
            <a:spLocks noChangeArrowheads="1"/>
          </p:cNvSpPr>
          <p:nvPr/>
        </p:nvSpPr>
        <p:spPr bwMode="auto">
          <a:xfrm>
            <a:off x="2209800" y="8153400"/>
            <a:ext cx="2052638"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100" dirty="0"/>
              <a:t>Slow Shutter Speed</a:t>
            </a:r>
          </a:p>
          <a:p>
            <a:pPr algn="ctr">
              <a:spcBef>
                <a:spcPct val="50000"/>
              </a:spcBef>
            </a:pPr>
            <a:r>
              <a:rPr lang="en-GB" sz="1100" dirty="0"/>
              <a:t>The person is blurred. Sometimes referred to as ‘Camera Shake’</a:t>
            </a:r>
          </a:p>
        </p:txBody>
      </p:sp>
      <p:sp>
        <p:nvSpPr>
          <p:cNvPr id="15" name="Rectangle 14"/>
          <p:cNvSpPr/>
          <p:nvPr/>
        </p:nvSpPr>
        <p:spPr>
          <a:xfrm>
            <a:off x="4724400" y="7239000"/>
            <a:ext cx="1752600" cy="923330"/>
          </a:xfrm>
          <a:prstGeom prst="rect">
            <a:avLst/>
          </a:prstGeom>
        </p:spPr>
        <p:txBody>
          <a:bodyPr wrap="square">
            <a:spAutoFit/>
          </a:bodyPr>
          <a:lstStyle/>
          <a:p>
            <a:r>
              <a:rPr lang="en-GB" dirty="0" smtClean="0"/>
              <a:t>The effects of different ‘Shutter Speeds’</a:t>
            </a:r>
            <a:endParaRPr lang="en-US" dirty="0"/>
          </a:p>
        </p:txBody>
      </p:sp>
    </p:spTree>
    <p:custDataLst>
      <p:tags r:id="rId1"/>
    </p:custDataLst>
    <p:extLst>
      <p:ext uri="{BB962C8B-B14F-4D97-AF65-F5344CB8AC3E}">
        <p14:creationId xmlns:p14="http://schemas.microsoft.com/office/powerpoint/2010/main" val="906657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775</Words>
  <Application>Microsoft Office PowerPoint</Application>
  <PresentationFormat>On-screen Show (4:3)</PresentationFormat>
  <Paragraphs>110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ESA PREP</vt:lpstr>
      <vt:lpstr>Think about how you present your book prep!</vt:lpstr>
      <vt:lpstr>IN THE 10HR TIMED TEST YOU WILL EDIT YOUR FINAL PHOTOS AND RECORD YOUR STEPS IN YOUR SKETCHBOOK. YOU WILL PRINT OUT AND MOUNT YOUR FINALS ONTO CARD ALSO. YOU CAN ALSO DO AN EVALUATION BOARD IN THE 10HR TIMED TEST IF YOU HAVE TIME!</vt:lpstr>
      <vt:lpstr>PowerPoint Presentation</vt:lpstr>
      <vt:lpstr>PowerPoint Presentation</vt:lpstr>
      <vt:lpstr>How you could present your artist/cultural study?</vt:lpstr>
      <vt:lpstr>PowerPoint Presentation</vt:lpstr>
      <vt:lpstr>PowerPoint Presentation</vt:lpstr>
    </vt:vector>
  </TitlesOfParts>
  <Company>RM plc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c:creator>
  <cp:lastModifiedBy>HAs</cp:lastModifiedBy>
  <cp:revision>45</cp:revision>
  <cp:lastPrinted>2020-01-07T11:54:16Z</cp:lastPrinted>
  <dcterms:created xsi:type="dcterms:W3CDTF">2020-01-05T14:23:23Z</dcterms:created>
  <dcterms:modified xsi:type="dcterms:W3CDTF">2020-01-07T12:00:07Z</dcterms:modified>
</cp:coreProperties>
</file>