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2238" y="-19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3A84-5A18-4790-B6DE-F7C4806C65A9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1F7-8CD9-4DF6-96E3-07C3FCD30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23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3A84-5A18-4790-B6DE-F7C4806C65A9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1F7-8CD9-4DF6-96E3-07C3FCD30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77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3A84-5A18-4790-B6DE-F7C4806C65A9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1F7-8CD9-4DF6-96E3-07C3FCD30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5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3A84-5A18-4790-B6DE-F7C4806C65A9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1F7-8CD9-4DF6-96E3-07C3FCD30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13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3A84-5A18-4790-B6DE-F7C4806C65A9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1F7-8CD9-4DF6-96E3-07C3FCD30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65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3A84-5A18-4790-B6DE-F7C4806C65A9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1F7-8CD9-4DF6-96E3-07C3FCD30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57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3A84-5A18-4790-B6DE-F7C4806C65A9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1F7-8CD9-4DF6-96E3-07C3FCD30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79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3A84-5A18-4790-B6DE-F7C4806C65A9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1F7-8CD9-4DF6-96E3-07C3FCD30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6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3A84-5A18-4790-B6DE-F7C4806C65A9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1F7-8CD9-4DF6-96E3-07C3FCD30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36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3A84-5A18-4790-B6DE-F7C4806C65A9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1F7-8CD9-4DF6-96E3-07C3FCD30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20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3A84-5A18-4790-B6DE-F7C4806C65A9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C1F7-8CD9-4DF6-96E3-07C3FCD30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31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C3A84-5A18-4790-B6DE-F7C4806C65A9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3C1F7-8CD9-4DF6-96E3-07C3FCD30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79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919416"/>
              </p:ext>
            </p:extLst>
          </p:nvPr>
        </p:nvGraphicFramePr>
        <p:xfrm>
          <a:off x="80628" y="3059831"/>
          <a:ext cx="6666216" cy="5616625"/>
        </p:xfrm>
        <a:graphic>
          <a:graphicData uri="http://schemas.openxmlformats.org/drawingml/2006/table">
            <a:tbl>
              <a:tblPr firstRow="1" firstCol="1" bandRow="1"/>
              <a:tblGrid>
                <a:gridCol w="162591"/>
                <a:gridCol w="3125353"/>
                <a:gridCol w="159718"/>
                <a:gridCol w="3218554"/>
              </a:tblGrid>
              <a:tr h="3589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GB" sz="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2" marR="29122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Answer the following questions, in as much detail as you can and check spellings!</a:t>
                      </a:r>
                      <a:endParaRPr lang="en-GB" sz="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2" marR="29122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GB" sz="8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2" marR="29122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Use your keyword help-sheets to add depth to your answers!</a:t>
                      </a:r>
                      <a:endParaRPr lang="en-GB" sz="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2" marR="29122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69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  <a:endParaRPr lang="en-GB" sz="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2" marR="29122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100" b="1" u="sng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Arial"/>
                        </a:rPr>
                        <a:t>DESCRIBE IT!</a:t>
                      </a:r>
                      <a:r>
                        <a:rPr lang="en-US" sz="11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Arial"/>
                        </a:rPr>
                        <a:t>Tell me what </a:t>
                      </a:r>
                      <a:r>
                        <a:rPr lang="en-US" sz="9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Arial"/>
                        </a:rPr>
                        <a:t>sort</a:t>
                      </a:r>
                      <a:r>
                        <a:rPr lang="en-US" sz="9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9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Arial"/>
                        </a:rPr>
                        <a:t>of </a:t>
                      </a:r>
                      <a:r>
                        <a:rPr lang="en-US" sz="900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Arial"/>
                        </a:rPr>
                        <a:t>things do you see in </a:t>
                      </a:r>
                      <a:r>
                        <a:rPr lang="en-US" sz="9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Arial"/>
                        </a:rPr>
                        <a:t>the</a:t>
                      </a:r>
                      <a:r>
                        <a:rPr lang="en-US" sz="9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Arial"/>
                        </a:rPr>
                        <a:t> artwork</a:t>
                      </a:r>
                      <a:r>
                        <a:rPr lang="en-US" sz="9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Arial"/>
                        </a:rPr>
                        <a:t>? </a:t>
                      </a:r>
                      <a:r>
                        <a:rPr lang="en-US" sz="900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Arial"/>
                        </a:rPr>
                        <a:t>Where is it set?</a:t>
                      </a:r>
                      <a:endParaRPr lang="en-GB" sz="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2" marR="29122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  <a:endParaRPr lang="en-GB" sz="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2" marR="29122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ANALYSE </a:t>
                      </a:r>
                      <a:r>
                        <a:rPr lang="en-GB" sz="1100" b="1" u="sng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it!</a:t>
                      </a:r>
                      <a:r>
                        <a:rPr lang="en-GB" sz="1100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What can you say about the </a:t>
                      </a:r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composition </a:t>
                      </a:r>
                      <a:r>
                        <a:rPr lang="en-GB" sz="900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in the work? The </a:t>
                      </a:r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colour used </a:t>
                      </a:r>
                      <a:r>
                        <a:rPr lang="en-GB" sz="900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in the work? What do you think is the most important part of </a:t>
                      </a:r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 artwork and why?</a:t>
                      </a:r>
                      <a:endParaRPr lang="en-GB" sz="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2" marR="29122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0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  <a:endParaRPr lang="en-GB" sz="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2" marR="29122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UNDERSTAND IT!</a:t>
                      </a:r>
                      <a:r>
                        <a:rPr lang="en-GB" sz="11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Does </a:t>
                      </a:r>
                      <a:r>
                        <a:rPr lang="en-GB" sz="900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this </a:t>
                      </a:r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Artwork remind </a:t>
                      </a:r>
                      <a:r>
                        <a:rPr lang="en-GB" sz="900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you of anything? </a:t>
                      </a:r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What do </a:t>
                      </a:r>
                      <a:r>
                        <a:rPr lang="en-GB" sz="900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you find anything interesting about this work?</a:t>
                      </a:r>
                      <a:endParaRPr lang="en-GB" sz="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2" marR="29122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  <a:endParaRPr lang="en-GB" sz="8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2" marR="29122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INTERPRET </a:t>
                      </a:r>
                      <a:r>
                        <a:rPr lang="en-GB" sz="1100" b="1" u="sng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it! </a:t>
                      </a:r>
                      <a:r>
                        <a:rPr lang="en-GB" sz="900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What do you think this </a:t>
                      </a:r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 artwork is </a:t>
                      </a:r>
                      <a:r>
                        <a:rPr lang="en-GB" sz="900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about and what makes you think this</a:t>
                      </a:r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? What image</a:t>
                      </a:r>
                      <a:r>
                        <a:rPr lang="en-GB" sz="900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 could you create in response?</a:t>
                      </a:r>
                      <a:endParaRPr lang="en-GB" sz="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2" marR="29122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503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endParaRPr lang="en-GB" sz="8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2" marR="29122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APPLY it</a:t>
                      </a:r>
                      <a:r>
                        <a:rPr lang="en-GB" sz="1100" b="1" u="sng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! </a:t>
                      </a:r>
                      <a:r>
                        <a:rPr lang="en-GB" sz="900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 How can you recreate </a:t>
                      </a:r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the Artwork? </a:t>
                      </a:r>
                      <a:r>
                        <a:rPr lang="en-GB" sz="900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What </a:t>
                      </a:r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techniques </a:t>
                      </a:r>
                      <a:r>
                        <a:rPr lang="en-GB" sz="900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will you use and why? </a:t>
                      </a:r>
                      <a:endParaRPr lang="en-GB" sz="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2" marR="29122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8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</a:t>
                      </a:r>
                      <a:endParaRPr lang="en-GB" sz="80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2" marR="29122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u="sng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EVALUATE IT!</a:t>
                      </a:r>
                      <a:r>
                        <a:rPr lang="en-GB" sz="1100" dirty="0" smtClean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>
                          <a:solidFill>
                            <a:sysClr val="windowText" lastClr="000000"/>
                          </a:solidFill>
                          <a:effectLst/>
                          <a:latin typeface="Comic Sans MS"/>
                          <a:ea typeface="Times New Roman"/>
                          <a:cs typeface="Times New Roman"/>
                        </a:rPr>
                        <a:t>What do you think is good about this artwork and/or not so good, and why?</a:t>
                      </a:r>
                      <a:endParaRPr lang="en-GB" sz="800" dirty="0">
                        <a:solidFill>
                          <a:sysClr val="windowText" lastClr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122" marR="29122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5517232" y="884937"/>
            <a:ext cx="1152129" cy="2030879"/>
          </a:xfrm>
          <a:prstGeom prst="rect">
            <a:avLst/>
          </a:prstGeom>
          <a:solidFill>
            <a:srgbClr val="FFFFFF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Words I would use to describe the work:</a:t>
            </a:r>
          </a:p>
          <a:p>
            <a:pPr marL="171450" indent="-171450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 </a:t>
            </a:r>
          </a:p>
          <a:p>
            <a:pPr marL="171450" indent="-171450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 </a:t>
            </a:r>
          </a:p>
          <a:p>
            <a:pPr marL="171450" indent="-171450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 </a:t>
            </a:r>
          </a:p>
          <a:p>
            <a:pPr marL="171450" indent="-171450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 </a:t>
            </a:r>
          </a:p>
          <a:p>
            <a:pPr marL="171450" indent="-171450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 </a:t>
            </a:r>
          </a:p>
          <a:p>
            <a:pPr marL="171450" indent="-171450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  <a:cs typeface="Arial" pitchFamily="34" charset="0"/>
              </a:rPr>
              <a:t> </a:t>
            </a:r>
          </a:p>
          <a:p>
            <a:pPr marL="171450" indent="-171450" fontAlgn="base">
              <a:spcBef>
                <a:spcPct val="0"/>
              </a:spcBef>
              <a:spcAft>
                <a:spcPts val="1000"/>
              </a:spcAft>
              <a:buFont typeface="Courier New" pitchFamily="49" charset="0"/>
              <a:buChar char="o"/>
            </a:pPr>
            <a:endParaRPr lang="en-GB" sz="1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  <a:buFont typeface="Courier New" pitchFamily="49" charset="0"/>
              <a:buChar char="o"/>
            </a:pPr>
            <a:endParaRPr lang="en-GB" sz="1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en-GB" sz="1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  <a:buFont typeface="Courier New" pitchFamily="49" charset="0"/>
              <a:buChar char="o"/>
            </a:pPr>
            <a:endParaRPr lang="en-GB" sz="1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en-GB" sz="1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  <a:buFont typeface="Courier New" pitchFamily="49" charset="0"/>
              <a:buChar char="o"/>
            </a:pPr>
            <a:endParaRPr lang="en-GB" sz="1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en-GB" sz="1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  <a:buFont typeface="Courier New" pitchFamily="49" charset="0"/>
              <a:buChar char="o"/>
            </a:pPr>
            <a:endParaRPr lang="en-GB" sz="1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en-GB" sz="1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  <a:buFont typeface="Courier New" pitchFamily="49" charset="0"/>
              <a:buChar char="o"/>
            </a:pPr>
            <a:endParaRPr lang="en-GB" sz="1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en-GB" sz="1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  <a:buFont typeface="Courier New" pitchFamily="49" charset="0"/>
              <a:buChar char="o"/>
            </a:pPr>
            <a:endParaRPr lang="en-GB" sz="1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en-GB" sz="1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  <a:buFont typeface="Courier New" pitchFamily="49" charset="0"/>
              <a:buChar char="o"/>
            </a:pPr>
            <a:endParaRPr lang="en-GB" sz="1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lvl="1" fontAlgn="base">
              <a:spcBef>
                <a:spcPct val="0"/>
              </a:spcBef>
              <a:spcAft>
                <a:spcPts val="1000"/>
              </a:spcAft>
            </a:pPr>
            <a:endParaRPr lang="en-GB" sz="1000" dirty="0">
              <a:solidFill>
                <a:prstClr val="black"/>
              </a:solidFill>
              <a:latin typeface="Comic Sans MS" pitchFamily="66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6682" y="-252536"/>
            <a:ext cx="61206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 smtClean="0">
                <a:latin typeface="CHEERFUL PARTY" pitchFamily="34" charset="0"/>
              </a:rPr>
              <a:t>Andy </a:t>
            </a:r>
            <a:r>
              <a:rPr lang="en-GB" sz="6600" dirty="0">
                <a:latin typeface="CHEERFUL PARTY" pitchFamily="34" charset="0"/>
              </a:rPr>
              <a:t>W</a:t>
            </a:r>
            <a:r>
              <a:rPr lang="en-GB" sz="6600" dirty="0" smtClean="0">
                <a:latin typeface="CHEERFUL PARTY" pitchFamily="34" charset="0"/>
              </a:rPr>
              <a:t>arhol</a:t>
            </a:r>
            <a:endParaRPr lang="en-GB" sz="6600" dirty="0">
              <a:latin typeface="CHEERFUL PARTY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167" y="8758675"/>
            <a:ext cx="682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Name: ………………………        Ext: draw one of his images and add colour. 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040" y="855460"/>
            <a:ext cx="1349002" cy="2031256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80" y="855459"/>
            <a:ext cx="2170249" cy="217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5092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202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</dc:creator>
  <cp:lastModifiedBy>thomas wiley</cp:lastModifiedBy>
  <cp:revision>5</cp:revision>
  <cp:lastPrinted>2016-05-04T16:40:30Z</cp:lastPrinted>
  <dcterms:created xsi:type="dcterms:W3CDTF">2016-03-21T08:31:36Z</dcterms:created>
  <dcterms:modified xsi:type="dcterms:W3CDTF">2018-06-15T14:52:24Z</dcterms:modified>
</cp:coreProperties>
</file>