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sldIdLst>
    <p:sldId id="256" r:id="rId2"/>
    <p:sldId id="257" r:id="rId3"/>
    <p:sldId id="258" r:id="rId4"/>
    <p:sldId id="259" r:id="rId5"/>
    <p:sldId id="260" r:id="rId6"/>
    <p:sldId id="271" r:id="rId7"/>
    <p:sldId id="261" r:id="rId8"/>
    <p:sldId id="262" r:id="rId9"/>
    <p:sldId id="263" r:id="rId10"/>
    <p:sldId id="264" r:id="rId11"/>
    <p:sldId id="265" r:id="rId12"/>
    <p:sldId id="266" r:id="rId13"/>
    <p:sldId id="267" r:id="rId14"/>
    <p:sldId id="268" r:id="rId15"/>
    <p:sldId id="269" r:id="rId16"/>
    <p:sldId id="270" r:id="rId17"/>
    <p:sldId id="272" r:id="rId18"/>
    <p:sldId id="273" r:id="rId19"/>
    <p:sldId id="274" r:id="rId20"/>
    <p:sldId id="275" r:id="rId21"/>
    <p:sldId id="276" r:id="rId22"/>
    <p:sldId id="277" r:id="rId23"/>
    <p:sldId id="283" r:id="rId24"/>
    <p:sldId id="278" r:id="rId25"/>
    <p:sldId id="279" r:id="rId26"/>
    <p:sldId id="315" r:id="rId27"/>
    <p:sldId id="317" r:id="rId28"/>
    <p:sldId id="316" r:id="rId29"/>
    <p:sldId id="318" r:id="rId30"/>
    <p:sldId id="319" r:id="rId31"/>
    <p:sldId id="320" r:id="rId32"/>
    <p:sldId id="281" r:id="rId33"/>
    <p:sldId id="288" r:id="rId34"/>
    <p:sldId id="282" r:id="rId35"/>
    <p:sldId id="284" r:id="rId36"/>
    <p:sldId id="285" r:id="rId37"/>
    <p:sldId id="286" r:id="rId38"/>
    <p:sldId id="287" r:id="rId39"/>
    <p:sldId id="289" r:id="rId40"/>
    <p:sldId id="290" r:id="rId41"/>
    <p:sldId id="291" r:id="rId42"/>
    <p:sldId id="293" r:id="rId43"/>
    <p:sldId id="313" r:id="rId44"/>
    <p:sldId id="314" r:id="rId45"/>
    <p:sldId id="292"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1" r:id="rId63"/>
    <p:sldId id="31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B3A46A-028F-976B-6D32-5493227724EA}" v="115" dt="2021-01-25T15:35:19.142"/>
    <p1510:client id="{13125DC2-1ECF-5F15-4BB7-89D31B6D9CF2}" v="9" dt="2021-01-14T09:49:04.294"/>
    <p1510:client id="{1D4CC7B9-60D2-2A8C-C450-142990A0CDDD}" v="30" dt="2021-01-26T11:08:50.908"/>
    <p1510:client id="{22B855A9-B024-7634-2AE9-A61BC75E9258}" v="1" dt="2021-01-28T13:12:24.203"/>
    <p1510:client id="{39B71BB1-2A2B-47F8-F574-270412DF3DE1}" v="2566" dt="2021-02-03T11:07:43.814"/>
    <p1510:client id="{3AC2AA36-3645-AAEE-D01B-CF24F95F6F43}" v="1476" dt="2021-01-29T12:14:53.861"/>
    <p1510:client id="{41CF8EE5-1EB1-875C-BC0F-7BBCFAB9B204}" v="287" dt="2021-01-19T11:06:54.268"/>
    <p1510:client id="{52923B95-455D-8AC3-7485-E7BCF7405C84}" v="83" dt="2022-03-11T11:55:46.068"/>
    <p1510:client id="{5EA16376-3E51-EC42-37E6-C531E16AC104}" v="40" dt="2021-01-11T08:44:00.101"/>
    <p1510:client id="{7257E4B9-C571-992A-5A7A-73CB0F17C45D}" v="4" dt="2021-02-04T13:05:55.416"/>
    <p1510:client id="{727402BE-A49C-94B8-B56E-E28B9EB9FC31}" v="694" dt="2022-03-14T12:20:05.469"/>
    <p1510:client id="{7FD973AC-CDE3-94CA-D91C-25A789CBBA31}" v="15" dt="2021-01-11T10:31:57.929"/>
    <p1510:client id="{82A1D8C0-3292-A06D-C851-1184859A3BF3}" v="4031" dt="2021-01-13T16:16:55.722"/>
    <p1510:client id="{82D5BF3C-72FB-5C41-CC55-721E7069A0D3}" v="1212" dt="2021-01-20T09:33:55.114"/>
    <p1510:client id="{8B8EE76D-F58A-BC00-1F94-35EB6AC2C2D6}" v="648" dt="2022-03-11T11:03:07.130"/>
    <p1510:client id="{9355B7CD-5EB7-A026-2CE4-98C11DA81827}" v="4" dt="2022-03-16T09:35:31.098"/>
    <p1510:client id="{9717E788-224B-1C7C-C5C4-9F1F1BE3B0C0}" v="29" dt="2021-01-25T08:53:27.561"/>
    <p1510:client id="{A1B01090-2F16-299C-2EF7-DBC2AF82DDC8}" v="6" dt="2021-02-09T13:08:31.317"/>
    <p1510:client id="{A7E3E200-493C-E077-DDD9-99C6A52DB558}" v="1812" dt="2021-01-27T15:07:04.264"/>
    <p1510:client id="{AD907C09-8200-7809-883C-69E582866531}" v="907" dt="2021-01-19T13:11:36.596"/>
    <p1510:client id="{B4106226-9D42-C07D-FC86-F873DD28C289}" v="142" dt="2021-01-21T13:29:07.142"/>
    <p1510:client id="{CC8FA143-6BCE-ABC0-86DD-02410E37928B}" v="1" dt="2021-02-01T11:11:54.512"/>
    <p1510:client id="{EF5F1D93-5E7F-4763-8FD5-08C1E46C2488}" v="2821" dt="2021-01-07T13:23:26.619"/>
    <p1510:client id="{FF2967D3-35FC-C135-77EF-980458CB244B}" v="17" dt="2021-02-01T11:28:44.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3AD6D9-8E3C-48AD-91FD-0D24E47ABDE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A8F69D8-E146-43A8-9A81-27C582C93D7E}">
      <dgm:prSet/>
      <dgm:spPr/>
      <dgm:t>
        <a:bodyPr/>
        <a:lstStyle/>
        <a:p>
          <a:pPr>
            <a:lnSpc>
              <a:spcPct val="100000"/>
            </a:lnSpc>
          </a:pPr>
          <a:r>
            <a:rPr lang="en-US"/>
            <a:t>Click the link to the revisions for set design and then complete the quiz.</a:t>
          </a:r>
        </a:p>
      </dgm:t>
    </dgm:pt>
    <dgm:pt modelId="{7F7BACBB-57A2-4AEE-BCFC-D387D31CCB12}" type="parTrans" cxnId="{E1F7981E-C65D-46EE-BE00-6CB6B279E3D1}">
      <dgm:prSet/>
      <dgm:spPr/>
      <dgm:t>
        <a:bodyPr/>
        <a:lstStyle/>
        <a:p>
          <a:endParaRPr lang="en-US"/>
        </a:p>
      </dgm:t>
    </dgm:pt>
    <dgm:pt modelId="{B4EA408D-5637-41D3-BFA6-93ACCC34885E}" type="sibTrans" cxnId="{E1F7981E-C65D-46EE-BE00-6CB6B279E3D1}">
      <dgm:prSet/>
      <dgm:spPr/>
      <dgm:t>
        <a:bodyPr/>
        <a:lstStyle/>
        <a:p>
          <a:endParaRPr lang="en-US"/>
        </a:p>
      </dgm:t>
    </dgm:pt>
    <dgm:pt modelId="{A1683A41-6A91-452A-B65B-84860E2707FA}">
      <dgm:prSet/>
      <dgm:spPr/>
      <dgm:t>
        <a:bodyPr/>
        <a:lstStyle/>
        <a:p>
          <a:pPr>
            <a:lnSpc>
              <a:spcPct val="100000"/>
            </a:lnSpc>
          </a:pPr>
          <a:r>
            <a:rPr lang="en-US"/>
            <a:t>You have ten minutes to complete this. If you finish then please watch the clip.</a:t>
          </a:r>
        </a:p>
      </dgm:t>
    </dgm:pt>
    <dgm:pt modelId="{439AC265-F83F-41E4-8868-54B7FBF126E6}" type="parTrans" cxnId="{FE72AAA6-88DC-4DA2-BD79-0D09CD6B2167}">
      <dgm:prSet/>
      <dgm:spPr/>
      <dgm:t>
        <a:bodyPr/>
        <a:lstStyle/>
        <a:p>
          <a:endParaRPr lang="en-US"/>
        </a:p>
      </dgm:t>
    </dgm:pt>
    <dgm:pt modelId="{E413CD4F-B5B3-4512-8D30-614659947FBE}" type="sibTrans" cxnId="{FE72AAA6-88DC-4DA2-BD79-0D09CD6B2167}">
      <dgm:prSet/>
      <dgm:spPr/>
      <dgm:t>
        <a:bodyPr/>
        <a:lstStyle/>
        <a:p>
          <a:endParaRPr lang="en-US"/>
        </a:p>
      </dgm:t>
    </dgm:pt>
    <dgm:pt modelId="{0FB02328-5A59-47B2-905D-509EA9B5A73B}" type="pres">
      <dgm:prSet presAssocID="{423AD6D9-8E3C-48AD-91FD-0D24E47ABDE6}" presName="root" presStyleCnt="0">
        <dgm:presLayoutVars>
          <dgm:dir/>
          <dgm:resizeHandles val="exact"/>
        </dgm:presLayoutVars>
      </dgm:prSet>
      <dgm:spPr/>
    </dgm:pt>
    <dgm:pt modelId="{ECDDCA47-BE9F-43E3-BC08-5A72EB43A312}" type="pres">
      <dgm:prSet presAssocID="{5A8F69D8-E146-43A8-9A81-27C582C93D7E}" presName="compNode" presStyleCnt="0"/>
      <dgm:spPr/>
    </dgm:pt>
    <dgm:pt modelId="{4957589D-7777-41A8-8031-79F2D05D68D6}" type="pres">
      <dgm:prSet presAssocID="{5A8F69D8-E146-43A8-9A81-27C582C93D7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uzzle"/>
        </a:ext>
      </dgm:extLst>
    </dgm:pt>
    <dgm:pt modelId="{C09F2347-8791-45C2-BA78-78502038C56E}" type="pres">
      <dgm:prSet presAssocID="{5A8F69D8-E146-43A8-9A81-27C582C93D7E}" presName="spaceRect" presStyleCnt="0"/>
      <dgm:spPr/>
    </dgm:pt>
    <dgm:pt modelId="{5A928314-1130-4756-AAC8-C51CDC9F5BBD}" type="pres">
      <dgm:prSet presAssocID="{5A8F69D8-E146-43A8-9A81-27C582C93D7E}" presName="textRect" presStyleLbl="revTx" presStyleIdx="0" presStyleCnt="2">
        <dgm:presLayoutVars>
          <dgm:chMax val="1"/>
          <dgm:chPref val="1"/>
        </dgm:presLayoutVars>
      </dgm:prSet>
      <dgm:spPr/>
    </dgm:pt>
    <dgm:pt modelId="{4513623A-FA17-49A4-9BAF-15DA1B4F146D}" type="pres">
      <dgm:prSet presAssocID="{B4EA408D-5637-41D3-BFA6-93ACCC34885E}" presName="sibTrans" presStyleCnt="0"/>
      <dgm:spPr/>
    </dgm:pt>
    <dgm:pt modelId="{C95C724F-3817-42CC-AD75-793A84D18671}" type="pres">
      <dgm:prSet presAssocID="{A1683A41-6A91-452A-B65B-84860E2707FA}" presName="compNode" presStyleCnt="0"/>
      <dgm:spPr/>
    </dgm:pt>
    <dgm:pt modelId="{A7CF5893-26A3-48A7-86DF-21E1F4FFB237}" type="pres">
      <dgm:prSet presAssocID="{A1683A41-6A91-452A-B65B-84860E2707F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ipboard"/>
        </a:ext>
      </dgm:extLst>
    </dgm:pt>
    <dgm:pt modelId="{464185A2-4886-4E11-BBAF-641AB6568B0A}" type="pres">
      <dgm:prSet presAssocID="{A1683A41-6A91-452A-B65B-84860E2707FA}" presName="spaceRect" presStyleCnt="0"/>
      <dgm:spPr/>
    </dgm:pt>
    <dgm:pt modelId="{97F83836-C339-4BDA-AB0C-BE9A8AE35F5F}" type="pres">
      <dgm:prSet presAssocID="{A1683A41-6A91-452A-B65B-84860E2707FA}" presName="textRect" presStyleLbl="revTx" presStyleIdx="1" presStyleCnt="2">
        <dgm:presLayoutVars>
          <dgm:chMax val="1"/>
          <dgm:chPref val="1"/>
        </dgm:presLayoutVars>
      </dgm:prSet>
      <dgm:spPr/>
    </dgm:pt>
  </dgm:ptLst>
  <dgm:cxnLst>
    <dgm:cxn modelId="{E1F7981E-C65D-46EE-BE00-6CB6B279E3D1}" srcId="{423AD6D9-8E3C-48AD-91FD-0D24E47ABDE6}" destId="{5A8F69D8-E146-43A8-9A81-27C582C93D7E}" srcOrd="0" destOrd="0" parTransId="{7F7BACBB-57A2-4AEE-BCFC-D387D31CCB12}" sibTransId="{B4EA408D-5637-41D3-BFA6-93ACCC34885E}"/>
    <dgm:cxn modelId="{BB69BC22-C50B-4E1B-AF4F-21139AB2E1B4}" type="presOf" srcId="{A1683A41-6A91-452A-B65B-84860E2707FA}" destId="{97F83836-C339-4BDA-AB0C-BE9A8AE35F5F}" srcOrd="0" destOrd="0" presId="urn:microsoft.com/office/officeart/2018/2/layout/IconLabelList"/>
    <dgm:cxn modelId="{768EA761-1F85-4AD9-B715-6D4052F25A9D}" type="presOf" srcId="{5A8F69D8-E146-43A8-9A81-27C582C93D7E}" destId="{5A928314-1130-4756-AAC8-C51CDC9F5BBD}" srcOrd="0" destOrd="0" presId="urn:microsoft.com/office/officeart/2018/2/layout/IconLabelList"/>
    <dgm:cxn modelId="{FC34E49F-69EA-4DB2-B3B3-C0241D42002A}" type="presOf" srcId="{423AD6D9-8E3C-48AD-91FD-0D24E47ABDE6}" destId="{0FB02328-5A59-47B2-905D-509EA9B5A73B}" srcOrd="0" destOrd="0" presId="urn:microsoft.com/office/officeart/2018/2/layout/IconLabelList"/>
    <dgm:cxn modelId="{FE72AAA6-88DC-4DA2-BD79-0D09CD6B2167}" srcId="{423AD6D9-8E3C-48AD-91FD-0D24E47ABDE6}" destId="{A1683A41-6A91-452A-B65B-84860E2707FA}" srcOrd="1" destOrd="0" parTransId="{439AC265-F83F-41E4-8868-54B7FBF126E6}" sibTransId="{E413CD4F-B5B3-4512-8D30-614659947FBE}"/>
    <dgm:cxn modelId="{3FD5B03D-440E-4E6B-AF28-9705137D43ED}" type="presParOf" srcId="{0FB02328-5A59-47B2-905D-509EA9B5A73B}" destId="{ECDDCA47-BE9F-43E3-BC08-5A72EB43A312}" srcOrd="0" destOrd="0" presId="urn:microsoft.com/office/officeart/2018/2/layout/IconLabelList"/>
    <dgm:cxn modelId="{6528CCB2-063F-43C4-86E7-580E851A3B0E}" type="presParOf" srcId="{ECDDCA47-BE9F-43E3-BC08-5A72EB43A312}" destId="{4957589D-7777-41A8-8031-79F2D05D68D6}" srcOrd="0" destOrd="0" presId="urn:microsoft.com/office/officeart/2018/2/layout/IconLabelList"/>
    <dgm:cxn modelId="{32873060-C6F0-42D9-AB7B-3A30663F4515}" type="presParOf" srcId="{ECDDCA47-BE9F-43E3-BC08-5A72EB43A312}" destId="{C09F2347-8791-45C2-BA78-78502038C56E}" srcOrd="1" destOrd="0" presId="urn:microsoft.com/office/officeart/2018/2/layout/IconLabelList"/>
    <dgm:cxn modelId="{D36D6AC7-6C83-43CA-AA77-6B92F7498C0D}" type="presParOf" srcId="{ECDDCA47-BE9F-43E3-BC08-5A72EB43A312}" destId="{5A928314-1130-4756-AAC8-C51CDC9F5BBD}" srcOrd="2" destOrd="0" presId="urn:microsoft.com/office/officeart/2018/2/layout/IconLabelList"/>
    <dgm:cxn modelId="{B59FB628-D9AB-4560-8086-FF761E9938BC}" type="presParOf" srcId="{0FB02328-5A59-47B2-905D-509EA9B5A73B}" destId="{4513623A-FA17-49A4-9BAF-15DA1B4F146D}" srcOrd="1" destOrd="0" presId="urn:microsoft.com/office/officeart/2018/2/layout/IconLabelList"/>
    <dgm:cxn modelId="{BEF8FD28-3553-4A8B-BC03-F4297740C302}" type="presParOf" srcId="{0FB02328-5A59-47B2-905D-509EA9B5A73B}" destId="{C95C724F-3817-42CC-AD75-793A84D18671}" srcOrd="2" destOrd="0" presId="urn:microsoft.com/office/officeart/2018/2/layout/IconLabelList"/>
    <dgm:cxn modelId="{6C2F9868-745F-4BE5-8FD0-D8FAE7A0EED5}" type="presParOf" srcId="{C95C724F-3817-42CC-AD75-793A84D18671}" destId="{A7CF5893-26A3-48A7-86DF-21E1F4FFB237}" srcOrd="0" destOrd="0" presId="urn:microsoft.com/office/officeart/2018/2/layout/IconLabelList"/>
    <dgm:cxn modelId="{DCD0B73D-FDEF-475F-88C2-9DF57B84C929}" type="presParOf" srcId="{C95C724F-3817-42CC-AD75-793A84D18671}" destId="{464185A2-4886-4E11-BBAF-641AB6568B0A}" srcOrd="1" destOrd="0" presId="urn:microsoft.com/office/officeart/2018/2/layout/IconLabelList"/>
    <dgm:cxn modelId="{55AF7D9E-CB7D-41B5-8E91-FF78F2DD6725}" type="presParOf" srcId="{C95C724F-3817-42CC-AD75-793A84D18671}" destId="{97F83836-C339-4BDA-AB0C-BE9A8AE35F5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7589D-7777-41A8-8031-79F2D05D68D6}">
      <dsp:nvSpPr>
        <dsp:cNvPr id="0" name=""/>
        <dsp:cNvSpPr/>
      </dsp:nvSpPr>
      <dsp:spPr>
        <a:xfrm>
          <a:off x="665169" y="859029"/>
          <a:ext cx="1058062" cy="1058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928314-1130-4756-AAC8-C51CDC9F5BBD}">
      <dsp:nvSpPr>
        <dsp:cNvPr id="0" name=""/>
        <dsp:cNvSpPr/>
      </dsp:nvSpPr>
      <dsp:spPr>
        <a:xfrm>
          <a:off x="18576" y="2230971"/>
          <a:ext cx="235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Click the link to the revisions for set design and then complete the quiz.</a:t>
          </a:r>
        </a:p>
      </dsp:txBody>
      <dsp:txXfrm>
        <a:off x="18576" y="2230971"/>
        <a:ext cx="2351250" cy="720000"/>
      </dsp:txXfrm>
    </dsp:sp>
    <dsp:sp modelId="{A7CF5893-26A3-48A7-86DF-21E1F4FFB237}">
      <dsp:nvSpPr>
        <dsp:cNvPr id="0" name=""/>
        <dsp:cNvSpPr/>
      </dsp:nvSpPr>
      <dsp:spPr>
        <a:xfrm>
          <a:off x="3427888" y="859029"/>
          <a:ext cx="1058062" cy="1058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F83836-C339-4BDA-AB0C-BE9A8AE35F5F}">
      <dsp:nvSpPr>
        <dsp:cNvPr id="0" name=""/>
        <dsp:cNvSpPr/>
      </dsp:nvSpPr>
      <dsp:spPr>
        <a:xfrm>
          <a:off x="2781294" y="2230971"/>
          <a:ext cx="235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You have ten minutes to complete this. If you finish then please watch the clip.</a:t>
          </a:r>
        </a:p>
      </dsp:txBody>
      <dsp:txXfrm>
        <a:off x="2781294" y="2230971"/>
        <a:ext cx="23512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5/13/2022</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62774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5/13/2022</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411098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5/13/2022</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661310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5/13/2022</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88303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5/13/2022</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013572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5/13/2022</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59430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5/13/2022</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3375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5/13/2022</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95909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5/13/2022</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60457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5/13/2022</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72536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5/13/2022</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806648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5/13/2022</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1794831949"/>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78" r:id="rId6"/>
    <p:sldLayoutId id="2147483674" r:id="rId7"/>
    <p:sldLayoutId id="2147483675" r:id="rId8"/>
    <p:sldLayoutId id="2147483676" r:id="rId9"/>
    <p:sldLayoutId id="2147483677"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www.woodlandsca.co.uk/key-stage-4"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bbc.co.uk/bitesize/guides/zw8gk7h/test"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ideo" Target="https://www.youtube.com/embed/wZsd__wvoF0?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https://www.youtube.com/embed/bgxcWne7uzg?feature=oembed" TargetMode="Externa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bbc.co.uk/bitesize/guides/zdwp2sg/test"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8.xml"/><Relationship Id="rId1" Type="http://schemas.openxmlformats.org/officeDocument/2006/relationships/video" Target="https://www.youtube.com/embed/OLw-QapkxnA?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bbc.co.uk/bitsize/guides/z44md6f/revision/1" TargetMode="Externa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8.xml"/><Relationship Id="rId1" Type="http://schemas.openxmlformats.org/officeDocument/2006/relationships/video" Target="https://www.youtube.com/embed/dvek0bj451Y?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8.xml"/><Relationship Id="rId1" Type="http://schemas.openxmlformats.org/officeDocument/2006/relationships/video" Target="https://www.youtube.com/embed/dvek0bj451Y?feature=oembed"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bbc.co.uk/bitesize/guideszw8s2p3/test"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video" Target="https://www.youtube.com/embed/UgR3ATt1NUU?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9" name="Freeform: Shape 8">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1" name="Freeform: Shape 10">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3" name="Rectangle 12">
            <a:extLst>
              <a:ext uri="{FF2B5EF4-FFF2-40B4-BE49-F238E27FC236}">
                <a16:creationId xmlns:a16="http://schemas.microsoft.com/office/drawing/2014/main" id="{75811E00-1179-463A-B5F5-2B4991725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a:extLst>
              <a:ext uri="{FF2B5EF4-FFF2-40B4-BE49-F238E27FC236}">
                <a16:creationId xmlns:a16="http://schemas.microsoft.com/office/drawing/2014/main" id="{709F4EF7-7D9F-453F-A64A-2D886D4CE249}"/>
              </a:ext>
            </a:extLst>
          </p:cNvPr>
          <p:cNvPicPr>
            <a:picLocks noChangeAspect="1"/>
          </p:cNvPicPr>
          <p:nvPr/>
        </p:nvPicPr>
        <p:blipFill rotWithShape="1">
          <a:blip r:embed="rId2"/>
          <a:srcRect l="6597" r="6" b="6"/>
          <a:stretch/>
        </p:blipFill>
        <p:spPr>
          <a:xfrm>
            <a:off x="20" y="10"/>
            <a:ext cx="12191979" cy="6857989"/>
          </a:xfrm>
          <a:prstGeom prst="rect">
            <a:avLst/>
          </a:prstGeom>
        </p:spPr>
      </p:pic>
      <p:sp>
        <p:nvSpPr>
          <p:cNvPr id="15" name="Freeform: Shape 14">
            <a:extLst>
              <a:ext uri="{FF2B5EF4-FFF2-40B4-BE49-F238E27FC236}">
                <a16:creationId xmlns:a16="http://schemas.microsoft.com/office/drawing/2014/main" id="{80537892-72B1-4711-BF29-9D855D279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6836" y="-776836"/>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Avenir Next LT Pro" panose="020B0504020202020204" pitchFamily="34" charset="0"/>
            </a:endParaRPr>
          </a:p>
        </p:txBody>
      </p:sp>
      <p:sp>
        <p:nvSpPr>
          <p:cNvPr id="17" name="Freeform: Shape 16">
            <a:extLst>
              <a:ext uri="{FF2B5EF4-FFF2-40B4-BE49-F238E27FC236}">
                <a16:creationId xmlns:a16="http://schemas.microsoft.com/office/drawing/2014/main" id="{5A60B39E-73E4-40A5-A14B-886ACCE13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402049" y="-285591"/>
            <a:ext cx="1028642" cy="1599825"/>
          </a:xfrm>
          <a:custGeom>
            <a:avLst/>
            <a:gdLst>
              <a:gd name="connsiteX0" fmla="*/ 0 w 1028642"/>
              <a:gd name="connsiteY0" fmla="*/ 1070372 h 1070372"/>
              <a:gd name="connsiteX1" fmla="*/ 0 w 1028642"/>
              <a:gd name="connsiteY1" fmla="*/ 28809 h 1070372"/>
              <a:gd name="connsiteX2" fmla="*/ 59341 w 1028642"/>
              <a:gd name="connsiteY2" fmla="*/ 13949 h 1070372"/>
              <a:gd name="connsiteX3" fmla="*/ 198192 w 1028642"/>
              <a:gd name="connsiteY3" fmla="*/ 25 h 1070372"/>
              <a:gd name="connsiteX4" fmla="*/ 634260 w 1028642"/>
              <a:gd name="connsiteY4" fmla="*/ 109941 h 1070372"/>
              <a:gd name="connsiteX5" fmla="*/ 1022700 w 1028642"/>
              <a:gd name="connsiteY5" fmla="*/ 533149 h 1070372"/>
              <a:gd name="connsiteX6" fmla="*/ 759054 w 1028642"/>
              <a:gd name="connsiteY6" fmla="*/ 763009 h 1070372"/>
              <a:gd name="connsiteX7" fmla="*/ 422111 w 1028642"/>
              <a:gd name="connsiteY7" fmla="*/ 913469 h 1070372"/>
              <a:gd name="connsiteX8" fmla="*/ 48112 w 1028642"/>
              <a:gd name="connsiteY8" fmla="*/ 1060279 h 1070372"/>
              <a:gd name="connsiteX9" fmla="*/ 0 w 1028642"/>
              <a:gd name="connsiteY9" fmla="*/ 1070372 h 1070372"/>
              <a:gd name="connsiteX0" fmla="*/ 12700 w 1041342"/>
              <a:gd name="connsiteY0" fmla="*/ 1070372 h 1070372"/>
              <a:gd name="connsiteX1" fmla="*/ 0 w 1041342"/>
              <a:gd name="connsiteY1" fmla="*/ 800632 h 1070372"/>
              <a:gd name="connsiteX2" fmla="*/ 12700 w 1041342"/>
              <a:gd name="connsiteY2" fmla="*/ 28809 h 1070372"/>
              <a:gd name="connsiteX3" fmla="*/ 72041 w 1041342"/>
              <a:gd name="connsiteY3" fmla="*/ 13949 h 1070372"/>
              <a:gd name="connsiteX4" fmla="*/ 210892 w 1041342"/>
              <a:gd name="connsiteY4" fmla="*/ 25 h 1070372"/>
              <a:gd name="connsiteX5" fmla="*/ 646960 w 1041342"/>
              <a:gd name="connsiteY5" fmla="*/ 109941 h 1070372"/>
              <a:gd name="connsiteX6" fmla="*/ 1035400 w 1041342"/>
              <a:gd name="connsiteY6" fmla="*/ 533149 h 1070372"/>
              <a:gd name="connsiteX7" fmla="*/ 771754 w 1041342"/>
              <a:gd name="connsiteY7" fmla="*/ 763009 h 1070372"/>
              <a:gd name="connsiteX8" fmla="*/ 434811 w 1041342"/>
              <a:gd name="connsiteY8" fmla="*/ 913469 h 1070372"/>
              <a:gd name="connsiteX9" fmla="*/ 60812 w 1041342"/>
              <a:gd name="connsiteY9" fmla="*/ 1060279 h 1070372"/>
              <a:gd name="connsiteX10" fmla="*/ 12700 w 1041342"/>
              <a:gd name="connsiteY10" fmla="*/ 1070372 h 1070372"/>
              <a:gd name="connsiteX0" fmla="*/ 157 w 1028799"/>
              <a:gd name="connsiteY0" fmla="*/ 28809 h 1070372"/>
              <a:gd name="connsiteX1" fmla="*/ 59498 w 1028799"/>
              <a:gd name="connsiteY1" fmla="*/ 13949 h 1070372"/>
              <a:gd name="connsiteX2" fmla="*/ 198349 w 1028799"/>
              <a:gd name="connsiteY2" fmla="*/ 25 h 1070372"/>
              <a:gd name="connsiteX3" fmla="*/ 634417 w 1028799"/>
              <a:gd name="connsiteY3" fmla="*/ 109941 h 1070372"/>
              <a:gd name="connsiteX4" fmla="*/ 1022857 w 1028799"/>
              <a:gd name="connsiteY4" fmla="*/ 533149 h 1070372"/>
              <a:gd name="connsiteX5" fmla="*/ 759211 w 1028799"/>
              <a:gd name="connsiteY5" fmla="*/ 763009 h 1070372"/>
              <a:gd name="connsiteX6" fmla="*/ 422268 w 1028799"/>
              <a:gd name="connsiteY6" fmla="*/ 913469 h 1070372"/>
              <a:gd name="connsiteX7" fmla="*/ 48269 w 1028799"/>
              <a:gd name="connsiteY7" fmla="*/ 1060279 h 1070372"/>
              <a:gd name="connsiteX8" fmla="*/ 157 w 1028799"/>
              <a:gd name="connsiteY8" fmla="*/ 1070372 h 1070372"/>
              <a:gd name="connsiteX9" fmla="*/ 78897 w 1028799"/>
              <a:gd name="connsiteY9" fmla="*/ 892072 h 1070372"/>
              <a:gd name="connsiteX0" fmla="*/ 0 w 1028642"/>
              <a:gd name="connsiteY0" fmla="*/ 28809 h 1070372"/>
              <a:gd name="connsiteX1" fmla="*/ 59341 w 1028642"/>
              <a:gd name="connsiteY1" fmla="*/ 13949 h 1070372"/>
              <a:gd name="connsiteX2" fmla="*/ 198192 w 1028642"/>
              <a:gd name="connsiteY2" fmla="*/ 25 h 1070372"/>
              <a:gd name="connsiteX3" fmla="*/ 634260 w 1028642"/>
              <a:gd name="connsiteY3" fmla="*/ 109941 h 1070372"/>
              <a:gd name="connsiteX4" fmla="*/ 1022700 w 1028642"/>
              <a:gd name="connsiteY4" fmla="*/ 533149 h 1070372"/>
              <a:gd name="connsiteX5" fmla="*/ 759054 w 1028642"/>
              <a:gd name="connsiteY5" fmla="*/ 763009 h 1070372"/>
              <a:gd name="connsiteX6" fmla="*/ 422111 w 1028642"/>
              <a:gd name="connsiteY6" fmla="*/ 913469 h 1070372"/>
              <a:gd name="connsiteX7" fmla="*/ 48112 w 1028642"/>
              <a:gd name="connsiteY7" fmla="*/ 1060279 h 1070372"/>
              <a:gd name="connsiteX8" fmla="*/ 0 w 1028642"/>
              <a:gd name="connsiteY8" fmla="*/ 1070372 h 10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42" h="1070372">
                <a:moveTo>
                  <a:pt x="0" y="28809"/>
                </a:moveTo>
                <a:lnTo>
                  <a:pt x="59341" y="13949"/>
                </a:lnTo>
                <a:cubicBezTo>
                  <a:pt x="108160" y="4225"/>
                  <a:pt x="155782" y="-384"/>
                  <a:pt x="198192" y="25"/>
                </a:cubicBezTo>
                <a:cubicBezTo>
                  <a:pt x="348871" y="1551"/>
                  <a:pt x="500421" y="41223"/>
                  <a:pt x="634260" y="109941"/>
                </a:cubicBezTo>
                <a:cubicBezTo>
                  <a:pt x="779926" y="184763"/>
                  <a:pt x="1074035" y="329556"/>
                  <a:pt x="1022700" y="533149"/>
                </a:cubicBezTo>
                <a:cubicBezTo>
                  <a:pt x="988696" y="667915"/>
                  <a:pt x="871750" y="710748"/>
                  <a:pt x="759054" y="763009"/>
                </a:cubicBezTo>
                <a:cubicBezTo>
                  <a:pt x="648484" y="814288"/>
                  <a:pt x="533718" y="861753"/>
                  <a:pt x="422111" y="913469"/>
                </a:cubicBezTo>
                <a:cubicBezTo>
                  <a:pt x="300479" y="969872"/>
                  <a:pt x="177593" y="1024421"/>
                  <a:pt x="48112" y="1060279"/>
                </a:cubicBezTo>
                <a:lnTo>
                  <a:pt x="0" y="1070372"/>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19" name="Freeform: Shape 18">
            <a:extLst>
              <a:ext uri="{FF2B5EF4-FFF2-40B4-BE49-F238E27FC236}">
                <a16:creationId xmlns:a16="http://schemas.microsoft.com/office/drawing/2014/main" id="{2BA9C992-00CB-4356-BAC0-DF5DAF722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21" name="Freeform: Shape 20">
            <a:extLst>
              <a:ext uri="{FF2B5EF4-FFF2-40B4-BE49-F238E27FC236}">
                <a16:creationId xmlns:a16="http://schemas.microsoft.com/office/drawing/2014/main" id="{E5D03542-B73A-4437-A781-FDA37BA42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pic>
        <p:nvPicPr>
          <p:cNvPr id="5" name="Picture 5" descr="A picture containing diagram&#10;&#10;Description automatically generated">
            <a:extLst>
              <a:ext uri="{FF2B5EF4-FFF2-40B4-BE49-F238E27FC236}">
                <a16:creationId xmlns:a16="http://schemas.microsoft.com/office/drawing/2014/main" id="{E5546A80-3EE9-4F63-BBA4-BEA78E445264}"/>
              </a:ext>
            </a:extLst>
          </p:cNvPr>
          <p:cNvPicPr>
            <a:picLocks noChangeAspect="1"/>
          </p:cNvPicPr>
          <p:nvPr/>
        </p:nvPicPr>
        <p:blipFill>
          <a:blip r:embed="rId3"/>
          <a:stretch>
            <a:fillRect/>
          </a:stretch>
        </p:blipFill>
        <p:spPr>
          <a:xfrm>
            <a:off x="123645" y="164717"/>
            <a:ext cx="6898256" cy="6586075"/>
          </a:xfrm>
          <a:prstGeom prst="rect">
            <a:avLst/>
          </a:prstGeom>
        </p:spPr>
      </p:pic>
      <p:pic>
        <p:nvPicPr>
          <p:cNvPr id="6" name="Picture 7" descr="Graphical user interface, text, application, chat or text message&#10;&#10;Description automatically generated">
            <a:extLst>
              <a:ext uri="{FF2B5EF4-FFF2-40B4-BE49-F238E27FC236}">
                <a16:creationId xmlns:a16="http://schemas.microsoft.com/office/drawing/2014/main" id="{0691398A-3D4C-445D-82EB-F59C7484FEB2}"/>
              </a:ext>
            </a:extLst>
          </p:cNvPr>
          <p:cNvPicPr>
            <a:picLocks noChangeAspect="1"/>
          </p:cNvPicPr>
          <p:nvPr/>
        </p:nvPicPr>
        <p:blipFill rotWithShape="1">
          <a:blip r:embed="rId4"/>
          <a:srcRect l="3673" t="2487" r="-341" b="18605"/>
          <a:stretch/>
        </p:blipFill>
        <p:spPr>
          <a:xfrm>
            <a:off x="7313002" y="183162"/>
            <a:ext cx="4076404" cy="5368425"/>
          </a:xfrm>
          <a:prstGeom prst="rect">
            <a:avLst/>
          </a:prstGeom>
        </p:spPr>
      </p:pic>
      <p:sp>
        <p:nvSpPr>
          <p:cNvPr id="8" name="Rectangle 7">
            <a:extLst>
              <a:ext uri="{FF2B5EF4-FFF2-40B4-BE49-F238E27FC236}">
                <a16:creationId xmlns:a16="http://schemas.microsoft.com/office/drawing/2014/main" id="{19D64A23-B5EA-4FE0-B0C8-0CD54563FEA4}"/>
              </a:ext>
            </a:extLst>
          </p:cNvPr>
          <p:cNvSpPr/>
          <p:nvPr/>
        </p:nvSpPr>
        <p:spPr>
          <a:xfrm>
            <a:off x="7306574" y="5545347"/>
            <a:ext cx="4083168" cy="1121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hlinkClick r:id="rId5"/>
              </a:rPr>
              <a:t>Script</a:t>
            </a: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1D55B-7FCC-49F6-94DD-DE0877BD73C5}"/>
              </a:ext>
            </a:extLst>
          </p:cNvPr>
          <p:cNvSpPr>
            <a:spLocks noGrp="1"/>
          </p:cNvSpPr>
          <p:nvPr>
            <p:ph sz="half" idx="1"/>
          </p:nvPr>
        </p:nvSpPr>
        <p:spPr>
          <a:xfrm>
            <a:off x="474452" y="345056"/>
            <a:ext cx="8802967" cy="3810001"/>
          </a:xfrm>
        </p:spPr>
        <p:txBody>
          <a:bodyPr vert="horz" lIns="91440" tIns="45720" rIns="91440" bIns="45720" rtlCol="0" anchor="t">
            <a:normAutofit fontScale="77500" lnSpcReduction="20000"/>
          </a:bodyPr>
          <a:lstStyle/>
          <a:p>
            <a:r>
              <a:rPr lang="en-US">
                <a:ea typeface="+mn-lt"/>
                <a:cs typeface="+mn-lt"/>
              </a:rPr>
              <a:t>Russell wrote </a:t>
            </a:r>
            <a:r>
              <a:rPr lang="en-US" i="1">
                <a:ea typeface="+mn-lt"/>
                <a:cs typeface="+mn-lt"/>
              </a:rPr>
              <a:t>Blood Brothers</a:t>
            </a:r>
            <a:r>
              <a:rPr lang="en-US">
                <a:ea typeface="+mn-lt"/>
                <a:cs typeface="+mn-lt"/>
              </a:rPr>
              <a:t> in 1981, and it was first performed as a musical in 1983. This was during the period that Conservative Prime Minister Margaret Thatcher was in power. There was very high unemployment during this time, particularly in industrial working-class areas in northern England, such as Liverpool - where Russell is from and where the play is set. Mickey and his family represent the working classes, who were badly affected by the economic downturn, whereas Edward and the Lyons family embody the middle classes, who thrived in the 1980s.</a:t>
            </a:r>
          </a:p>
          <a:p>
            <a:r>
              <a:rPr lang="en-US">
                <a:solidFill>
                  <a:srgbClr val="FFFFFF"/>
                </a:solidFill>
              </a:rPr>
              <a:t>A reminder, the play is set in 1960s-70s, but written in 1983.</a:t>
            </a:r>
            <a:endParaRPr lang="en-US"/>
          </a:p>
        </p:txBody>
      </p:sp>
      <p:pic>
        <p:nvPicPr>
          <p:cNvPr id="5" name="Picture 5" descr="A group of people standing in front of a crowd posing for the camera&#10;&#10;Description automatically generated">
            <a:extLst>
              <a:ext uri="{FF2B5EF4-FFF2-40B4-BE49-F238E27FC236}">
                <a16:creationId xmlns:a16="http://schemas.microsoft.com/office/drawing/2014/main" id="{05E8516E-4FCF-423D-9FED-7D5A76302ACE}"/>
              </a:ext>
            </a:extLst>
          </p:cNvPr>
          <p:cNvPicPr>
            <a:picLocks noChangeAspect="1"/>
          </p:cNvPicPr>
          <p:nvPr/>
        </p:nvPicPr>
        <p:blipFill rotWithShape="1">
          <a:blip r:embed="rId2"/>
          <a:srcRect r="397" b="9271"/>
          <a:stretch/>
        </p:blipFill>
        <p:spPr>
          <a:xfrm>
            <a:off x="7527267" y="4316533"/>
            <a:ext cx="3607286" cy="1976710"/>
          </a:xfrm>
          <a:prstGeom prst="rect">
            <a:avLst/>
          </a:prstGeom>
        </p:spPr>
      </p:pic>
      <p:pic>
        <p:nvPicPr>
          <p:cNvPr id="6" name="Picture 6" descr="A group of people standing in front of a sign&#10;&#10;Description automatically generated">
            <a:extLst>
              <a:ext uri="{FF2B5EF4-FFF2-40B4-BE49-F238E27FC236}">
                <a16:creationId xmlns:a16="http://schemas.microsoft.com/office/drawing/2014/main" id="{DA61F6D1-2A6F-45F5-9BB6-8884002B0DD3}"/>
              </a:ext>
            </a:extLst>
          </p:cNvPr>
          <p:cNvPicPr>
            <a:picLocks noChangeAspect="1"/>
          </p:cNvPicPr>
          <p:nvPr/>
        </p:nvPicPr>
        <p:blipFill rotWithShape="1">
          <a:blip r:embed="rId3"/>
          <a:srcRect l="897" r="-578" b="10560"/>
          <a:stretch/>
        </p:blipFill>
        <p:spPr>
          <a:xfrm>
            <a:off x="758605" y="4311770"/>
            <a:ext cx="3594655" cy="1980733"/>
          </a:xfrm>
          <a:prstGeom prst="rect">
            <a:avLst/>
          </a:prstGeom>
        </p:spPr>
      </p:pic>
    </p:spTree>
    <p:extLst>
      <p:ext uri="{BB962C8B-B14F-4D97-AF65-F5344CB8AC3E}">
        <p14:creationId xmlns:p14="http://schemas.microsoft.com/office/powerpoint/2010/main" val="3973148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2" name="Freeform: Shape 11">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4" name="Freeform: Shape 13">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6" name="Rectangle 15">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75CD783-E708-4711-B23C-5B7B72A3D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578824" cy="6028256"/>
          </a:xfrm>
          <a:custGeom>
            <a:avLst/>
            <a:gdLst>
              <a:gd name="connsiteX0" fmla="*/ 0 w 5578824"/>
              <a:gd name="connsiteY0" fmla="*/ 0 h 6028256"/>
              <a:gd name="connsiteX1" fmla="*/ 3897606 w 5578824"/>
              <a:gd name="connsiteY1" fmla="*/ 0 h 6028256"/>
              <a:gd name="connsiteX2" fmla="*/ 4274232 w 5578824"/>
              <a:gd name="connsiteY2" fmla="*/ 360545 h 6028256"/>
              <a:gd name="connsiteX3" fmla="*/ 4673934 w 5578824"/>
              <a:gd name="connsiteY3" fmla="*/ 738354 h 6028256"/>
              <a:gd name="connsiteX4" fmla="*/ 5421862 w 5578824"/>
              <a:gd name="connsiteY4" fmla="*/ 1773839 h 6028256"/>
              <a:gd name="connsiteX5" fmla="*/ 5469199 w 5578824"/>
              <a:gd name="connsiteY5" fmla="*/ 3329255 h 6028256"/>
              <a:gd name="connsiteX6" fmla="*/ 4741546 w 5578824"/>
              <a:gd name="connsiteY6" fmla="*/ 4877588 h 6028256"/>
              <a:gd name="connsiteX7" fmla="*/ 1325600 w 5578824"/>
              <a:gd name="connsiteY7" fmla="*/ 5980388 h 6028256"/>
              <a:gd name="connsiteX8" fmla="*/ 137593 w 5578824"/>
              <a:gd name="connsiteY8" fmla="*/ 5804042 h 6028256"/>
              <a:gd name="connsiteX9" fmla="*/ 0 w 5578824"/>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9"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pic>
        <p:nvPicPr>
          <p:cNvPr id="5" name="Picture 5" descr="A person smiling for the camera&#10;&#10;Description automatically generated">
            <a:extLst>
              <a:ext uri="{FF2B5EF4-FFF2-40B4-BE49-F238E27FC236}">
                <a16:creationId xmlns:a16="http://schemas.microsoft.com/office/drawing/2014/main" id="{7053CA86-3448-45C7-A083-7AD954DB13EE}"/>
              </a:ext>
            </a:extLst>
          </p:cNvPr>
          <p:cNvPicPr>
            <a:picLocks noGrp="1" noChangeAspect="1"/>
          </p:cNvPicPr>
          <p:nvPr>
            <p:ph sz="half" idx="2"/>
          </p:nvPr>
        </p:nvPicPr>
        <p:blipFill>
          <a:blip r:embed="rId2"/>
          <a:stretch>
            <a:fillRect/>
          </a:stretch>
        </p:blipFill>
        <p:spPr>
          <a:xfrm>
            <a:off x="645687" y="690113"/>
            <a:ext cx="2408810" cy="4581173"/>
          </a:xfrm>
          <a:prstGeom prst="rect">
            <a:avLst/>
          </a:prstGeom>
        </p:spPr>
      </p:pic>
      <p:sp>
        <p:nvSpPr>
          <p:cNvPr id="3" name="Content Placeholder 2">
            <a:extLst>
              <a:ext uri="{FF2B5EF4-FFF2-40B4-BE49-F238E27FC236}">
                <a16:creationId xmlns:a16="http://schemas.microsoft.com/office/drawing/2014/main" id="{16918180-3EB9-466E-A796-5FA2FFFA7D63}"/>
              </a:ext>
            </a:extLst>
          </p:cNvPr>
          <p:cNvSpPr>
            <a:spLocks noGrp="1"/>
          </p:cNvSpPr>
          <p:nvPr>
            <p:ph sz="half" idx="1"/>
          </p:nvPr>
        </p:nvSpPr>
        <p:spPr>
          <a:xfrm>
            <a:off x="6096000" y="2286000"/>
            <a:ext cx="5334000" cy="3810001"/>
          </a:xfrm>
        </p:spPr>
        <p:txBody>
          <a:bodyPr vert="horz" lIns="91440" tIns="45720" rIns="91440" bIns="45720" rtlCol="0">
            <a:normAutofit/>
          </a:bodyPr>
          <a:lstStyle/>
          <a:p>
            <a:pPr>
              <a:lnSpc>
                <a:spcPct val="115000"/>
              </a:lnSpc>
            </a:pPr>
            <a:r>
              <a:rPr lang="en-US" sz="2200"/>
              <a:t>One of the playwright’s aims is to show us that there are disadvantages to being poor and working class. The failure to succeed in life is not because of a lack of ability, but a lack of opportunity. This can clearly be seen in Edward and Mickey. We must ask ourselves whether this is still true in the 21st century.</a:t>
            </a:r>
          </a:p>
        </p:txBody>
      </p:sp>
      <p:sp>
        <p:nvSpPr>
          <p:cNvPr id="2" name="Title 1">
            <a:extLst>
              <a:ext uri="{FF2B5EF4-FFF2-40B4-BE49-F238E27FC236}">
                <a16:creationId xmlns:a16="http://schemas.microsoft.com/office/drawing/2014/main" id="{4612310B-4DFA-4AAD-93C8-CD63D8B8112A}"/>
              </a:ext>
            </a:extLst>
          </p:cNvPr>
          <p:cNvSpPr>
            <a:spLocks noGrp="1"/>
          </p:cNvSpPr>
          <p:nvPr>
            <p:ph type="title"/>
          </p:nvPr>
        </p:nvSpPr>
        <p:spPr>
          <a:xfrm>
            <a:off x="6096000" y="762000"/>
            <a:ext cx="5334000" cy="1524000"/>
          </a:xfrm>
        </p:spPr>
        <p:txBody>
          <a:bodyPr vert="horz" lIns="91440" tIns="45720" rIns="91440" bIns="45720" rtlCol="0" anchor="ctr">
            <a:normAutofit/>
          </a:bodyPr>
          <a:lstStyle/>
          <a:p>
            <a:r>
              <a:rPr lang="en-US" sz="3200"/>
              <a:t>Willy Russell's aims</a:t>
            </a:r>
          </a:p>
        </p:txBody>
      </p:sp>
    </p:spTree>
    <p:extLst>
      <p:ext uri="{BB962C8B-B14F-4D97-AF65-F5344CB8AC3E}">
        <p14:creationId xmlns:p14="http://schemas.microsoft.com/office/powerpoint/2010/main" val="3643188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D27F1-AD04-466C-9E7D-2682CD459A2F}"/>
              </a:ext>
            </a:extLst>
          </p:cNvPr>
          <p:cNvSpPr>
            <a:spLocks noGrp="1"/>
          </p:cNvSpPr>
          <p:nvPr>
            <p:ph type="title"/>
          </p:nvPr>
        </p:nvSpPr>
        <p:spPr/>
        <p:txBody>
          <a:bodyPr/>
          <a:lstStyle/>
          <a:p>
            <a:r>
              <a:rPr lang="en-US">
                <a:ea typeface="+mj-lt"/>
                <a:cs typeface="+mj-lt"/>
              </a:rPr>
              <a:t>How is the theme of social class and inequality shown in the play? (5 minutes)</a:t>
            </a:r>
            <a:endParaRPr lang="en-US"/>
          </a:p>
        </p:txBody>
      </p:sp>
      <p:sp>
        <p:nvSpPr>
          <p:cNvPr id="3" name="Content Placeholder 2">
            <a:extLst>
              <a:ext uri="{FF2B5EF4-FFF2-40B4-BE49-F238E27FC236}">
                <a16:creationId xmlns:a16="http://schemas.microsoft.com/office/drawing/2014/main" id="{ABAC8832-6B76-44EF-A86F-5412F45A1567}"/>
              </a:ext>
            </a:extLst>
          </p:cNvPr>
          <p:cNvSpPr>
            <a:spLocks noGrp="1"/>
          </p:cNvSpPr>
          <p:nvPr>
            <p:ph idx="1"/>
          </p:nvPr>
        </p:nvSpPr>
        <p:spPr/>
        <p:txBody>
          <a:bodyPr vert="horz" lIns="91440" tIns="45720" rIns="91440" bIns="45720" rtlCol="0" anchor="t">
            <a:normAutofit/>
          </a:bodyPr>
          <a:lstStyle/>
          <a:p>
            <a:r>
              <a:rPr lang="en-US">
                <a:ea typeface="+mn-lt"/>
                <a:cs typeface="+mn-lt"/>
              </a:rPr>
              <a:t>In </a:t>
            </a:r>
            <a:r>
              <a:rPr lang="en-US" i="1">
                <a:ea typeface="+mn-lt"/>
                <a:cs typeface="+mn-lt"/>
              </a:rPr>
              <a:t>Blood Brothers</a:t>
            </a:r>
            <a:r>
              <a:rPr lang="en-US">
                <a:ea typeface="+mn-lt"/>
                <a:cs typeface="+mn-lt"/>
              </a:rPr>
              <a:t>, Russell explores social class through:</a:t>
            </a:r>
            <a:endParaRPr lang="en-US">
              <a:solidFill>
                <a:srgbClr val="FFFFFF">
                  <a:alpha val="70000"/>
                </a:srgbClr>
              </a:solidFill>
            </a:endParaRPr>
          </a:p>
          <a:p>
            <a:r>
              <a:rPr lang="en-US">
                <a:ea typeface="+mn-lt"/>
                <a:cs typeface="+mn-lt"/>
              </a:rPr>
              <a:t>Mrs Lyons’ manipulation of Mrs Johnstone.</a:t>
            </a:r>
            <a:endParaRPr lang="en-US"/>
          </a:p>
          <a:p>
            <a:r>
              <a:rPr lang="en-US">
                <a:ea typeface="+mn-lt"/>
                <a:cs typeface="+mn-lt"/>
              </a:rPr>
              <a:t>The differences between the twins’ childhoods.</a:t>
            </a:r>
            <a:endParaRPr lang="en-US"/>
          </a:p>
          <a:p>
            <a:r>
              <a:rPr lang="en-US">
                <a:ea typeface="+mn-lt"/>
                <a:cs typeface="+mn-lt"/>
              </a:rPr>
              <a:t>Mickey’s difficult adult life in contrast to Edward’s privileged existence.</a:t>
            </a:r>
            <a:endParaRPr lang="en-US"/>
          </a:p>
          <a:p>
            <a:endParaRPr lang="en-US"/>
          </a:p>
        </p:txBody>
      </p:sp>
    </p:spTree>
    <p:extLst>
      <p:ext uri="{BB962C8B-B14F-4D97-AF65-F5344CB8AC3E}">
        <p14:creationId xmlns:p14="http://schemas.microsoft.com/office/powerpoint/2010/main" val="229734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88F8D-4764-4BA5-B7E8-443BB39D8B8F}"/>
              </a:ext>
            </a:extLst>
          </p:cNvPr>
          <p:cNvSpPr>
            <a:spLocks noGrp="1"/>
          </p:cNvSpPr>
          <p:nvPr>
            <p:ph type="title"/>
          </p:nvPr>
        </p:nvSpPr>
        <p:spPr>
          <a:xfrm>
            <a:off x="316302" y="-143774"/>
            <a:ext cx="10668000" cy="1524000"/>
          </a:xfrm>
        </p:spPr>
        <p:txBody>
          <a:bodyPr/>
          <a:lstStyle/>
          <a:p>
            <a:r>
              <a:rPr lang="en-US"/>
              <a:t>Clear example of the class system</a:t>
            </a:r>
          </a:p>
        </p:txBody>
      </p:sp>
      <p:sp>
        <p:nvSpPr>
          <p:cNvPr id="3" name="Content Placeholder 2">
            <a:extLst>
              <a:ext uri="{FF2B5EF4-FFF2-40B4-BE49-F238E27FC236}">
                <a16:creationId xmlns:a16="http://schemas.microsoft.com/office/drawing/2014/main" id="{9466EAA6-EC23-4193-9FC6-5D5EC5F38AFA}"/>
              </a:ext>
            </a:extLst>
          </p:cNvPr>
          <p:cNvSpPr>
            <a:spLocks noGrp="1"/>
          </p:cNvSpPr>
          <p:nvPr>
            <p:ph idx="1"/>
          </p:nvPr>
        </p:nvSpPr>
        <p:spPr>
          <a:xfrm>
            <a:off x="215661" y="1150189"/>
            <a:ext cx="11918829" cy="5471479"/>
          </a:xfrm>
        </p:spPr>
        <p:txBody>
          <a:bodyPr vert="horz" lIns="91440" tIns="45720" rIns="91440" bIns="45720" rtlCol="0" anchor="t">
            <a:normAutofit fontScale="55000" lnSpcReduction="20000"/>
          </a:bodyPr>
          <a:lstStyle/>
          <a:p>
            <a:pPr marL="0" indent="0">
              <a:buNone/>
            </a:pPr>
            <a:r>
              <a:rPr lang="en-US">
                <a:solidFill>
                  <a:srgbClr val="FFFFFF"/>
                </a:solidFill>
              </a:rPr>
              <a:t>Mickey and Edward as children .When</a:t>
            </a:r>
            <a:r>
              <a:rPr lang="en-US">
                <a:solidFill>
                  <a:srgbClr val="FFFFFF"/>
                </a:solidFill>
                <a:ea typeface="+mn-lt"/>
                <a:cs typeface="+mn-lt"/>
              </a:rPr>
              <a:t> they first meet at the age of seven, Mickey and Edward are completely different.</a:t>
            </a:r>
            <a:endParaRPr lang="en-US">
              <a:solidFill>
                <a:srgbClr val="FFFFFF"/>
              </a:solidFill>
            </a:endParaRPr>
          </a:p>
          <a:p>
            <a:pPr marL="0" indent="0">
              <a:buNone/>
            </a:pPr>
            <a:endParaRPr lang="en-US">
              <a:solidFill>
                <a:srgbClr val="FFFFFF"/>
              </a:solidFill>
            </a:endParaRPr>
          </a:p>
          <a:p>
            <a:pPr marL="0" indent="0">
              <a:buNone/>
            </a:pPr>
            <a:r>
              <a:rPr lang="en-US">
                <a:solidFill>
                  <a:srgbClr val="FFFFFF"/>
                </a:solidFill>
              </a:rPr>
              <a:t>Evidence</a:t>
            </a:r>
          </a:p>
          <a:p>
            <a:pPr marL="0" indent="0">
              <a:buNone/>
            </a:pPr>
            <a:r>
              <a:rPr lang="en-US">
                <a:ea typeface="+mn-lt"/>
                <a:cs typeface="+mn-lt"/>
              </a:rPr>
              <a:t>EDWARD</a:t>
            </a:r>
            <a:endParaRPr lang="en-US">
              <a:solidFill>
                <a:srgbClr val="FFFFFF">
                  <a:alpha val="70000"/>
                </a:srgbClr>
              </a:solidFill>
            </a:endParaRPr>
          </a:p>
          <a:p>
            <a:pPr marL="0" indent="0">
              <a:buNone/>
            </a:pPr>
            <a:r>
              <a:rPr lang="en-US">
                <a:solidFill>
                  <a:srgbClr val="FFFFFF"/>
                </a:solidFill>
                <a:ea typeface="+mn-lt"/>
                <a:cs typeface="+mn-lt"/>
              </a:rPr>
              <a:t>Fantastic. When I get home I’ll look it up in the dictionary.</a:t>
            </a:r>
            <a:endParaRPr lang="en-US">
              <a:solidFill>
                <a:srgbClr val="FFFFFF"/>
              </a:solidFill>
            </a:endParaRPr>
          </a:p>
          <a:p>
            <a:pPr marL="0" indent="0">
              <a:buNone/>
            </a:pPr>
            <a:r>
              <a:rPr lang="en-US">
                <a:ea typeface="+mn-lt"/>
                <a:cs typeface="+mn-lt"/>
              </a:rPr>
              <a:t>MICKEY</a:t>
            </a:r>
            <a:endParaRPr lang="en-US">
              <a:solidFill>
                <a:srgbClr val="FFFFFF">
                  <a:alpha val="70000"/>
                </a:srgbClr>
              </a:solidFill>
            </a:endParaRPr>
          </a:p>
          <a:p>
            <a:pPr marL="0" indent="0">
              <a:buNone/>
            </a:pPr>
            <a:r>
              <a:rPr lang="en-US">
                <a:ea typeface="+mn-lt"/>
                <a:cs typeface="+mn-lt"/>
              </a:rPr>
              <a:t>In the what?</a:t>
            </a:r>
            <a:endParaRPr lang="en-US">
              <a:solidFill>
                <a:srgbClr val="FFFFFF">
                  <a:alpha val="70000"/>
                </a:srgbClr>
              </a:solidFill>
            </a:endParaRPr>
          </a:p>
          <a:p>
            <a:pPr marL="0" indent="0">
              <a:buNone/>
            </a:pPr>
            <a:r>
              <a:rPr lang="en-US">
                <a:ea typeface="+mn-lt"/>
                <a:cs typeface="+mn-lt"/>
              </a:rPr>
              <a:t>EDWARD</a:t>
            </a:r>
            <a:endParaRPr lang="en-US">
              <a:solidFill>
                <a:srgbClr val="FFFFFF">
                  <a:alpha val="70000"/>
                </a:srgbClr>
              </a:solidFill>
            </a:endParaRPr>
          </a:p>
          <a:p>
            <a:pPr marL="0" indent="0">
              <a:buNone/>
            </a:pPr>
            <a:r>
              <a:rPr lang="en-US">
                <a:solidFill>
                  <a:srgbClr val="FFFFFF"/>
                </a:solidFill>
                <a:ea typeface="+mn-lt"/>
                <a:cs typeface="+mn-lt"/>
              </a:rPr>
              <a:t>The dictionary. Don’t you know what a dictionary is?</a:t>
            </a:r>
            <a:endParaRPr lang="en-US">
              <a:solidFill>
                <a:srgbClr val="FFFFFF"/>
              </a:solidFill>
            </a:endParaRPr>
          </a:p>
          <a:p>
            <a:pPr marL="0" indent="0">
              <a:buNone/>
            </a:pPr>
            <a:r>
              <a:rPr lang="en-US">
                <a:ea typeface="+mn-lt"/>
                <a:cs typeface="+mn-lt"/>
              </a:rPr>
              <a:t>MICKEY</a:t>
            </a:r>
            <a:endParaRPr lang="en-US">
              <a:solidFill>
                <a:srgbClr val="FFFFFF">
                  <a:alpha val="70000"/>
                </a:srgbClr>
              </a:solidFill>
            </a:endParaRPr>
          </a:p>
          <a:p>
            <a:pPr marL="0" indent="0">
              <a:buNone/>
            </a:pPr>
            <a:r>
              <a:rPr lang="en-US">
                <a:solidFill>
                  <a:srgbClr val="FFFFFF"/>
                </a:solidFill>
                <a:ea typeface="+mn-lt"/>
                <a:cs typeface="+mn-lt"/>
              </a:rPr>
              <a:t>‘Course I do … It’s a, it’s a thingy, innit?</a:t>
            </a:r>
            <a:endParaRPr lang="en-US">
              <a:solidFill>
                <a:srgbClr val="FFFFFF"/>
              </a:solidFill>
            </a:endParaRPr>
          </a:p>
          <a:p>
            <a:pPr marL="0" indent="0">
              <a:buNone/>
            </a:pPr>
            <a:r>
              <a:rPr lang="en-US"/>
              <a:t>Analysis</a:t>
            </a:r>
            <a:endParaRPr lang="en-US">
              <a:solidFill>
                <a:srgbClr val="FFFFFF">
                  <a:alpha val="70000"/>
                </a:srgbClr>
              </a:solidFill>
            </a:endParaRPr>
          </a:p>
          <a:p>
            <a:pPr marL="0" indent="0">
              <a:buNone/>
            </a:pPr>
            <a:r>
              <a:rPr lang="en-US">
                <a:solidFill>
                  <a:srgbClr val="FFFFFF"/>
                </a:solidFill>
                <a:ea typeface="+mn-lt"/>
                <a:cs typeface="+mn-lt"/>
              </a:rPr>
              <a:t>The way that the boys speak is very different, which reflects their backgrounds. While Mickey uses swearwords which Edward has not heard before, Edward is shown to be better educated. Russell indicates to the audience that social class can have a significant impact on the levels of education for children, giving them different starting points in life.</a:t>
            </a:r>
            <a:endParaRPr lang="en-US">
              <a:solidFill>
                <a:srgbClr val="FFFFFF"/>
              </a:solidFill>
            </a:endParaRPr>
          </a:p>
          <a:p>
            <a:endParaRPr lang="en-US"/>
          </a:p>
        </p:txBody>
      </p:sp>
    </p:spTree>
    <p:extLst>
      <p:ext uri="{BB962C8B-B14F-4D97-AF65-F5344CB8AC3E}">
        <p14:creationId xmlns:p14="http://schemas.microsoft.com/office/powerpoint/2010/main" val="3239002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E0C43-4987-41AC-AF92-CEF9D26CEF3A}"/>
              </a:ext>
            </a:extLst>
          </p:cNvPr>
          <p:cNvSpPr>
            <a:spLocks noGrp="1"/>
          </p:cNvSpPr>
          <p:nvPr>
            <p:ph type="title"/>
          </p:nvPr>
        </p:nvSpPr>
        <p:spPr>
          <a:xfrm>
            <a:off x="445698" y="186906"/>
            <a:ext cx="10668000" cy="1524000"/>
          </a:xfrm>
        </p:spPr>
        <p:txBody>
          <a:bodyPr>
            <a:normAutofit fontScale="90000"/>
          </a:bodyPr>
          <a:lstStyle/>
          <a:p>
            <a:r>
              <a:rPr lang="en-US"/>
              <a:t>How does this short extract highlight the contrasts in the class system? (Spend five minutes with your analysis)</a:t>
            </a:r>
          </a:p>
        </p:txBody>
      </p:sp>
      <p:sp>
        <p:nvSpPr>
          <p:cNvPr id="3" name="Content Placeholder 2">
            <a:extLst>
              <a:ext uri="{FF2B5EF4-FFF2-40B4-BE49-F238E27FC236}">
                <a16:creationId xmlns:a16="http://schemas.microsoft.com/office/drawing/2014/main" id="{9CD370F8-6D00-458A-91CB-575B79969614}"/>
              </a:ext>
            </a:extLst>
          </p:cNvPr>
          <p:cNvSpPr>
            <a:spLocks noGrp="1"/>
          </p:cNvSpPr>
          <p:nvPr>
            <p:ph idx="1"/>
          </p:nvPr>
        </p:nvSpPr>
        <p:spPr>
          <a:xfrm>
            <a:off x="0" y="2027208"/>
            <a:ext cx="12192000" cy="3818083"/>
          </a:xfrm>
        </p:spPr>
        <p:txBody>
          <a:bodyPr vert="horz" lIns="91440" tIns="45720" rIns="91440" bIns="45720" rtlCol="0" anchor="t">
            <a:noAutofit/>
          </a:bodyPr>
          <a:lstStyle/>
          <a:p>
            <a:pPr marL="0" indent="0">
              <a:buNone/>
            </a:pPr>
            <a:r>
              <a:rPr lang="en-US" sz="2000">
                <a:solidFill>
                  <a:srgbClr val="FFFFFF"/>
                </a:solidFill>
                <a:ea typeface="+mn-lt"/>
                <a:cs typeface="+mn-lt"/>
              </a:rPr>
              <a:t>When Mickey loses his job, he is unable to support his family but has no support or options available to him, which Edward doesn’t understand.</a:t>
            </a:r>
            <a:endParaRPr lang="en-US" sz="2000">
              <a:solidFill>
                <a:srgbClr val="FFFFFF"/>
              </a:solidFill>
            </a:endParaRPr>
          </a:p>
          <a:p>
            <a:pPr marL="0" indent="0">
              <a:buNone/>
            </a:pPr>
            <a:endParaRPr lang="en-US" sz="2000">
              <a:solidFill>
                <a:srgbClr val="FFFFFF"/>
              </a:solidFill>
            </a:endParaRPr>
          </a:p>
          <a:p>
            <a:pPr marL="0" indent="0">
              <a:buNone/>
            </a:pPr>
            <a:r>
              <a:rPr lang="en-US" sz="2000">
                <a:solidFill>
                  <a:srgbClr val="FFFFFF"/>
                </a:solidFill>
              </a:rPr>
              <a:t>Evidence</a:t>
            </a:r>
          </a:p>
          <a:p>
            <a:pPr marL="0" indent="0">
              <a:buNone/>
            </a:pPr>
            <a:r>
              <a:rPr lang="en-US" sz="2000">
                <a:solidFill>
                  <a:srgbClr val="FFFFFF"/>
                </a:solidFill>
                <a:ea typeface="+mn-lt"/>
                <a:cs typeface="+mn-lt"/>
              </a:rPr>
              <a:t>EDWARD</a:t>
            </a:r>
            <a:endParaRPr lang="en-US" sz="2000">
              <a:solidFill>
                <a:srgbClr val="FFFFFF"/>
              </a:solidFill>
            </a:endParaRPr>
          </a:p>
          <a:p>
            <a:pPr marL="0" indent="0">
              <a:buNone/>
            </a:pPr>
            <a:r>
              <a:rPr lang="en-US" sz="2000">
                <a:solidFill>
                  <a:srgbClr val="FFFFFF"/>
                </a:solidFill>
                <a:ea typeface="+mn-lt"/>
                <a:cs typeface="+mn-lt"/>
              </a:rPr>
              <a:t>Why... why is a job so important? If I couldn’t get a job I’d just say, sod it and draw the dole, live like a bohemian, tilt my hat to the world and say ‘screw you’. So you’re not working. Why is it so important?</a:t>
            </a:r>
            <a:endParaRPr lang="en-US" sz="2000">
              <a:solidFill>
                <a:srgbClr val="FFFFFF"/>
              </a:solidFill>
            </a:endParaRPr>
          </a:p>
          <a:p>
            <a:pPr marL="0" indent="0">
              <a:buNone/>
            </a:pPr>
            <a:r>
              <a:rPr lang="en-US" sz="2000">
                <a:solidFill>
                  <a:srgbClr val="FFFFFF"/>
                </a:solidFill>
                <a:ea typeface="+mn-lt"/>
                <a:cs typeface="+mn-lt"/>
              </a:rPr>
              <a:t>MICKEY</a:t>
            </a:r>
            <a:endParaRPr lang="en-US" sz="2000">
              <a:solidFill>
                <a:srgbClr val="FFFFFF"/>
              </a:solidFill>
            </a:endParaRPr>
          </a:p>
          <a:p>
            <a:pPr marL="0" indent="0">
              <a:buNone/>
            </a:pPr>
            <a:r>
              <a:rPr lang="en-US" sz="2000">
                <a:solidFill>
                  <a:srgbClr val="FFFFFF"/>
                </a:solidFill>
                <a:ea typeface="+mn-lt"/>
                <a:cs typeface="+mn-lt"/>
              </a:rPr>
              <a:t>[Looking at him]: You don’t understand anythin’, do ye? I don’t wear a hat that I could tilt at the world.</a:t>
            </a:r>
            <a:endParaRPr lang="en-US" sz="2000">
              <a:solidFill>
                <a:srgbClr val="FFFFFF"/>
              </a:solidFill>
            </a:endParaRPr>
          </a:p>
          <a:p>
            <a:endParaRPr lang="en-US" sz="2000"/>
          </a:p>
        </p:txBody>
      </p:sp>
    </p:spTree>
    <p:extLst>
      <p:ext uri="{BB962C8B-B14F-4D97-AF65-F5344CB8AC3E}">
        <p14:creationId xmlns:p14="http://schemas.microsoft.com/office/powerpoint/2010/main" val="3648618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43044-2BE8-4890-81BD-897E2368FC1A}"/>
              </a:ext>
            </a:extLst>
          </p:cNvPr>
          <p:cNvSpPr>
            <a:spLocks noGrp="1"/>
          </p:cNvSpPr>
          <p:nvPr>
            <p:ph type="title"/>
          </p:nvPr>
        </p:nvSpPr>
        <p:spPr/>
        <p:txBody>
          <a:bodyPr/>
          <a:lstStyle/>
          <a:p>
            <a:r>
              <a:rPr lang="en-US"/>
              <a:t>Model answer</a:t>
            </a:r>
          </a:p>
        </p:txBody>
      </p:sp>
      <p:sp>
        <p:nvSpPr>
          <p:cNvPr id="3" name="Content Placeholder 2">
            <a:extLst>
              <a:ext uri="{FF2B5EF4-FFF2-40B4-BE49-F238E27FC236}">
                <a16:creationId xmlns:a16="http://schemas.microsoft.com/office/drawing/2014/main" id="{28CDCBB6-08AB-44F3-AF68-F0EEAE97B49E}"/>
              </a:ext>
            </a:extLst>
          </p:cNvPr>
          <p:cNvSpPr>
            <a:spLocks noGrp="1"/>
          </p:cNvSpPr>
          <p:nvPr>
            <p:ph idx="1"/>
          </p:nvPr>
        </p:nvSpPr>
        <p:spPr/>
        <p:txBody>
          <a:bodyPr vert="horz" lIns="91440" tIns="45720" rIns="91440" bIns="45720" rtlCol="0" anchor="t">
            <a:normAutofit/>
          </a:bodyPr>
          <a:lstStyle/>
          <a:p>
            <a:r>
              <a:rPr lang="en-US">
                <a:solidFill>
                  <a:srgbClr val="FFFFFF"/>
                </a:solidFill>
                <a:ea typeface="+mn-lt"/>
                <a:cs typeface="+mn-lt"/>
              </a:rPr>
              <a:t>Due to Edward’s privileged background, he is unable to understand the difficulties that Mickey has being unemployed. Mickey has nothing to fall back on and Edward will never be in that position because of the support he gets from his family. This demonstrates the lack of understanding the higher classes can have of the desperation of unemployment for the working classes.</a:t>
            </a:r>
            <a:endParaRPr lang="en-US"/>
          </a:p>
        </p:txBody>
      </p:sp>
    </p:spTree>
    <p:extLst>
      <p:ext uri="{BB962C8B-B14F-4D97-AF65-F5344CB8AC3E}">
        <p14:creationId xmlns:p14="http://schemas.microsoft.com/office/powerpoint/2010/main" val="2430709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5D930-F8D5-438A-AB5A-994CFAE50D55}"/>
              </a:ext>
            </a:extLst>
          </p:cNvPr>
          <p:cNvSpPr>
            <a:spLocks noGrp="1"/>
          </p:cNvSpPr>
          <p:nvPr>
            <p:ph type="title"/>
          </p:nvPr>
        </p:nvSpPr>
        <p:spPr>
          <a:xfrm>
            <a:off x="632604" y="-143774"/>
            <a:ext cx="10668000" cy="1524000"/>
          </a:xfrm>
        </p:spPr>
        <p:txBody>
          <a:bodyPr/>
          <a:lstStyle/>
          <a:p>
            <a:r>
              <a:rPr lang="en-US"/>
              <a:t>Plenary</a:t>
            </a:r>
          </a:p>
        </p:txBody>
      </p:sp>
      <p:sp>
        <p:nvSpPr>
          <p:cNvPr id="3" name="Content Placeholder 2">
            <a:extLst>
              <a:ext uri="{FF2B5EF4-FFF2-40B4-BE49-F238E27FC236}">
                <a16:creationId xmlns:a16="http://schemas.microsoft.com/office/drawing/2014/main" id="{6B5006BE-4EE1-4EE4-A475-CBFC880C6343}"/>
              </a:ext>
            </a:extLst>
          </p:cNvPr>
          <p:cNvSpPr>
            <a:spLocks noGrp="1"/>
          </p:cNvSpPr>
          <p:nvPr>
            <p:ph idx="1"/>
          </p:nvPr>
        </p:nvSpPr>
        <p:spPr>
          <a:xfrm>
            <a:off x="632604" y="1193321"/>
            <a:ext cx="10668000" cy="5370837"/>
          </a:xfrm>
        </p:spPr>
        <p:txBody>
          <a:bodyPr vert="horz" lIns="91440" tIns="45720" rIns="91440" bIns="45720" rtlCol="0" anchor="t">
            <a:normAutofit fontScale="92500"/>
          </a:bodyPr>
          <a:lstStyle/>
          <a:p>
            <a:pPr>
              <a:buNone/>
            </a:pPr>
            <a:r>
              <a:rPr lang="en-US">
                <a:solidFill>
                  <a:srgbClr val="FFFFFF"/>
                </a:solidFill>
                <a:ea typeface="+mn-lt"/>
                <a:cs typeface="+mn-lt"/>
              </a:rPr>
              <a:t>When Mickey finds out that he and Edward are twins, he is jealous of the opportunities that Edward has (and he missed out on).</a:t>
            </a:r>
            <a:endParaRPr lang="en-US">
              <a:solidFill>
                <a:srgbClr val="FFFFFF"/>
              </a:solidFill>
            </a:endParaRPr>
          </a:p>
          <a:p>
            <a:pPr>
              <a:buNone/>
            </a:pPr>
            <a:endParaRPr lang="en-US"/>
          </a:p>
          <a:p>
            <a:pPr>
              <a:buNone/>
            </a:pPr>
            <a:r>
              <a:rPr lang="en-US">
                <a:solidFill>
                  <a:srgbClr val="FFFFFF"/>
                </a:solidFill>
                <a:ea typeface="+mn-lt"/>
                <a:cs typeface="+mn-lt"/>
              </a:rPr>
              <a:t>"I could have been him!"</a:t>
            </a:r>
            <a:endParaRPr lang="en-US">
              <a:solidFill>
                <a:srgbClr val="FFFFFF"/>
              </a:solidFill>
            </a:endParaRPr>
          </a:p>
          <a:p>
            <a:pPr>
              <a:buNone/>
            </a:pPr>
            <a:endParaRPr lang="en-US">
              <a:solidFill>
                <a:srgbClr val="FFFFFF">
                  <a:alpha val="70000"/>
                </a:srgbClr>
              </a:solidFill>
            </a:endParaRPr>
          </a:p>
          <a:p>
            <a:pPr>
              <a:buNone/>
            </a:pPr>
            <a:r>
              <a:rPr lang="en-US">
                <a:solidFill>
                  <a:srgbClr val="FFFFFF"/>
                </a:solidFill>
              </a:rPr>
              <a:t>What is Willy Russell trying to tell his audience here?</a:t>
            </a:r>
            <a:endParaRPr lang="en-US">
              <a:solidFill>
                <a:srgbClr val="FFFFFF">
                  <a:alpha val="70000"/>
                </a:srgbClr>
              </a:solidFill>
            </a:endParaRPr>
          </a:p>
          <a:p>
            <a:pPr>
              <a:buNone/>
            </a:pPr>
            <a:endParaRPr lang="en-US">
              <a:solidFill>
                <a:srgbClr val="FFFFFF"/>
              </a:solidFill>
            </a:endParaRPr>
          </a:p>
          <a:p>
            <a:pPr>
              <a:buNone/>
            </a:pPr>
            <a:r>
              <a:rPr lang="en-US">
                <a:solidFill>
                  <a:srgbClr val="00B0F0"/>
                </a:solidFill>
              </a:rPr>
              <a:t>Once completed hand all your work in, either through Microsoft or picture of your handwritten work.</a:t>
            </a:r>
          </a:p>
          <a:p>
            <a:pPr>
              <a:buNone/>
            </a:pPr>
            <a:endParaRPr lang="en-US">
              <a:solidFill>
                <a:srgbClr val="00B0F0"/>
              </a:solidFill>
            </a:endParaRPr>
          </a:p>
          <a:p>
            <a:pPr>
              <a:buNone/>
            </a:pPr>
            <a:endParaRPr lang="en-US">
              <a:solidFill>
                <a:srgbClr val="FFFFFF">
                  <a:alpha val="70000"/>
                </a:srgbClr>
              </a:solidFill>
            </a:endParaRPr>
          </a:p>
          <a:p>
            <a:pPr>
              <a:buNone/>
            </a:pPr>
            <a:endParaRPr lang="en-US">
              <a:solidFill>
                <a:srgbClr val="FFFFFF">
                  <a:alpha val="70000"/>
                </a:srgbClr>
              </a:solidFill>
            </a:endParaRPr>
          </a:p>
          <a:p>
            <a:pPr marL="0" indent="0">
              <a:buNone/>
            </a:pPr>
            <a:endParaRPr lang="en-US">
              <a:solidFill>
                <a:srgbClr val="FFFFFF">
                  <a:alpha val="70000"/>
                </a:srgbClr>
              </a:solidFill>
            </a:endParaRPr>
          </a:p>
        </p:txBody>
      </p:sp>
    </p:spTree>
    <p:extLst>
      <p:ext uri="{BB962C8B-B14F-4D97-AF65-F5344CB8AC3E}">
        <p14:creationId xmlns:p14="http://schemas.microsoft.com/office/powerpoint/2010/main" val="1025610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9" name="Freeform: Shape 8">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1" name="Freeform: Shape 10">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3" name="Rectangle 12">
            <a:extLst>
              <a:ext uri="{FF2B5EF4-FFF2-40B4-BE49-F238E27FC236}">
                <a16:creationId xmlns:a16="http://schemas.microsoft.com/office/drawing/2014/main" id="{75811E00-1179-463A-B5F5-2B4991725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a:extLst>
              <a:ext uri="{FF2B5EF4-FFF2-40B4-BE49-F238E27FC236}">
                <a16:creationId xmlns:a16="http://schemas.microsoft.com/office/drawing/2014/main" id="{709F4EF7-7D9F-453F-A64A-2D886D4CE249}"/>
              </a:ext>
            </a:extLst>
          </p:cNvPr>
          <p:cNvPicPr>
            <a:picLocks noChangeAspect="1"/>
          </p:cNvPicPr>
          <p:nvPr/>
        </p:nvPicPr>
        <p:blipFill rotWithShape="1">
          <a:blip r:embed="rId2"/>
          <a:srcRect l="6597" r="6" b="6"/>
          <a:stretch/>
        </p:blipFill>
        <p:spPr>
          <a:xfrm>
            <a:off x="20" y="10"/>
            <a:ext cx="12191979" cy="6857989"/>
          </a:xfrm>
          <a:prstGeom prst="rect">
            <a:avLst/>
          </a:prstGeom>
        </p:spPr>
      </p:pic>
      <p:sp>
        <p:nvSpPr>
          <p:cNvPr id="15" name="Freeform: Shape 14">
            <a:extLst>
              <a:ext uri="{FF2B5EF4-FFF2-40B4-BE49-F238E27FC236}">
                <a16:creationId xmlns:a16="http://schemas.microsoft.com/office/drawing/2014/main" id="{80537892-72B1-4711-BF29-9D855D279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6836" y="-776836"/>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Avenir Next LT Pro" panose="020B0504020202020204" pitchFamily="34" charset="0"/>
            </a:endParaRPr>
          </a:p>
        </p:txBody>
      </p:sp>
      <p:sp>
        <p:nvSpPr>
          <p:cNvPr id="17" name="Freeform: Shape 16">
            <a:extLst>
              <a:ext uri="{FF2B5EF4-FFF2-40B4-BE49-F238E27FC236}">
                <a16:creationId xmlns:a16="http://schemas.microsoft.com/office/drawing/2014/main" id="{5A60B39E-73E4-40A5-A14B-886ACCE13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402049" y="-285591"/>
            <a:ext cx="1028642" cy="1599825"/>
          </a:xfrm>
          <a:custGeom>
            <a:avLst/>
            <a:gdLst>
              <a:gd name="connsiteX0" fmla="*/ 0 w 1028642"/>
              <a:gd name="connsiteY0" fmla="*/ 1070372 h 1070372"/>
              <a:gd name="connsiteX1" fmla="*/ 0 w 1028642"/>
              <a:gd name="connsiteY1" fmla="*/ 28809 h 1070372"/>
              <a:gd name="connsiteX2" fmla="*/ 59341 w 1028642"/>
              <a:gd name="connsiteY2" fmla="*/ 13949 h 1070372"/>
              <a:gd name="connsiteX3" fmla="*/ 198192 w 1028642"/>
              <a:gd name="connsiteY3" fmla="*/ 25 h 1070372"/>
              <a:gd name="connsiteX4" fmla="*/ 634260 w 1028642"/>
              <a:gd name="connsiteY4" fmla="*/ 109941 h 1070372"/>
              <a:gd name="connsiteX5" fmla="*/ 1022700 w 1028642"/>
              <a:gd name="connsiteY5" fmla="*/ 533149 h 1070372"/>
              <a:gd name="connsiteX6" fmla="*/ 759054 w 1028642"/>
              <a:gd name="connsiteY6" fmla="*/ 763009 h 1070372"/>
              <a:gd name="connsiteX7" fmla="*/ 422111 w 1028642"/>
              <a:gd name="connsiteY7" fmla="*/ 913469 h 1070372"/>
              <a:gd name="connsiteX8" fmla="*/ 48112 w 1028642"/>
              <a:gd name="connsiteY8" fmla="*/ 1060279 h 1070372"/>
              <a:gd name="connsiteX9" fmla="*/ 0 w 1028642"/>
              <a:gd name="connsiteY9" fmla="*/ 1070372 h 1070372"/>
              <a:gd name="connsiteX0" fmla="*/ 12700 w 1041342"/>
              <a:gd name="connsiteY0" fmla="*/ 1070372 h 1070372"/>
              <a:gd name="connsiteX1" fmla="*/ 0 w 1041342"/>
              <a:gd name="connsiteY1" fmla="*/ 800632 h 1070372"/>
              <a:gd name="connsiteX2" fmla="*/ 12700 w 1041342"/>
              <a:gd name="connsiteY2" fmla="*/ 28809 h 1070372"/>
              <a:gd name="connsiteX3" fmla="*/ 72041 w 1041342"/>
              <a:gd name="connsiteY3" fmla="*/ 13949 h 1070372"/>
              <a:gd name="connsiteX4" fmla="*/ 210892 w 1041342"/>
              <a:gd name="connsiteY4" fmla="*/ 25 h 1070372"/>
              <a:gd name="connsiteX5" fmla="*/ 646960 w 1041342"/>
              <a:gd name="connsiteY5" fmla="*/ 109941 h 1070372"/>
              <a:gd name="connsiteX6" fmla="*/ 1035400 w 1041342"/>
              <a:gd name="connsiteY6" fmla="*/ 533149 h 1070372"/>
              <a:gd name="connsiteX7" fmla="*/ 771754 w 1041342"/>
              <a:gd name="connsiteY7" fmla="*/ 763009 h 1070372"/>
              <a:gd name="connsiteX8" fmla="*/ 434811 w 1041342"/>
              <a:gd name="connsiteY8" fmla="*/ 913469 h 1070372"/>
              <a:gd name="connsiteX9" fmla="*/ 60812 w 1041342"/>
              <a:gd name="connsiteY9" fmla="*/ 1060279 h 1070372"/>
              <a:gd name="connsiteX10" fmla="*/ 12700 w 1041342"/>
              <a:gd name="connsiteY10" fmla="*/ 1070372 h 1070372"/>
              <a:gd name="connsiteX0" fmla="*/ 157 w 1028799"/>
              <a:gd name="connsiteY0" fmla="*/ 28809 h 1070372"/>
              <a:gd name="connsiteX1" fmla="*/ 59498 w 1028799"/>
              <a:gd name="connsiteY1" fmla="*/ 13949 h 1070372"/>
              <a:gd name="connsiteX2" fmla="*/ 198349 w 1028799"/>
              <a:gd name="connsiteY2" fmla="*/ 25 h 1070372"/>
              <a:gd name="connsiteX3" fmla="*/ 634417 w 1028799"/>
              <a:gd name="connsiteY3" fmla="*/ 109941 h 1070372"/>
              <a:gd name="connsiteX4" fmla="*/ 1022857 w 1028799"/>
              <a:gd name="connsiteY4" fmla="*/ 533149 h 1070372"/>
              <a:gd name="connsiteX5" fmla="*/ 759211 w 1028799"/>
              <a:gd name="connsiteY5" fmla="*/ 763009 h 1070372"/>
              <a:gd name="connsiteX6" fmla="*/ 422268 w 1028799"/>
              <a:gd name="connsiteY6" fmla="*/ 913469 h 1070372"/>
              <a:gd name="connsiteX7" fmla="*/ 48269 w 1028799"/>
              <a:gd name="connsiteY7" fmla="*/ 1060279 h 1070372"/>
              <a:gd name="connsiteX8" fmla="*/ 157 w 1028799"/>
              <a:gd name="connsiteY8" fmla="*/ 1070372 h 1070372"/>
              <a:gd name="connsiteX9" fmla="*/ 78897 w 1028799"/>
              <a:gd name="connsiteY9" fmla="*/ 892072 h 1070372"/>
              <a:gd name="connsiteX0" fmla="*/ 0 w 1028642"/>
              <a:gd name="connsiteY0" fmla="*/ 28809 h 1070372"/>
              <a:gd name="connsiteX1" fmla="*/ 59341 w 1028642"/>
              <a:gd name="connsiteY1" fmla="*/ 13949 h 1070372"/>
              <a:gd name="connsiteX2" fmla="*/ 198192 w 1028642"/>
              <a:gd name="connsiteY2" fmla="*/ 25 h 1070372"/>
              <a:gd name="connsiteX3" fmla="*/ 634260 w 1028642"/>
              <a:gd name="connsiteY3" fmla="*/ 109941 h 1070372"/>
              <a:gd name="connsiteX4" fmla="*/ 1022700 w 1028642"/>
              <a:gd name="connsiteY4" fmla="*/ 533149 h 1070372"/>
              <a:gd name="connsiteX5" fmla="*/ 759054 w 1028642"/>
              <a:gd name="connsiteY5" fmla="*/ 763009 h 1070372"/>
              <a:gd name="connsiteX6" fmla="*/ 422111 w 1028642"/>
              <a:gd name="connsiteY6" fmla="*/ 913469 h 1070372"/>
              <a:gd name="connsiteX7" fmla="*/ 48112 w 1028642"/>
              <a:gd name="connsiteY7" fmla="*/ 1060279 h 1070372"/>
              <a:gd name="connsiteX8" fmla="*/ 0 w 1028642"/>
              <a:gd name="connsiteY8" fmla="*/ 1070372 h 10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42" h="1070372">
                <a:moveTo>
                  <a:pt x="0" y="28809"/>
                </a:moveTo>
                <a:lnTo>
                  <a:pt x="59341" y="13949"/>
                </a:lnTo>
                <a:cubicBezTo>
                  <a:pt x="108160" y="4225"/>
                  <a:pt x="155782" y="-384"/>
                  <a:pt x="198192" y="25"/>
                </a:cubicBezTo>
                <a:cubicBezTo>
                  <a:pt x="348871" y="1551"/>
                  <a:pt x="500421" y="41223"/>
                  <a:pt x="634260" y="109941"/>
                </a:cubicBezTo>
                <a:cubicBezTo>
                  <a:pt x="779926" y="184763"/>
                  <a:pt x="1074035" y="329556"/>
                  <a:pt x="1022700" y="533149"/>
                </a:cubicBezTo>
                <a:cubicBezTo>
                  <a:pt x="988696" y="667915"/>
                  <a:pt x="871750" y="710748"/>
                  <a:pt x="759054" y="763009"/>
                </a:cubicBezTo>
                <a:cubicBezTo>
                  <a:pt x="648484" y="814288"/>
                  <a:pt x="533718" y="861753"/>
                  <a:pt x="422111" y="913469"/>
                </a:cubicBezTo>
                <a:cubicBezTo>
                  <a:pt x="300479" y="969872"/>
                  <a:pt x="177593" y="1024421"/>
                  <a:pt x="48112" y="1060279"/>
                </a:cubicBezTo>
                <a:lnTo>
                  <a:pt x="0" y="1070372"/>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19" name="Freeform: Shape 18">
            <a:extLst>
              <a:ext uri="{FF2B5EF4-FFF2-40B4-BE49-F238E27FC236}">
                <a16:creationId xmlns:a16="http://schemas.microsoft.com/office/drawing/2014/main" id="{2BA9C992-00CB-4356-BAC0-DF5DAF722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21" name="Freeform: Shape 20">
            <a:extLst>
              <a:ext uri="{FF2B5EF4-FFF2-40B4-BE49-F238E27FC236}">
                <a16:creationId xmlns:a16="http://schemas.microsoft.com/office/drawing/2014/main" id="{E5D03542-B73A-4437-A781-FDA37BA42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2" name="Rectangle 1">
            <a:extLst>
              <a:ext uri="{FF2B5EF4-FFF2-40B4-BE49-F238E27FC236}">
                <a16:creationId xmlns:a16="http://schemas.microsoft.com/office/drawing/2014/main" id="{8E783EA2-5B3C-4F03-929B-ED312FECB6FD}"/>
              </a:ext>
            </a:extLst>
          </p:cNvPr>
          <p:cNvSpPr/>
          <p:nvPr/>
        </p:nvSpPr>
        <p:spPr>
          <a:xfrm>
            <a:off x="7234687" y="168215"/>
            <a:ext cx="4830791" cy="5909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a:p>
          <a:p>
            <a:pPr algn="ctr"/>
            <a:r>
              <a:rPr lang="en-US" sz="4000"/>
              <a:t>Starter</a:t>
            </a:r>
            <a:endParaRPr lang="en-US"/>
          </a:p>
          <a:p>
            <a:pPr algn="ctr"/>
            <a:endParaRPr lang="en-US" sz="4000"/>
          </a:p>
          <a:p>
            <a:r>
              <a:rPr lang="en-US" sz="2400"/>
              <a:t>Click the link to start the BBC Bitesize quiz on the plot of Blood Brothers.</a:t>
            </a:r>
            <a:endParaRPr lang="en-US" sz="4000"/>
          </a:p>
          <a:p>
            <a:endParaRPr lang="en-US" sz="2400"/>
          </a:p>
          <a:p>
            <a:r>
              <a:rPr lang="en-US" sz="2400"/>
              <a:t>Let me know your scores on the chat and make a note of any answers you got wrong. The lesson will be delivered after the first ten minutes.</a:t>
            </a:r>
          </a:p>
          <a:p>
            <a:endParaRPr lang="en-US" sz="2400"/>
          </a:p>
          <a:p>
            <a:r>
              <a:rPr lang="en-US" sz="2400">
                <a:hlinkClick r:id="rId3"/>
              </a:rPr>
              <a:t>Themes quiz</a:t>
            </a:r>
            <a:endParaRPr lang="en-US" sz="2400"/>
          </a:p>
          <a:p>
            <a:endParaRPr lang="en-US" sz="2400"/>
          </a:p>
          <a:p>
            <a:endParaRPr lang="en-US" sz="2400"/>
          </a:p>
          <a:p>
            <a:pPr algn="ctr"/>
            <a:endParaRPr lang="en-US"/>
          </a:p>
          <a:p>
            <a:pPr algn="ctr"/>
            <a:endParaRPr lang="en-US"/>
          </a:p>
        </p:txBody>
      </p:sp>
      <p:sp>
        <p:nvSpPr>
          <p:cNvPr id="10" name="Rectangle 9">
            <a:extLst>
              <a:ext uri="{FF2B5EF4-FFF2-40B4-BE49-F238E27FC236}">
                <a16:creationId xmlns:a16="http://schemas.microsoft.com/office/drawing/2014/main" id="{D9BA94A4-C92A-4977-8AD7-6CC055F99235}"/>
              </a:ext>
            </a:extLst>
          </p:cNvPr>
          <p:cNvSpPr/>
          <p:nvPr/>
        </p:nvSpPr>
        <p:spPr>
          <a:xfrm>
            <a:off x="217637" y="167316"/>
            <a:ext cx="4787659" cy="657045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a:p>
          <a:p>
            <a:pPr algn="ctr"/>
            <a:endParaRPr lang="en-US" sz="2800"/>
          </a:p>
          <a:p>
            <a:pPr algn="ctr"/>
            <a:r>
              <a:rPr lang="en-US" sz="2800"/>
              <a:t>Learning Outcomes (Lesson 3)</a:t>
            </a:r>
            <a:endParaRPr lang="en-US"/>
          </a:p>
          <a:p>
            <a:pPr algn="ctr"/>
            <a:endParaRPr lang="en-US" sz="2800">
              <a:ea typeface="+mn-lt"/>
              <a:cs typeface="+mn-lt"/>
            </a:endParaRPr>
          </a:p>
          <a:p>
            <a:pPr marL="285750" indent="-285750">
              <a:buFont typeface="Symbol"/>
              <a:buChar char="•"/>
            </a:pPr>
            <a:r>
              <a:rPr lang="en-GB" sz="2800">
                <a:ea typeface="+mn-lt"/>
                <a:cs typeface="+mn-lt"/>
              </a:rPr>
              <a:t>To understand the contrasting lifestyle of Eddie and Mickey</a:t>
            </a:r>
            <a:endParaRPr lang="en-US" sz="2800">
              <a:ea typeface="+mn-lt"/>
              <a:cs typeface="+mn-lt"/>
            </a:endParaRPr>
          </a:p>
          <a:p>
            <a:pPr marL="285750" indent="-285750">
              <a:buFont typeface="Symbol"/>
              <a:buChar char="•"/>
            </a:pPr>
            <a:r>
              <a:rPr lang="en-GB" sz="2800">
                <a:ea typeface="+mn-lt"/>
                <a:cs typeface="+mn-lt"/>
              </a:rPr>
              <a:t>To develop your understanding of themes within Blood Brothers</a:t>
            </a:r>
            <a:endParaRPr lang="en-US" sz="2800">
              <a:ea typeface="+mn-lt"/>
              <a:cs typeface="+mn-lt"/>
            </a:endParaRPr>
          </a:p>
          <a:p>
            <a:pPr marL="285750" indent="-285750">
              <a:buFont typeface="Symbol"/>
              <a:buChar char="•"/>
            </a:pPr>
            <a:r>
              <a:rPr lang="en-GB" sz="2800">
                <a:ea typeface="+mn-lt"/>
                <a:cs typeface="+mn-lt"/>
              </a:rPr>
              <a:t>To analyse the use of vocal and physical skills to play specific characters.</a:t>
            </a:r>
          </a:p>
          <a:p>
            <a:endParaRPr lang="en-US" sz="2800"/>
          </a:p>
          <a:p>
            <a:pPr marL="285750" indent="-285750">
              <a:buFont typeface="Arial"/>
              <a:buChar char="•"/>
            </a:pPr>
            <a:endParaRPr lang="en-US" sz="2800"/>
          </a:p>
          <a:p>
            <a:pPr marL="285750" indent="-285750">
              <a:buFont typeface="Arial"/>
              <a:buChar char="•"/>
            </a:pPr>
            <a:endParaRPr lang="en-US"/>
          </a:p>
        </p:txBody>
      </p:sp>
    </p:spTree>
    <p:extLst>
      <p:ext uri="{BB962C8B-B14F-4D97-AF65-F5344CB8AC3E}">
        <p14:creationId xmlns:p14="http://schemas.microsoft.com/office/powerpoint/2010/main" val="2385006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E5A6-02BB-49A8-AE14-4AC8C27751FD}"/>
              </a:ext>
            </a:extLst>
          </p:cNvPr>
          <p:cNvSpPr>
            <a:spLocks noGrp="1"/>
          </p:cNvSpPr>
          <p:nvPr>
            <p:ph type="title"/>
          </p:nvPr>
        </p:nvSpPr>
        <p:spPr>
          <a:xfrm>
            <a:off x="0" y="-2"/>
            <a:ext cx="3810000" cy="1524002"/>
          </a:xfrm>
        </p:spPr>
        <p:txBody>
          <a:bodyPr/>
          <a:lstStyle/>
          <a:p>
            <a:r>
              <a:rPr lang="en-US"/>
              <a:t>Mickey and Edward</a:t>
            </a:r>
          </a:p>
        </p:txBody>
      </p:sp>
      <p:sp>
        <p:nvSpPr>
          <p:cNvPr id="3" name="Content Placeholder 2">
            <a:extLst>
              <a:ext uri="{FF2B5EF4-FFF2-40B4-BE49-F238E27FC236}">
                <a16:creationId xmlns:a16="http://schemas.microsoft.com/office/drawing/2014/main" id="{52FB1BEA-94B5-4824-9910-B46B228A31AB}"/>
              </a:ext>
            </a:extLst>
          </p:cNvPr>
          <p:cNvSpPr>
            <a:spLocks noGrp="1"/>
          </p:cNvSpPr>
          <p:nvPr>
            <p:ph idx="1"/>
          </p:nvPr>
        </p:nvSpPr>
        <p:spPr>
          <a:xfrm>
            <a:off x="5463396" y="646982"/>
            <a:ext cx="6728603" cy="5894716"/>
          </a:xfrm>
        </p:spPr>
        <p:txBody>
          <a:bodyPr vert="horz" lIns="91440" tIns="45720" rIns="91440" bIns="45720" rtlCol="0" anchor="t">
            <a:normAutofit fontScale="92500" lnSpcReduction="10000"/>
          </a:bodyPr>
          <a:lstStyle/>
          <a:p>
            <a:pPr marL="0" indent="0">
              <a:buNone/>
            </a:pPr>
            <a:r>
              <a:rPr lang="en-US" sz="2000">
                <a:solidFill>
                  <a:srgbClr val="FFFFFF"/>
                </a:solidFill>
              </a:rPr>
              <a:t>Answer the questions below as the characters of Mickey and Eddie. Answer as the character a month before the characters both die. (Remember to think about their class divide and use formal and informal language to challenge you work.) </a:t>
            </a:r>
            <a:r>
              <a:rPr lang="en-US" sz="2000">
                <a:solidFill>
                  <a:srgbClr val="FFFF00"/>
                </a:solidFill>
              </a:rPr>
              <a:t>Spend 15 minutes on this activity. Maybe someone will be confident enough to perform their responses.</a:t>
            </a:r>
          </a:p>
          <a:p>
            <a:pPr marL="0" indent="0">
              <a:buNone/>
            </a:pPr>
            <a:endParaRPr lang="en-US" sz="2000">
              <a:solidFill>
                <a:srgbClr val="FFFFFF"/>
              </a:solidFill>
            </a:endParaRPr>
          </a:p>
          <a:p>
            <a:r>
              <a:rPr lang="en-US" sz="2000" b="1">
                <a:solidFill>
                  <a:srgbClr val="FFFFFF"/>
                </a:solidFill>
              </a:rPr>
              <a:t>What was your childhood like?</a:t>
            </a:r>
            <a:endParaRPr lang="en-US" sz="2000" b="1">
              <a:solidFill>
                <a:srgbClr val="FFFFFF">
                  <a:alpha val="70000"/>
                </a:srgbClr>
              </a:solidFill>
            </a:endParaRPr>
          </a:p>
          <a:p>
            <a:r>
              <a:rPr lang="en-US" sz="2000" b="1">
                <a:solidFill>
                  <a:srgbClr val="FFFFFF"/>
                </a:solidFill>
              </a:rPr>
              <a:t>What was your education like?</a:t>
            </a:r>
          </a:p>
          <a:p>
            <a:r>
              <a:rPr lang="en-US" sz="2000" b="1">
                <a:solidFill>
                  <a:srgbClr val="FFFFFF"/>
                </a:solidFill>
              </a:rPr>
              <a:t>Have you been given any opportunities in life? Explain what they are.</a:t>
            </a:r>
          </a:p>
          <a:p>
            <a:r>
              <a:rPr lang="en-US" sz="2000" b="1">
                <a:solidFill>
                  <a:srgbClr val="FFFFFF"/>
                </a:solidFill>
              </a:rPr>
              <a:t>What do you wish for the future?</a:t>
            </a:r>
          </a:p>
          <a:p>
            <a:r>
              <a:rPr lang="en-US" sz="2000" b="1">
                <a:solidFill>
                  <a:srgbClr val="FFFFFF"/>
                </a:solidFill>
              </a:rPr>
              <a:t>What is your one regret in life?</a:t>
            </a:r>
          </a:p>
          <a:p>
            <a:endParaRPr lang="en-US" sz="2000"/>
          </a:p>
          <a:p>
            <a:pPr marL="0" indent="0">
              <a:buNone/>
            </a:pPr>
            <a:endParaRPr lang="en-US">
              <a:solidFill>
                <a:srgbClr val="FFFFFF">
                  <a:alpha val="70000"/>
                </a:srgbClr>
              </a:solidFill>
            </a:endParaRPr>
          </a:p>
        </p:txBody>
      </p:sp>
      <p:sp>
        <p:nvSpPr>
          <p:cNvPr id="4" name="Text Placeholder 3">
            <a:extLst>
              <a:ext uri="{FF2B5EF4-FFF2-40B4-BE49-F238E27FC236}">
                <a16:creationId xmlns:a16="http://schemas.microsoft.com/office/drawing/2014/main" id="{9DB3B7DB-F5A0-45CF-A8B9-9FA215BD4729}"/>
              </a:ext>
            </a:extLst>
          </p:cNvPr>
          <p:cNvSpPr>
            <a:spLocks noGrp="1"/>
          </p:cNvSpPr>
          <p:nvPr>
            <p:ph type="body" sz="half" idx="2"/>
          </p:nvPr>
        </p:nvSpPr>
        <p:spPr/>
        <p:txBody>
          <a:bodyPr/>
          <a:lstStyle/>
          <a:p>
            <a:endParaRPr lang="en-US"/>
          </a:p>
        </p:txBody>
      </p:sp>
      <p:pic>
        <p:nvPicPr>
          <p:cNvPr id="6" name="Picture 6" descr="Graphical user interface, application, Word&#10;&#10;Description automatically generated">
            <a:extLst>
              <a:ext uri="{FF2B5EF4-FFF2-40B4-BE49-F238E27FC236}">
                <a16:creationId xmlns:a16="http://schemas.microsoft.com/office/drawing/2014/main" id="{3D40DFBE-4CAF-4D7B-8DC7-FDCF01D5C724}"/>
              </a:ext>
            </a:extLst>
          </p:cNvPr>
          <p:cNvPicPr>
            <a:picLocks noChangeAspect="1"/>
          </p:cNvPicPr>
          <p:nvPr/>
        </p:nvPicPr>
        <p:blipFill rotWithShape="1">
          <a:blip r:embed="rId2"/>
          <a:srcRect l="27225" t="16667" r="8377" b="13282"/>
          <a:stretch/>
        </p:blipFill>
        <p:spPr>
          <a:xfrm>
            <a:off x="-5750" y="-718"/>
            <a:ext cx="5389660" cy="3439687"/>
          </a:xfrm>
          <a:prstGeom prst="rect">
            <a:avLst/>
          </a:prstGeom>
        </p:spPr>
      </p:pic>
      <p:pic>
        <p:nvPicPr>
          <p:cNvPr id="7" name="Picture 7" descr="Graphical user interface, application, Word&#10;&#10;Description automatically generated">
            <a:extLst>
              <a:ext uri="{FF2B5EF4-FFF2-40B4-BE49-F238E27FC236}">
                <a16:creationId xmlns:a16="http://schemas.microsoft.com/office/drawing/2014/main" id="{50F5FAF3-A661-4839-B1B8-26B05F90218B}"/>
              </a:ext>
            </a:extLst>
          </p:cNvPr>
          <p:cNvPicPr>
            <a:picLocks noChangeAspect="1"/>
          </p:cNvPicPr>
          <p:nvPr/>
        </p:nvPicPr>
        <p:blipFill rotWithShape="1">
          <a:blip r:embed="rId3"/>
          <a:srcRect l="25451" t="15972" r="8900" b="15038"/>
          <a:stretch/>
        </p:blipFill>
        <p:spPr>
          <a:xfrm>
            <a:off x="-11339" y="3377960"/>
            <a:ext cx="5380834" cy="3432230"/>
          </a:xfrm>
          <a:prstGeom prst="rect">
            <a:avLst/>
          </a:prstGeom>
        </p:spPr>
      </p:pic>
    </p:spTree>
    <p:extLst>
      <p:ext uri="{BB962C8B-B14F-4D97-AF65-F5344CB8AC3E}">
        <p14:creationId xmlns:p14="http://schemas.microsoft.com/office/powerpoint/2010/main" val="349932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00F4-EDD8-490A-B3CB-0DD5178850BF}"/>
              </a:ext>
            </a:extLst>
          </p:cNvPr>
          <p:cNvSpPr>
            <a:spLocks noGrp="1"/>
          </p:cNvSpPr>
          <p:nvPr>
            <p:ph type="title"/>
          </p:nvPr>
        </p:nvSpPr>
        <p:spPr>
          <a:xfrm>
            <a:off x="531962" y="86262"/>
            <a:ext cx="3810000" cy="1524002"/>
          </a:xfrm>
        </p:spPr>
        <p:txBody>
          <a:bodyPr>
            <a:normAutofit fontScale="90000"/>
          </a:bodyPr>
          <a:lstStyle/>
          <a:p>
            <a:r>
              <a:rPr lang="en-US"/>
              <a:t>List five vocal skills and five physical skills in two minutes.</a:t>
            </a:r>
          </a:p>
        </p:txBody>
      </p:sp>
      <p:sp>
        <p:nvSpPr>
          <p:cNvPr id="3" name="Content Placeholder 2">
            <a:extLst>
              <a:ext uri="{FF2B5EF4-FFF2-40B4-BE49-F238E27FC236}">
                <a16:creationId xmlns:a16="http://schemas.microsoft.com/office/drawing/2014/main" id="{BAB4DCA8-82F6-474D-9C91-9FA6015F78AF}"/>
              </a:ext>
            </a:extLst>
          </p:cNvPr>
          <p:cNvSpPr>
            <a:spLocks noGrp="1"/>
          </p:cNvSpPr>
          <p:nvPr>
            <p:ph idx="1"/>
          </p:nvPr>
        </p:nvSpPr>
        <p:spPr>
          <a:xfrm>
            <a:off x="5334000" y="1"/>
            <a:ext cx="6728603" cy="6024113"/>
          </a:xfrm>
        </p:spPr>
        <p:txBody>
          <a:bodyPr vert="horz" lIns="91440" tIns="45720" rIns="91440" bIns="45720" rtlCol="0" anchor="t">
            <a:normAutofit fontScale="92500" lnSpcReduction="10000"/>
          </a:bodyPr>
          <a:lstStyle/>
          <a:p>
            <a:r>
              <a:rPr lang="en-US" sz="2400">
                <a:solidFill>
                  <a:srgbClr val="FFFFFF"/>
                </a:solidFill>
              </a:rPr>
              <a:t>Pace –Can show how someone is feeling.</a:t>
            </a:r>
            <a:endParaRPr lang="en-US" sz="2400">
              <a:solidFill>
                <a:srgbClr val="FFFFFF">
                  <a:alpha val="70000"/>
                </a:srgbClr>
              </a:solidFill>
            </a:endParaRPr>
          </a:p>
          <a:p>
            <a:r>
              <a:rPr lang="en-US" sz="2400">
                <a:solidFill>
                  <a:srgbClr val="FFFFFF"/>
                </a:solidFill>
              </a:rPr>
              <a:t>Tone</a:t>
            </a:r>
          </a:p>
          <a:p>
            <a:r>
              <a:rPr lang="en-US" sz="2400">
                <a:solidFill>
                  <a:srgbClr val="FFFFFF"/>
                </a:solidFill>
              </a:rPr>
              <a:t>Clarity-Can highlight class system</a:t>
            </a:r>
          </a:p>
          <a:p>
            <a:r>
              <a:rPr lang="en-US" sz="2400">
                <a:solidFill>
                  <a:srgbClr val="FFFFFF"/>
                </a:solidFill>
              </a:rPr>
              <a:t>Volume-How confident or not someone is</a:t>
            </a:r>
          </a:p>
          <a:p>
            <a:r>
              <a:rPr lang="en-US" sz="2400">
                <a:solidFill>
                  <a:srgbClr val="FFFFFF"/>
                </a:solidFill>
              </a:rPr>
              <a:t>Pitch -  How happy or upset someone is.</a:t>
            </a:r>
          </a:p>
          <a:p>
            <a:r>
              <a:rPr lang="en-US" sz="2400">
                <a:solidFill>
                  <a:srgbClr val="FFFFFF"/>
                </a:solidFill>
              </a:rPr>
              <a:t>Eye contact – Prolonged eye contact for anger.</a:t>
            </a:r>
          </a:p>
          <a:p>
            <a:r>
              <a:rPr lang="en-US" sz="2400">
                <a:solidFill>
                  <a:srgbClr val="FFFFFF"/>
                </a:solidFill>
              </a:rPr>
              <a:t>Posture – Hunched over to show annoyance.</a:t>
            </a:r>
          </a:p>
          <a:p>
            <a:r>
              <a:rPr lang="en-US" sz="2400">
                <a:solidFill>
                  <a:srgbClr val="FFFFFF"/>
                </a:solidFill>
              </a:rPr>
              <a:t>Pause/stillness - Showing a significant moment.</a:t>
            </a:r>
          </a:p>
          <a:p>
            <a:r>
              <a:rPr lang="en-US" sz="2400">
                <a:solidFill>
                  <a:srgbClr val="FFFFFF"/>
                </a:solidFill>
              </a:rPr>
              <a:t>Body language – How open you are could show confidence.</a:t>
            </a:r>
          </a:p>
          <a:p>
            <a:r>
              <a:rPr lang="en-US" sz="2400">
                <a:solidFill>
                  <a:srgbClr val="FFFFFF"/>
                </a:solidFill>
              </a:rPr>
              <a:t>Facial expressions – Clear emotions are shown.</a:t>
            </a:r>
          </a:p>
          <a:p>
            <a:r>
              <a:rPr lang="en-US" sz="2400">
                <a:solidFill>
                  <a:srgbClr val="FFFFFF"/>
                </a:solidFill>
              </a:rPr>
              <a:t>Gestures - Clenched fists.</a:t>
            </a:r>
          </a:p>
        </p:txBody>
      </p:sp>
      <p:pic>
        <p:nvPicPr>
          <p:cNvPr id="5" name="Picture 5" descr="A sunset in the background&#10;&#10;Description automatically generated">
            <a:extLst>
              <a:ext uri="{FF2B5EF4-FFF2-40B4-BE49-F238E27FC236}">
                <a16:creationId xmlns:a16="http://schemas.microsoft.com/office/drawing/2014/main" id="{94CEE7AF-3C9E-4E19-8F37-A975F28EB3F5}"/>
              </a:ext>
            </a:extLst>
          </p:cNvPr>
          <p:cNvPicPr>
            <a:picLocks noChangeAspect="1"/>
          </p:cNvPicPr>
          <p:nvPr/>
        </p:nvPicPr>
        <p:blipFill>
          <a:blip r:embed="rId2"/>
          <a:stretch>
            <a:fillRect/>
          </a:stretch>
        </p:blipFill>
        <p:spPr>
          <a:xfrm>
            <a:off x="301703" y="2265429"/>
            <a:ext cx="4770407" cy="1932316"/>
          </a:xfrm>
          <a:prstGeom prst="rect">
            <a:avLst/>
          </a:prstGeom>
        </p:spPr>
      </p:pic>
      <p:pic>
        <p:nvPicPr>
          <p:cNvPr id="6" name="Picture 6" descr="A picture containing icon&#10;&#10;Description automatically generated">
            <a:extLst>
              <a:ext uri="{FF2B5EF4-FFF2-40B4-BE49-F238E27FC236}">
                <a16:creationId xmlns:a16="http://schemas.microsoft.com/office/drawing/2014/main" id="{7A872CA5-C638-42FF-BE2F-FD173E038D6D}"/>
              </a:ext>
            </a:extLst>
          </p:cNvPr>
          <p:cNvPicPr>
            <a:picLocks noChangeAspect="1"/>
          </p:cNvPicPr>
          <p:nvPr/>
        </p:nvPicPr>
        <p:blipFill>
          <a:blip r:embed="rId3"/>
          <a:stretch>
            <a:fillRect/>
          </a:stretch>
        </p:blipFill>
        <p:spPr>
          <a:xfrm>
            <a:off x="300577" y="4196482"/>
            <a:ext cx="4790356" cy="1929980"/>
          </a:xfrm>
          <a:prstGeom prst="rect">
            <a:avLst/>
          </a:prstGeom>
        </p:spPr>
      </p:pic>
    </p:spTree>
    <p:extLst>
      <p:ext uri="{BB962C8B-B14F-4D97-AF65-F5344CB8AC3E}">
        <p14:creationId xmlns:p14="http://schemas.microsoft.com/office/powerpoint/2010/main" val="203595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 name="Freeform: Shape 9">
            <a:extLst>
              <a:ext uri="{FF2B5EF4-FFF2-40B4-BE49-F238E27FC236}">
                <a16:creationId xmlns:a16="http://schemas.microsoft.com/office/drawing/2014/main" id="{AC5B9688-28B2-49CE-8BD3-0A5369AAA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062888" y="-798159"/>
            <a:ext cx="5330951" cy="6927272"/>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9896C11-F8DF-437A-B349-8AFD602D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791199" y="-1219198"/>
            <a:ext cx="5181601" cy="7620000"/>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91526225-9FCE-4EC5-A0D1-96814CA4251C}"/>
              </a:ext>
            </a:extLst>
          </p:cNvPr>
          <p:cNvSpPr>
            <a:spLocks noGrp="1"/>
          </p:cNvSpPr>
          <p:nvPr>
            <p:ph type="ctrTitle"/>
          </p:nvPr>
        </p:nvSpPr>
        <p:spPr>
          <a:xfrm>
            <a:off x="143774" y="-172528"/>
            <a:ext cx="4572000" cy="2286000"/>
          </a:xfrm>
        </p:spPr>
        <p:txBody>
          <a:bodyPr>
            <a:normAutofit/>
          </a:bodyPr>
          <a:lstStyle/>
          <a:p>
            <a:pPr algn="l"/>
            <a:r>
              <a:rPr lang="en-US" sz="4400"/>
              <a:t>Blood Brothers plot</a:t>
            </a:r>
          </a:p>
        </p:txBody>
      </p:sp>
      <p:sp>
        <p:nvSpPr>
          <p:cNvPr id="3" name="Subtitle 2">
            <a:extLst>
              <a:ext uri="{FF2B5EF4-FFF2-40B4-BE49-F238E27FC236}">
                <a16:creationId xmlns:a16="http://schemas.microsoft.com/office/drawing/2014/main" id="{45C0B518-620E-4665-867F-9B407120A754}"/>
              </a:ext>
            </a:extLst>
          </p:cNvPr>
          <p:cNvSpPr>
            <a:spLocks noGrp="1"/>
          </p:cNvSpPr>
          <p:nvPr>
            <p:ph type="subTitle" idx="1"/>
          </p:nvPr>
        </p:nvSpPr>
        <p:spPr>
          <a:xfrm>
            <a:off x="0" y="2314754"/>
            <a:ext cx="5161471" cy="3925017"/>
          </a:xfrm>
        </p:spPr>
        <p:txBody>
          <a:bodyPr vert="horz" lIns="91440" tIns="45720" rIns="91440" bIns="45720" rtlCol="0" anchor="t">
            <a:normAutofit/>
          </a:bodyPr>
          <a:lstStyle/>
          <a:p>
            <a:pPr marL="342900" indent="-342900" algn="l">
              <a:buChar char="•"/>
            </a:pPr>
            <a:r>
              <a:rPr lang="en-US">
                <a:solidFill>
                  <a:srgbClr val="FFFFFF"/>
                </a:solidFill>
              </a:rPr>
              <a:t>To understand the plot to "Blood Brothers"</a:t>
            </a:r>
            <a:endParaRPr lang="en-US">
              <a:solidFill>
                <a:srgbClr val="FFFFFF">
                  <a:alpha val="70000"/>
                </a:srgbClr>
              </a:solidFill>
            </a:endParaRPr>
          </a:p>
          <a:p>
            <a:pPr marL="342900" indent="-342900" algn="l">
              <a:buChar char="•"/>
            </a:pPr>
            <a:r>
              <a:rPr lang="en-US">
                <a:solidFill>
                  <a:srgbClr val="FFFFFF"/>
                </a:solidFill>
              </a:rPr>
              <a:t>To identify key moments of the play</a:t>
            </a:r>
            <a:endParaRPr lang="en-US">
              <a:solidFill>
                <a:srgbClr val="FFFFFF">
                  <a:alpha val="70000"/>
                </a:srgbClr>
              </a:solidFill>
            </a:endParaRPr>
          </a:p>
          <a:p>
            <a:pPr marL="342900" indent="-342900" algn="l">
              <a:buChar char="•"/>
            </a:pPr>
            <a:r>
              <a:rPr lang="en-US">
                <a:solidFill>
                  <a:srgbClr val="FFFFFF"/>
                </a:solidFill>
              </a:rPr>
              <a:t>To </a:t>
            </a:r>
            <a:r>
              <a:rPr lang="en-US" err="1">
                <a:solidFill>
                  <a:srgbClr val="FFFFFF"/>
                </a:solidFill>
              </a:rPr>
              <a:t>analyse</a:t>
            </a:r>
            <a:r>
              <a:rPr lang="en-US">
                <a:solidFill>
                  <a:srgbClr val="FFFFFF"/>
                </a:solidFill>
              </a:rPr>
              <a:t> your interpretation of these key scenes.</a:t>
            </a:r>
            <a:endParaRPr lang="en-US">
              <a:solidFill>
                <a:srgbClr val="FFFFFF">
                  <a:alpha val="70000"/>
                </a:srgbClr>
              </a:solidFill>
            </a:endParaRPr>
          </a:p>
          <a:p>
            <a:pPr algn="l"/>
            <a:endParaRPr lang="en-US">
              <a:solidFill>
                <a:srgbClr val="FFFFFF">
                  <a:alpha val="70000"/>
                </a:srgbClr>
              </a:solidFill>
            </a:endParaRPr>
          </a:p>
          <a:p>
            <a:pPr algn="l"/>
            <a:endParaRPr lang="en-US">
              <a:solidFill>
                <a:srgbClr val="FFFFFF">
                  <a:alpha val="70000"/>
                </a:srgbClr>
              </a:solidFill>
            </a:endParaRPr>
          </a:p>
        </p:txBody>
      </p:sp>
      <p:pic>
        <p:nvPicPr>
          <p:cNvPr id="5" name="Picture 5">
            <a:hlinkClick r:id="" action="ppaction://media"/>
            <a:extLst>
              <a:ext uri="{FF2B5EF4-FFF2-40B4-BE49-F238E27FC236}">
                <a16:creationId xmlns:a16="http://schemas.microsoft.com/office/drawing/2014/main" id="{00AA0F54-461E-4458-92F5-AC5EABFA40D0}"/>
              </a:ext>
            </a:extLst>
          </p:cNvPr>
          <p:cNvPicPr>
            <a:picLocks noRot="1" noChangeAspect="1"/>
          </p:cNvPicPr>
          <p:nvPr>
            <a:videoFile r:link="rId1"/>
          </p:nvPr>
        </p:nvPicPr>
        <p:blipFill>
          <a:blip r:embed="rId3"/>
          <a:stretch>
            <a:fillRect/>
          </a:stretch>
        </p:blipFill>
        <p:spPr>
          <a:xfrm>
            <a:off x="5592792" y="1036069"/>
            <a:ext cx="6297283" cy="4713975"/>
          </a:xfrm>
          <a:prstGeom prst="rect">
            <a:avLst/>
          </a:prstGeom>
        </p:spPr>
      </p:pic>
      <p:sp>
        <p:nvSpPr>
          <p:cNvPr id="6" name="Rectangle 5">
            <a:extLst>
              <a:ext uri="{FF2B5EF4-FFF2-40B4-BE49-F238E27FC236}">
                <a16:creationId xmlns:a16="http://schemas.microsoft.com/office/drawing/2014/main" id="{F805E06E-9D35-422D-BA64-DE893F2C6CD0}"/>
              </a:ext>
            </a:extLst>
          </p:cNvPr>
          <p:cNvSpPr/>
          <p:nvPr/>
        </p:nvSpPr>
        <p:spPr>
          <a:xfrm>
            <a:off x="5552536" y="5775385"/>
            <a:ext cx="6340414" cy="1078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Make notes on the plot structure and add to your starter list.</a:t>
            </a:r>
          </a:p>
        </p:txBody>
      </p:sp>
    </p:spTree>
    <p:extLst>
      <p:ext uri="{BB962C8B-B14F-4D97-AF65-F5344CB8AC3E}">
        <p14:creationId xmlns:p14="http://schemas.microsoft.com/office/powerpoint/2010/main" val="4271988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Graphical user interface, text, application, Word&#10;&#10;Description automatically generated">
            <a:extLst>
              <a:ext uri="{FF2B5EF4-FFF2-40B4-BE49-F238E27FC236}">
                <a16:creationId xmlns:a16="http://schemas.microsoft.com/office/drawing/2014/main" id="{E6DF2F77-6B7C-4167-8F69-9369A1CC6664}"/>
              </a:ext>
            </a:extLst>
          </p:cNvPr>
          <p:cNvPicPr>
            <a:picLocks noGrp="1" noChangeAspect="1"/>
          </p:cNvPicPr>
          <p:nvPr>
            <p:ph sz="half" idx="2"/>
          </p:nvPr>
        </p:nvPicPr>
        <p:blipFill rotWithShape="1">
          <a:blip r:embed="rId2"/>
          <a:srcRect l="18021" t="14623" r="12014" b="12736"/>
          <a:stretch/>
        </p:blipFill>
        <p:spPr>
          <a:xfrm>
            <a:off x="54729" y="186906"/>
            <a:ext cx="11944234" cy="6484192"/>
          </a:xfrm>
        </p:spPr>
      </p:pic>
      <p:sp>
        <p:nvSpPr>
          <p:cNvPr id="8" name="Rectangle 7">
            <a:extLst>
              <a:ext uri="{FF2B5EF4-FFF2-40B4-BE49-F238E27FC236}">
                <a16:creationId xmlns:a16="http://schemas.microsoft.com/office/drawing/2014/main" id="{B1B489DB-E922-4668-9EC9-18CDE003187C}"/>
              </a:ext>
            </a:extLst>
          </p:cNvPr>
          <p:cNvSpPr/>
          <p:nvPr/>
        </p:nvSpPr>
        <p:spPr>
          <a:xfrm>
            <a:off x="391064" y="268857"/>
            <a:ext cx="5635923" cy="2861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This scene is in act two when Eddie has just arrived back home after his time at university.</a:t>
            </a:r>
          </a:p>
          <a:p>
            <a:pPr algn="ctr"/>
            <a:endParaRPr lang="en-US"/>
          </a:p>
          <a:p>
            <a:pPr algn="ctr"/>
            <a:r>
              <a:rPr lang="en-US"/>
              <a:t>Take five minutes to read the scene and then we will look at an exam based question.</a:t>
            </a:r>
          </a:p>
        </p:txBody>
      </p:sp>
    </p:spTree>
    <p:extLst>
      <p:ext uri="{BB962C8B-B14F-4D97-AF65-F5344CB8AC3E}">
        <p14:creationId xmlns:p14="http://schemas.microsoft.com/office/powerpoint/2010/main" val="1240106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Word&#10;&#10;Description automatically generated">
            <a:extLst>
              <a:ext uri="{FF2B5EF4-FFF2-40B4-BE49-F238E27FC236}">
                <a16:creationId xmlns:a16="http://schemas.microsoft.com/office/drawing/2014/main" id="{07FA4B20-3ED6-490A-A8C3-391B0F9EC282}"/>
              </a:ext>
            </a:extLst>
          </p:cNvPr>
          <p:cNvPicPr>
            <a:picLocks noChangeAspect="1"/>
          </p:cNvPicPr>
          <p:nvPr/>
        </p:nvPicPr>
        <p:blipFill rotWithShape="1">
          <a:blip r:embed="rId2"/>
          <a:srcRect l="19340" t="22012" r="13402" b="6499"/>
          <a:stretch/>
        </p:blipFill>
        <p:spPr>
          <a:xfrm>
            <a:off x="66136" y="85546"/>
            <a:ext cx="12046587" cy="6571489"/>
          </a:xfrm>
          <a:prstGeom prst="rect">
            <a:avLst/>
          </a:prstGeom>
        </p:spPr>
      </p:pic>
      <p:sp>
        <p:nvSpPr>
          <p:cNvPr id="3" name="Rectangle 2">
            <a:extLst>
              <a:ext uri="{FF2B5EF4-FFF2-40B4-BE49-F238E27FC236}">
                <a16:creationId xmlns:a16="http://schemas.microsoft.com/office/drawing/2014/main" id="{492DC4EA-D24A-40B1-AC67-691224000BC7}"/>
              </a:ext>
            </a:extLst>
          </p:cNvPr>
          <p:cNvSpPr/>
          <p:nvPr/>
        </p:nvSpPr>
        <p:spPr>
          <a:xfrm>
            <a:off x="6400800" y="283234"/>
            <a:ext cx="5564036" cy="6167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bg1"/>
                </a:solidFill>
              </a:rPr>
              <a:t>Now spend five minutes making notes on the difference between Eddie and Mickey in this scene.</a:t>
            </a:r>
          </a:p>
          <a:p>
            <a:endParaRPr lang="en-US" sz="2400">
              <a:solidFill>
                <a:schemeClr val="bg1"/>
              </a:solidFill>
            </a:endParaRPr>
          </a:p>
          <a:p>
            <a:r>
              <a:rPr lang="en-US" sz="2400">
                <a:solidFill>
                  <a:schemeClr val="bg1"/>
                </a:solidFill>
              </a:rPr>
              <a:t>Things to consider:</a:t>
            </a:r>
          </a:p>
          <a:p>
            <a:endParaRPr lang="en-US" sz="2400">
              <a:solidFill>
                <a:schemeClr val="bg1"/>
              </a:solidFill>
            </a:endParaRPr>
          </a:p>
          <a:p>
            <a:pPr marL="285750" indent="-285750">
              <a:buFont typeface="Arial"/>
              <a:buChar char="•"/>
            </a:pPr>
            <a:r>
              <a:rPr lang="en-US" sz="2400">
                <a:solidFill>
                  <a:schemeClr val="bg1"/>
                </a:solidFill>
              </a:rPr>
              <a:t>How are they feeling in this scene?</a:t>
            </a:r>
          </a:p>
          <a:p>
            <a:pPr marL="285750" indent="-285750">
              <a:buFont typeface="Arial"/>
              <a:buChar char="•"/>
            </a:pPr>
            <a:r>
              <a:rPr lang="en-US" sz="2400">
                <a:solidFill>
                  <a:schemeClr val="bg1"/>
                </a:solidFill>
              </a:rPr>
              <a:t>What are their motivations in this scene?</a:t>
            </a:r>
          </a:p>
          <a:p>
            <a:pPr marL="285750" indent="-285750">
              <a:buFont typeface="Arial"/>
              <a:buChar char="•"/>
            </a:pPr>
            <a:r>
              <a:rPr lang="en-US" sz="2400">
                <a:solidFill>
                  <a:schemeClr val="bg1"/>
                </a:solidFill>
              </a:rPr>
              <a:t>How have they got to this stage in their lives?</a:t>
            </a:r>
          </a:p>
          <a:p>
            <a:pPr marL="285750" indent="-285750">
              <a:buFont typeface="Arial"/>
              <a:buChar char="•"/>
            </a:pPr>
            <a:r>
              <a:rPr lang="en-US" sz="2400">
                <a:solidFill>
                  <a:schemeClr val="bg1"/>
                </a:solidFill>
              </a:rPr>
              <a:t>How does the class system play into what has happened to each of these characters?</a:t>
            </a:r>
          </a:p>
          <a:p>
            <a:endParaRPr lang="en-US" sz="2400">
              <a:solidFill>
                <a:schemeClr val="bg1"/>
              </a:solidFill>
            </a:endParaRPr>
          </a:p>
          <a:p>
            <a:pPr algn="ctr"/>
            <a:endParaRPr lang="en-US" sz="2400">
              <a:solidFill>
                <a:schemeClr val="bg1"/>
              </a:solidFill>
            </a:endParaRPr>
          </a:p>
        </p:txBody>
      </p:sp>
    </p:spTree>
    <p:extLst>
      <p:ext uri="{BB962C8B-B14F-4D97-AF65-F5344CB8AC3E}">
        <p14:creationId xmlns:p14="http://schemas.microsoft.com/office/powerpoint/2010/main" val="650099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918F3-5564-4E7C-82C7-3F760973379E}"/>
              </a:ext>
            </a:extLst>
          </p:cNvPr>
          <p:cNvSpPr>
            <a:spLocks noGrp="1"/>
          </p:cNvSpPr>
          <p:nvPr>
            <p:ph type="title"/>
          </p:nvPr>
        </p:nvSpPr>
        <p:spPr/>
        <p:txBody>
          <a:bodyPr/>
          <a:lstStyle/>
          <a:p>
            <a:r>
              <a:rPr lang="en-US"/>
              <a:t>Exam question</a:t>
            </a:r>
          </a:p>
        </p:txBody>
      </p:sp>
      <p:sp>
        <p:nvSpPr>
          <p:cNvPr id="3" name="Content Placeholder 2">
            <a:extLst>
              <a:ext uri="{FF2B5EF4-FFF2-40B4-BE49-F238E27FC236}">
                <a16:creationId xmlns:a16="http://schemas.microsoft.com/office/drawing/2014/main" id="{52C1E764-38F3-4651-B296-F7487A97E945}"/>
              </a:ext>
            </a:extLst>
          </p:cNvPr>
          <p:cNvSpPr>
            <a:spLocks noGrp="1"/>
          </p:cNvSpPr>
          <p:nvPr>
            <p:ph idx="1"/>
          </p:nvPr>
        </p:nvSpPr>
        <p:spPr>
          <a:xfrm>
            <a:off x="4974567" y="762001"/>
            <a:ext cx="6455433" cy="5334000"/>
          </a:xfrm>
        </p:spPr>
        <p:txBody>
          <a:bodyPr vert="horz" lIns="91440" tIns="45720" rIns="91440" bIns="45720" rtlCol="0" anchor="t">
            <a:normAutofit/>
          </a:bodyPr>
          <a:lstStyle/>
          <a:p>
            <a:pPr marL="0" indent="0">
              <a:buNone/>
            </a:pPr>
            <a:r>
              <a:rPr lang="en-US" sz="2400">
                <a:solidFill>
                  <a:srgbClr val="FFFFFF"/>
                </a:solidFill>
                <a:ea typeface="+mn-lt"/>
                <a:cs typeface="+mn-lt"/>
              </a:rPr>
              <a:t>You are performing the role of Mickey.</a:t>
            </a:r>
            <a:endParaRPr lang="en-US" sz="2400">
              <a:solidFill>
                <a:srgbClr val="FFFFFF">
                  <a:alpha val="70000"/>
                </a:srgbClr>
              </a:solidFill>
            </a:endParaRPr>
          </a:p>
          <a:p>
            <a:pPr marL="0" indent="0">
              <a:buNone/>
            </a:pPr>
            <a:r>
              <a:rPr lang="en-US" sz="2400">
                <a:solidFill>
                  <a:srgbClr val="FFFFFF"/>
                </a:solidFill>
                <a:ea typeface="+mn-lt"/>
                <a:cs typeface="+mn-lt"/>
              </a:rPr>
              <a:t>Describe how you would use your vocal and physical skills to perform the line below and explain the effect you want to create. </a:t>
            </a:r>
            <a:endParaRPr lang="en-US" sz="2400">
              <a:solidFill>
                <a:srgbClr val="FFFFFF">
                  <a:alpha val="70000"/>
                </a:srgbClr>
              </a:solidFill>
            </a:endParaRPr>
          </a:p>
          <a:p>
            <a:pPr marL="0" indent="0">
              <a:buNone/>
            </a:pPr>
            <a:r>
              <a:rPr lang="en-US" sz="2400">
                <a:solidFill>
                  <a:srgbClr val="FFFFFF"/>
                </a:solidFill>
                <a:ea typeface="+mn-lt"/>
                <a:cs typeface="+mn-lt"/>
              </a:rPr>
              <a:t>"In your shoes I'd be the same, I'd still be able to be a kid. But I'm not in your shoes, I'm in these, </a:t>
            </a:r>
            <a:r>
              <a:rPr lang="en-US" sz="2400" err="1">
                <a:solidFill>
                  <a:srgbClr val="FFFFFF"/>
                </a:solidFill>
                <a:ea typeface="+mn-lt"/>
                <a:cs typeface="+mn-lt"/>
              </a:rPr>
              <a:t>lookin</a:t>
            </a:r>
            <a:r>
              <a:rPr lang="en-US" sz="2400">
                <a:solidFill>
                  <a:srgbClr val="FFFFFF"/>
                </a:solidFill>
                <a:ea typeface="+mn-lt"/>
                <a:cs typeface="+mn-lt"/>
              </a:rPr>
              <a:t>' at you. An' you make me sick..."</a:t>
            </a:r>
          </a:p>
          <a:p>
            <a:pPr marL="0" indent="0">
              <a:buNone/>
            </a:pPr>
            <a:r>
              <a:rPr lang="en-US" sz="2400">
                <a:solidFill>
                  <a:srgbClr val="FFFFFF"/>
                </a:solidFill>
                <a:ea typeface="+mn-lt"/>
                <a:cs typeface="+mn-lt"/>
              </a:rPr>
              <a:t>  (8 marks)</a:t>
            </a:r>
            <a:endParaRPr lang="en-US" sz="2400">
              <a:solidFill>
                <a:srgbClr val="FFFFFF"/>
              </a:solidFill>
            </a:endParaRPr>
          </a:p>
        </p:txBody>
      </p:sp>
      <p:sp>
        <p:nvSpPr>
          <p:cNvPr id="4" name="Text Placeholder 3">
            <a:extLst>
              <a:ext uri="{FF2B5EF4-FFF2-40B4-BE49-F238E27FC236}">
                <a16:creationId xmlns:a16="http://schemas.microsoft.com/office/drawing/2014/main" id="{215A4DC8-57FB-4A03-9BB4-C937B58195D4}"/>
              </a:ext>
            </a:extLst>
          </p:cNvPr>
          <p:cNvSpPr>
            <a:spLocks noGrp="1"/>
          </p:cNvSpPr>
          <p:nvPr>
            <p:ph type="body" sz="half" idx="2"/>
          </p:nvPr>
        </p:nvSpPr>
        <p:spPr>
          <a:xfrm>
            <a:off x="560717" y="1524000"/>
            <a:ext cx="3810000" cy="4758906"/>
          </a:xfrm>
        </p:spPr>
        <p:txBody>
          <a:bodyPr vert="horz" lIns="91440" tIns="45720" rIns="91440" bIns="45720" rtlCol="0" anchor="t">
            <a:normAutofit lnSpcReduction="10000"/>
          </a:bodyPr>
          <a:lstStyle/>
          <a:p>
            <a:r>
              <a:rPr lang="en-US">
                <a:solidFill>
                  <a:srgbClr val="FFFFFF"/>
                </a:solidFill>
              </a:rPr>
              <a:t>Things to consider.</a:t>
            </a:r>
          </a:p>
          <a:p>
            <a:endParaRPr lang="en-US"/>
          </a:p>
          <a:p>
            <a:r>
              <a:rPr lang="en-US">
                <a:solidFill>
                  <a:srgbClr val="FFFFFF"/>
                </a:solidFill>
              </a:rPr>
              <a:t>Spend at least ten to fifteen minutes on this question.</a:t>
            </a:r>
          </a:p>
          <a:p>
            <a:r>
              <a:rPr lang="en-US">
                <a:solidFill>
                  <a:srgbClr val="FFFFFF"/>
                </a:solidFill>
              </a:rPr>
              <a:t>Give at least two examples on vocal skills and two examples for physical skills.</a:t>
            </a:r>
          </a:p>
          <a:p>
            <a:r>
              <a:rPr lang="en-US">
                <a:solidFill>
                  <a:srgbClr val="FFFFFF"/>
                </a:solidFill>
              </a:rPr>
              <a:t>Ensure you clearly describe what you would do with you acting choices.</a:t>
            </a:r>
            <a:endParaRPr lang="en-US">
              <a:solidFill>
                <a:srgbClr val="FFFFFF">
                  <a:alpha val="70000"/>
                </a:srgbClr>
              </a:solidFill>
            </a:endParaRPr>
          </a:p>
          <a:p>
            <a:r>
              <a:rPr lang="en-US">
                <a:solidFill>
                  <a:srgbClr val="FFFFFF"/>
                </a:solidFill>
              </a:rPr>
              <a:t>Justify your decisions.</a:t>
            </a:r>
            <a:endParaRPr lang="en-US"/>
          </a:p>
          <a:p>
            <a:r>
              <a:rPr lang="en-US">
                <a:solidFill>
                  <a:srgbClr val="FFFFFF"/>
                </a:solidFill>
              </a:rPr>
              <a:t>State what effect these decisions will have on the audiences understanding of Mickey at this moment. </a:t>
            </a:r>
            <a:endParaRPr lang="en-US">
              <a:solidFill>
                <a:srgbClr val="FFFFFF">
                  <a:alpha val="70000"/>
                </a:srgbClr>
              </a:solidFill>
            </a:endParaRPr>
          </a:p>
          <a:p>
            <a:endParaRPr lang="en-US">
              <a:solidFill>
                <a:srgbClr val="FFFFFF">
                  <a:alpha val="70000"/>
                </a:srgbClr>
              </a:solidFill>
            </a:endParaRPr>
          </a:p>
        </p:txBody>
      </p:sp>
    </p:spTree>
    <p:extLst>
      <p:ext uri="{BB962C8B-B14F-4D97-AF65-F5344CB8AC3E}">
        <p14:creationId xmlns:p14="http://schemas.microsoft.com/office/powerpoint/2010/main" val="3296075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0" name="Freeform: Shape 9">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4" name="Rectangle 1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772686-98C7-49EB-A343-4A7A8553FC91}"/>
              </a:ext>
            </a:extLst>
          </p:cNvPr>
          <p:cNvPicPr>
            <a:picLocks noChangeAspect="1"/>
          </p:cNvPicPr>
          <p:nvPr/>
        </p:nvPicPr>
        <p:blipFill rotWithShape="1">
          <a:blip r:embed="rId2"/>
          <a:srcRect l="38321" r="-7" b="-7"/>
          <a:stretch/>
        </p:blipFill>
        <p:spPr>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p:spPr>
      </p:pic>
      <p:sp>
        <p:nvSpPr>
          <p:cNvPr id="16" name="Freeform: Shape 15">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extBox 1">
            <a:extLst>
              <a:ext uri="{FF2B5EF4-FFF2-40B4-BE49-F238E27FC236}">
                <a16:creationId xmlns:a16="http://schemas.microsoft.com/office/drawing/2014/main" id="{E9112404-D5F9-4424-8957-AEED1421D4AB}"/>
              </a:ext>
            </a:extLst>
          </p:cNvPr>
          <p:cNvSpPr txBox="1"/>
          <p:nvPr/>
        </p:nvSpPr>
        <p:spPr>
          <a:xfrm>
            <a:off x="589472" y="-186906"/>
            <a:ext cx="5334000" cy="381000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endParaRPr lang="en-US" sz="1600">
              <a:solidFill>
                <a:schemeClr val="tx1">
                  <a:alpha val="70000"/>
                </a:schemeClr>
              </a:solidFill>
            </a:endParaRPr>
          </a:p>
          <a:p>
            <a:pPr indent="-228600">
              <a:lnSpc>
                <a:spcPct val="115000"/>
              </a:lnSpc>
              <a:spcAft>
                <a:spcPts val="600"/>
              </a:spcAft>
              <a:buFont typeface="Arial" panose="020B0604020202020204" pitchFamily="34" charset="0"/>
              <a:buChar char="•"/>
            </a:pPr>
            <a:r>
              <a:rPr lang="en-US" sz="1600">
                <a:solidFill>
                  <a:schemeClr val="tx1">
                    <a:alpha val="70000"/>
                  </a:schemeClr>
                </a:solidFill>
              </a:rPr>
              <a:t>Complete your work on a Word document, or you can complete it on pen and paper as long as you can take a photo of it at the end of the lesson.</a:t>
            </a:r>
          </a:p>
          <a:p>
            <a:pPr indent="-228600">
              <a:lnSpc>
                <a:spcPct val="115000"/>
              </a:lnSpc>
              <a:spcAft>
                <a:spcPts val="600"/>
              </a:spcAft>
              <a:buFont typeface="Arial" panose="020B0604020202020204" pitchFamily="34" charset="0"/>
              <a:buChar char="•"/>
            </a:pPr>
            <a:endParaRPr lang="en-US" sz="1600">
              <a:solidFill>
                <a:schemeClr val="tx1">
                  <a:alpha val="70000"/>
                </a:schemeClr>
              </a:solidFill>
            </a:endParaRPr>
          </a:p>
          <a:p>
            <a:pPr indent="-228600">
              <a:lnSpc>
                <a:spcPct val="115000"/>
              </a:lnSpc>
              <a:spcAft>
                <a:spcPts val="600"/>
              </a:spcAft>
              <a:buFont typeface="Arial" panose="020B0604020202020204" pitchFamily="34" charset="0"/>
              <a:buChar char="•"/>
            </a:pPr>
            <a:r>
              <a:rPr lang="en-US" sz="1600">
                <a:solidFill>
                  <a:schemeClr val="tx1">
                    <a:alpha val="70000"/>
                  </a:schemeClr>
                </a:solidFill>
              </a:rPr>
              <a:t>Please ensure you turn in your work via this assignment at the end of the lesson. You will need to attach your work as a Word document, or as a photo if you completed it on pen and paper. If you are not sure how to hand in and attach your work, watch this video: https://youtu.be/Re3ejPVvA8E</a:t>
            </a:r>
          </a:p>
          <a:p>
            <a:pPr indent="-228600">
              <a:lnSpc>
                <a:spcPct val="115000"/>
              </a:lnSpc>
              <a:spcAft>
                <a:spcPts val="600"/>
              </a:spcAft>
              <a:buFont typeface="Arial" panose="020B0604020202020204" pitchFamily="34" charset="0"/>
              <a:buChar char="•"/>
            </a:pPr>
            <a:endParaRPr lang="en-US" sz="1600">
              <a:solidFill>
                <a:schemeClr val="tx1">
                  <a:alpha val="70000"/>
                </a:schemeClr>
              </a:solidFill>
            </a:endParaRPr>
          </a:p>
          <a:p>
            <a:pPr indent="-228600">
              <a:lnSpc>
                <a:spcPct val="115000"/>
              </a:lnSpc>
              <a:spcAft>
                <a:spcPts val="600"/>
              </a:spcAft>
              <a:buFont typeface="Arial" panose="020B0604020202020204" pitchFamily="34" charset="0"/>
              <a:buChar char="•"/>
            </a:pPr>
            <a:r>
              <a:rPr lang="en-US" sz="1600">
                <a:solidFill>
                  <a:schemeClr val="tx1">
                    <a:alpha val="70000"/>
                  </a:schemeClr>
                </a:solidFill>
              </a:rPr>
              <a:t>All pupils are expected to attend the live lesson and complete and hand in this work. Teachers will check to ensure this has been done and your parent/</a:t>
            </a:r>
            <a:r>
              <a:rPr lang="en-US" sz="1600" err="1">
                <a:solidFill>
                  <a:schemeClr val="tx1">
                    <a:alpha val="70000"/>
                  </a:schemeClr>
                </a:solidFill>
              </a:rPr>
              <a:t>carer</a:t>
            </a:r>
            <a:r>
              <a:rPr lang="en-US" sz="1600">
                <a:solidFill>
                  <a:schemeClr val="tx1">
                    <a:alpha val="70000"/>
                  </a:schemeClr>
                </a:solidFill>
              </a:rPr>
              <a:t> will be contacted if work is missing or not completed to a good quality.</a:t>
            </a:r>
          </a:p>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p:txBody>
      </p:sp>
    </p:spTree>
    <p:extLst>
      <p:ext uri="{BB962C8B-B14F-4D97-AF65-F5344CB8AC3E}">
        <p14:creationId xmlns:p14="http://schemas.microsoft.com/office/powerpoint/2010/main" val="2803251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9" name="Freeform: Shape 8">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1" name="Freeform: Shape 10">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3" name="Rectangle 12">
            <a:extLst>
              <a:ext uri="{FF2B5EF4-FFF2-40B4-BE49-F238E27FC236}">
                <a16:creationId xmlns:a16="http://schemas.microsoft.com/office/drawing/2014/main" id="{75811E00-1179-463A-B5F5-2B4991725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a:extLst>
              <a:ext uri="{FF2B5EF4-FFF2-40B4-BE49-F238E27FC236}">
                <a16:creationId xmlns:a16="http://schemas.microsoft.com/office/drawing/2014/main" id="{709F4EF7-7D9F-453F-A64A-2D886D4CE249}"/>
              </a:ext>
            </a:extLst>
          </p:cNvPr>
          <p:cNvPicPr>
            <a:picLocks noChangeAspect="1"/>
          </p:cNvPicPr>
          <p:nvPr/>
        </p:nvPicPr>
        <p:blipFill rotWithShape="1">
          <a:blip r:embed="rId3"/>
          <a:srcRect l="6597" r="6" b="6"/>
          <a:stretch/>
        </p:blipFill>
        <p:spPr>
          <a:xfrm>
            <a:off x="20" y="10"/>
            <a:ext cx="12191979" cy="6857989"/>
          </a:xfrm>
          <a:prstGeom prst="rect">
            <a:avLst/>
          </a:prstGeom>
        </p:spPr>
      </p:pic>
      <p:sp>
        <p:nvSpPr>
          <p:cNvPr id="15" name="Freeform: Shape 14">
            <a:extLst>
              <a:ext uri="{FF2B5EF4-FFF2-40B4-BE49-F238E27FC236}">
                <a16:creationId xmlns:a16="http://schemas.microsoft.com/office/drawing/2014/main" id="{80537892-72B1-4711-BF29-9D855D279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6836" y="-776836"/>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Avenir Next LT Pro" panose="020B0504020202020204" pitchFamily="34" charset="0"/>
            </a:endParaRPr>
          </a:p>
        </p:txBody>
      </p:sp>
      <p:sp>
        <p:nvSpPr>
          <p:cNvPr id="17" name="Freeform: Shape 16">
            <a:extLst>
              <a:ext uri="{FF2B5EF4-FFF2-40B4-BE49-F238E27FC236}">
                <a16:creationId xmlns:a16="http://schemas.microsoft.com/office/drawing/2014/main" id="{5A60B39E-73E4-40A5-A14B-886ACCE13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402049" y="-285591"/>
            <a:ext cx="1028642" cy="1599825"/>
          </a:xfrm>
          <a:custGeom>
            <a:avLst/>
            <a:gdLst>
              <a:gd name="connsiteX0" fmla="*/ 0 w 1028642"/>
              <a:gd name="connsiteY0" fmla="*/ 1070372 h 1070372"/>
              <a:gd name="connsiteX1" fmla="*/ 0 w 1028642"/>
              <a:gd name="connsiteY1" fmla="*/ 28809 h 1070372"/>
              <a:gd name="connsiteX2" fmla="*/ 59341 w 1028642"/>
              <a:gd name="connsiteY2" fmla="*/ 13949 h 1070372"/>
              <a:gd name="connsiteX3" fmla="*/ 198192 w 1028642"/>
              <a:gd name="connsiteY3" fmla="*/ 25 h 1070372"/>
              <a:gd name="connsiteX4" fmla="*/ 634260 w 1028642"/>
              <a:gd name="connsiteY4" fmla="*/ 109941 h 1070372"/>
              <a:gd name="connsiteX5" fmla="*/ 1022700 w 1028642"/>
              <a:gd name="connsiteY5" fmla="*/ 533149 h 1070372"/>
              <a:gd name="connsiteX6" fmla="*/ 759054 w 1028642"/>
              <a:gd name="connsiteY6" fmla="*/ 763009 h 1070372"/>
              <a:gd name="connsiteX7" fmla="*/ 422111 w 1028642"/>
              <a:gd name="connsiteY7" fmla="*/ 913469 h 1070372"/>
              <a:gd name="connsiteX8" fmla="*/ 48112 w 1028642"/>
              <a:gd name="connsiteY8" fmla="*/ 1060279 h 1070372"/>
              <a:gd name="connsiteX9" fmla="*/ 0 w 1028642"/>
              <a:gd name="connsiteY9" fmla="*/ 1070372 h 1070372"/>
              <a:gd name="connsiteX0" fmla="*/ 12700 w 1041342"/>
              <a:gd name="connsiteY0" fmla="*/ 1070372 h 1070372"/>
              <a:gd name="connsiteX1" fmla="*/ 0 w 1041342"/>
              <a:gd name="connsiteY1" fmla="*/ 800632 h 1070372"/>
              <a:gd name="connsiteX2" fmla="*/ 12700 w 1041342"/>
              <a:gd name="connsiteY2" fmla="*/ 28809 h 1070372"/>
              <a:gd name="connsiteX3" fmla="*/ 72041 w 1041342"/>
              <a:gd name="connsiteY3" fmla="*/ 13949 h 1070372"/>
              <a:gd name="connsiteX4" fmla="*/ 210892 w 1041342"/>
              <a:gd name="connsiteY4" fmla="*/ 25 h 1070372"/>
              <a:gd name="connsiteX5" fmla="*/ 646960 w 1041342"/>
              <a:gd name="connsiteY5" fmla="*/ 109941 h 1070372"/>
              <a:gd name="connsiteX6" fmla="*/ 1035400 w 1041342"/>
              <a:gd name="connsiteY6" fmla="*/ 533149 h 1070372"/>
              <a:gd name="connsiteX7" fmla="*/ 771754 w 1041342"/>
              <a:gd name="connsiteY7" fmla="*/ 763009 h 1070372"/>
              <a:gd name="connsiteX8" fmla="*/ 434811 w 1041342"/>
              <a:gd name="connsiteY8" fmla="*/ 913469 h 1070372"/>
              <a:gd name="connsiteX9" fmla="*/ 60812 w 1041342"/>
              <a:gd name="connsiteY9" fmla="*/ 1060279 h 1070372"/>
              <a:gd name="connsiteX10" fmla="*/ 12700 w 1041342"/>
              <a:gd name="connsiteY10" fmla="*/ 1070372 h 1070372"/>
              <a:gd name="connsiteX0" fmla="*/ 157 w 1028799"/>
              <a:gd name="connsiteY0" fmla="*/ 28809 h 1070372"/>
              <a:gd name="connsiteX1" fmla="*/ 59498 w 1028799"/>
              <a:gd name="connsiteY1" fmla="*/ 13949 h 1070372"/>
              <a:gd name="connsiteX2" fmla="*/ 198349 w 1028799"/>
              <a:gd name="connsiteY2" fmla="*/ 25 h 1070372"/>
              <a:gd name="connsiteX3" fmla="*/ 634417 w 1028799"/>
              <a:gd name="connsiteY3" fmla="*/ 109941 h 1070372"/>
              <a:gd name="connsiteX4" fmla="*/ 1022857 w 1028799"/>
              <a:gd name="connsiteY4" fmla="*/ 533149 h 1070372"/>
              <a:gd name="connsiteX5" fmla="*/ 759211 w 1028799"/>
              <a:gd name="connsiteY5" fmla="*/ 763009 h 1070372"/>
              <a:gd name="connsiteX6" fmla="*/ 422268 w 1028799"/>
              <a:gd name="connsiteY6" fmla="*/ 913469 h 1070372"/>
              <a:gd name="connsiteX7" fmla="*/ 48269 w 1028799"/>
              <a:gd name="connsiteY7" fmla="*/ 1060279 h 1070372"/>
              <a:gd name="connsiteX8" fmla="*/ 157 w 1028799"/>
              <a:gd name="connsiteY8" fmla="*/ 1070372 h 1070372"/>
              <a:gd name="connsiteX9" fmla="*/ 78897 w 1028799"/>
              <a:gd name="connsiteY9" fmla="*/ 892072 h 1070372"/>
              <a:gd name="connsiteX0" fmla="*/ 0 w 1028642"/>
              <a:gd name="connsiteY0" fmla="*/ 28809 h 1070372"/>
              <a:gd name="connsiteX1" fmla="*/ 59341 w 1028642"/>
              <a:gd name="connsiteY1" fmla="*/ 13949 h 1070372"/>
              <a:gd name="connsiteX2" fmla="*/ 198192 w 1028642"/>
              <a:gd name="connsiteY2" fmla="*/ 25 h 1070372"/>
              <a:gd name="connsiteX3" fmla="*/ 634260 w 1028642"/>
              <a:gd name="connsiteY3" fmla="*/ 109941 h 1070372"/>
              <a:gd name="connsiteX4" fmla="*/ 1022700 w 1028642"/>
              <a:gd name="connsiteY4" fmla="*/ 533149 h 1070372"/>
              <a:gd name="connsiteX5" fmla="*/ 759054 w 1028642"/>
              <a:gd name="connsiteY5" fmla="*/ 763009 h 1070372"/>
              <a:gd name="connsiteX6" fmla="*/ 422111 w 1028642"/>
              <a:gd name="connsiteY6" fmla="*/ 913469 h 1070372"/>
              <a:gd name="connsiteX7" fmla="*/ 48112 w 1028642"/>
              <a:gd name="connsiteY7" fmla="*/ 1060279 h 1070372"/>
              <a:gd name="connsiteX8" fmla="*/ 0 w 1028642"/>
              <a:gd name="connsiteY8" fmla="*/ 1070372 h 10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42" h="1070372">
                <a:moveTo>
                  <a:pt x="0" y="28809"/>
                </a:moveTo>
                <a:lnTo>
                  <a:pt x="59341" y="13949"/>
                </a:lnTo>
                <a:cubicBezTo>
                  <a:pt x="108160" y="4225"/>
                  <a:pt x="155782" y="-384"/>
                  <a:pt x="198192" y="25"/>
                </a:cubicBezTo>
                <a:cubicBezTo>
                  <a:pt x="348871" y="1551"/>
                  <a:pt x="500421" y="41223"/>
                  <a:pt x="634260" y="109941"/>
                </a:cubicBezTo>
                <a:cubicBezTo>
                  <a:pt x="779926" y="184763"/>
                  <a:pt x="1074035" y="329556"/>
                  <a:pt x="1022700" y="533149"/>
                </a:cubicBezTo>
                <a:cubicBezTo>
                  <a:pt x="988696" y="667915"/>
                  <a:pt x="871750" y="710748"/>
                  <a:pt x="759054" y="763009"/>
                </a:cubicBezTo>
                <a:cubicBezTo>
                  <a:pt x="648484" y="814288"/>
                  <a:pt x="533718" y="861753"/>
                  <a:pt x="422111" y="913469"/>
                </a:cubicBezTo>
                <a:cubicBezTo>
                  <a:pt x="300479" y="969872"/>
                  <a:pt x="177593" y="1024421"/>
                  <a:pt x="48112" y="1060279"/>
                </a:cubicBezTo>
                <a:lnTo>
                  <a:pt x="0" y="1070372"/>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19" name="Freeform: Shape 18">
            <a:extLst>
              <a:ext uri="{FF2B5EF4-FFF2-40B4-BE49-F238E27FC236}">
                <a16:creationId xmlns:a16="http://schemas.microsoft.com/office/drawing/2014/main" id="{2BA9C992-00CB-4356-BAC0-DF5DAF722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21" name="Freeform: Shape 20">
            <a:extLst>
              <a:ext uri="{FF2B5EF4-FFF2-40B4-BE49-F238E27FC236}">
                <a16:creationId xmlns:a16="http://schemas.microsoft.com/office/drawing/2014/main" id="{E5D03542-B73A-4437-A781-FDA37BA42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10" name="Rectangle 9">
            <a:extLst>
              <a:ext uri="{FF2B5EF4-FFF2-40B4-BE49-F238E27FC236}">
                <a16:creationId xmlns:a16="http://schemas.microsoft.com/office/drawing/2014/main" id="{D9BA94A4-C92A-4977-8AD7-6CC055F99235}"/>
              </a:ext>
            </a:extLst>
          </p:cNvPr>
          <p:cNvSpPr/>
          <p:nvPr/>
        </p:nvSpPr>
        <p:spPr>
          <a:xfrm>
            <a:off x="217637" y="167316"/>
            <a:ext cx="4787659" cy="657045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a:p>
          <a:p>
            <a:pPr algn="ctr"/>
            <a:endParaRPr lang="en-US" sz="2800"/>
          </a:p>
          <a:p>
            <a:pPr algn="ctr"/>
            <a:r>
              <a:rPr lang="en-US" sz="2800"/>
              <a:t>Learning Outcomes (Lesson 4)</a:t>
            </a:r>
            <a:endParaRPr lang="en-US"/>
          </a:p>
          <a:p>
            <a:pPr algn="ctr"/>
            <a:endParaRPr lang="en-US" sz="2800">
              <a:ea typeface="+mn-lt"/>
              <a:cs typeface="+mn-lt"/>
            </a:endParaRPr>
          </a:p>
          <a:p>
            <a:pPr marL="285750" indent="-285750">
              <a:buFont typeface="Symbol"/>
              <a:buChar char="•"/>
            </a:pPr>
            <a:endParaRPr lang="en-GB" sz="2800">
              <a:ea typeface="+mn-lt"/>
              <a:cs typeface="+mn-lt"/>
            </a:endParaRPr>
          </a:p>
          <a:p>
            <a:pPr marL="285750" indent="-285750">
              <a:buFont typeface="Symbol"/>
              <a:buChar char="•"/>
            </a:pPr>
            <a:r>
              <a:rPr lang="en-GB" sz="2800">
                <a:ea typeface="+mn-lt"/>
                <a:cs typeface="+mn-lt"/>
              </a:rPr>
              <a:t>To develop costume designs for Blood Brothers</a:t>
            </a:r>
            <a:endParaRPr lang="en-US" sz="2800">
              <a:ea typeface="+mn-lt"/>
              <a:cs typeface="+mn-lt"/>
            </a:endParaRPr>
          </a:p>
          <a:p>
            <a:pPr marL="285750" indent="-285750">
              <a:buFont typeface="Symbol"/>
              <a:buChar char="•"/>
            </a:pPr>
            <a:r>
              <a:rPr lang="en-GB" sz="2800">
                <a:ea typeface="+mn-lt"/>
                <a:cs typeface="+mn-lt"/>
              </a:rPr>
              <a:t>To examine the use of costume design to highlight character</a:t>
            </a:r>
          </a:p>
          <a:p>
            <a:pPr marL="285750" indent="-285750">
              <a:buFont typeface="Symbol"/>
              <a:buChar char="•"/>
            </a:pPr>
            <a:r>
              <a:rPr lang="en-GB" sz="2800">
                <a:ea typeface="+mn-lt"/>
                <a:cs typeface="+mn-lt"/>
              </a:rPr>
              <a:t>To adapt these skills into an appropriate exam answer</a:t>
            </a:r>
          </a:p>
          <a:p>
            <a:endParaRPr lang="en-US" sz="2800"/>
          </a:p>
          <a:p>
            <a:pPr marL="285750" indent="-285750">
              <a:buFont typeface="Arial"/>
              <a:buChar char="•"/>
            </a:pPr>
            <a:endParaRPr lang="en-US" sz="2800"/>
          </a:p>
          <a:p>
            <a:pPr marL="285750" indent="-285750">
              <a:buFont typeface="Arial"/>
              <a:buChar char="•"/>
            </a:pPr>
            <a:endParaRPr lang="en-US"/>
          </a:p>
        </p:txBody>
      </p:sp>
      <p:pic>
        <p:nvPicPr>
          <p:cNvPr id="3" name="Picture 4">
            <a:hlinkClick r:id="" action="ppaction://media"/>
            <a:extLst>
              <a:ext uri="{FF2B5EF4-FFF2-40B4-BE49-F238E27FC236}">
                <a16:creationId xmlns:a16="http://schemas.microsoft.com/office/drawing/2014/main" id="{ADBBC78E-EDAD-44FD-AE79-E8F68E55D9F4}"/>
              </a:ext>
            </a:extLst>
          </p:cNvPr>
          <p:cNvPicPr>
            <a:picLocks noRot="1" noChangeAspect="1"/>
          </p:cNvPicPr>
          <p:nvPr>
            <a:videoFile r:link="rId1"/>
          </p:nvPr>
        </p:nvPicPr>
        <p:blipFill>
          <a:blip r:embed="rId4"/>
          <a:stretch>
            <a:fillRect/>
          </a:stretch>
        </p:blipFill>
        <p:spPr>
          <a:xfrm>
            <a:off x="5492151" y="518483"/>
            <a:ext cx="6124754" cy="3865712"/>
          </a:xfrm>
          <a:prstGeom prst="rect">
            <a:avLst/>
          </a:prstGeom>
        </p:spPr>
      </p:pic>
      <p:sp>
        <p:nvSpPr>
          <p:cNvPr id="5" name="Rectangle 4">
            <a:extLst>
              <a:ext uri="{FF2B5EF4-FFF2-40B4-BE49-F238E27FC236}">
                <a16:creationId xmlns:a16="http://schemas.microsoft.com/office/drawing/2014/main" id="{D3CBBF29-86E6-4000-9BC5-D7AD977CA6E2}"/>
              </a:ext>
            </a:extLst>
          </p:cNvPr>
          <p:cNvSpPr/>
          <p:nvPr/>
        </p:nvSpPr>
        <p:spPr>
          <a:xfrm>
            <a:off x="5509404" y="4639574"/>
            <a:ext cx="6124753" cy="1869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rPr>
              <a:t>After watching the clip to remind you of costume design, write a paragraph about what the role of a costume designer is.</a:t>
            </a:r>
          </a:p>
          <a:p>
            <a:pPr algn="ctr"/>
            <a:r>
              <a:rPr lang="en-US">
                <a:solidFill>
                  <a:schemeClr val="bg1"/>
                </a:solidFill>
              </a:rPr>
              <a:t>Challenge: Create a job description for a director looking for a costume designer for a production of Blood Brothers. </a:t>
            </a:r>
          </a:p>
        </p:txBody>
      </p:sp>
    </p:spTree>
    <p:extLst>
      <p:ext uri="{BB962C8B-B14F-4D97-AF65-F5344CB8AC3E}">
        <p14:creationId xmlns:p14="http://schemas.microsoft.com/office/powerpoint/2010/main" val="1083756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5" name="Freeform: Shape 14">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7" name="Rectangle 16">
            <a:extLst>
              <a:ext uri="{FF2B5EF4-FFF2-40B4-BE49-F238E27FC236}">
                <a16:creationId xmlns:a16="http://schemas.microsoft.com/office/drawing/2014/main" id="{075615F8-B807-416B-8DBB-536E4371A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diagram&#10;&#10;Description automatically generated">
            <a:extLst>
              <a:ext uri="{FF2B5EF4-FFF2-40B4-BE49-F238E27FC236}">
                <a16:creationId xmlns:a16="http://schemas.microsoft.com/office/drawing/2014/main" id="{08A83B64-3CC0-4641-937D-13C6839B8EC6}"/>
              </a:ext>
            </a:extLst>
          </p:cNvPr>
          <p:cNvPicPr>
            <a:picLocks noChangeAspect="1"/>
          </p:cNvPicPr>
          <p:nvPr/>
        </p:nvPicPr>
        <p:blipFill rotWithShape="1">
          <a:blip r:embed="rId2"/>
          <a:srcRect l="26725" r="31094"/>
          <a:stretch/>
        </p:blipFill>
        <p:spPr>
          <a:xfrm>
            <a:off x="-143772" y="10"/>
            <a:ext cx="2104481" cy="6857991"/>
          </a:xfrm>
          <a:custGeom>
            <a:avLst/>
            <a:gdLst/>
            <a:ahLst/>
            <a:cxnLst/>
            <a:rect l="l" t="t" r="r" b="b"/>
            <a:pathLst>
              <a:path w="2104481" h="6858001">
                <a:moveTo>
                  <a:pt x="0" y="0"/>
                </a:moveTo>
                <a:lnTo>
                  <a:pt x="631371" y="0"/>
                </a:lnTo>
                <a:lnTo>
                  <a:pt x="631371" y="1"/>
                </a:lnTo>
                <a:lnTo>
                  <a:pt x="1598581" y="1"/>
                </a:lnTo>
                <a:lnTo>
                  <a:pt x="1619235" y="52985"/>
                </a:lnTo>
                <a:cubicBezTo>
                  <a:pt x="1719191" y="327523"/>
                  <a:pt x="1785841" y="600965"/>
                  <a:pt x="1828671" y="803891"/>
                </a:cubicBezTo>
                <a:cubicBezTo>
                  <a:pt x="1975926" y="1501514"/>
                  <a:pt x="2082236" y="2211392"/>
                  <a:pt x="2096129" y="2925121"/>
                </a:cubicBezTo>
                <a:cubicBezTo>
                  <a:pt x="2104795" y="3349260"/>
                  <a:pt x="2114079" y="3729535"/>
                  <a:pt x="2082790" y="4099808"/>
                </a:cubicBezTo>
                <a:cubicBezTo>
                  <a:pt x="2044815" y="4550167"/>
                  <a:pt x="1946656" y="4985759"/>
                  <a:pt x="1713648" y="5467759"/>
                </a:cubicBezTo>
                <a:cubicBezTo>
                  <a:pt x="1466438" y="5978960"/>
                  <a:pt x="1134085" y="6441253"/>
                  <a:pt x="742641" y="6851640"/>
                </a:cubicBezTo>
                <a:lnTo>
                  <a:pt x="736233" y="6858001"/>
                </a:lnTo>
                <a:lnTo>
                  <a:pt x="520179" y="6858001"/>
                </a:lnTo>
                <a:lnTo>
                  <a:pt x="520179" y="6858000"/>
                </a:lnTo>
                <a:lnTo>
                  <a:pt x="0" y="6858000"/>
                </a:lnTo>
                <a:close/>
              </a:path>
            </a:pathLst>
          </a:custGeom>
        </p:spPr>
      </p:pic>
      <p:sp>
        <p:nvSpPr>
          <p:cNvPr id="19" name="Freeform: Shape 18">
            <a:extLst>
              <a:ext uri="{FF2B5EF4-FFF2-40B4-BE49-F238E27FC236}">
                <a16:creationId xmlns:a16="http://schemas.microsoft.com/office/drawing/2014/main" id="{5507C61F-55C2-482E-B916-A0C3A3A02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31194">
            <a:off x="354366" y="102924"/>
            <a:ext cx="1872343" cy="6739811"/>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B930A068-F298-402E-B902-8B82F9295BEE}"/>
              </a:ext>
            </a:extLst>
          </p:cNvPr>
          <p:cNvSpPr>
            <a:spLocks noGrp="1"/>
          </p:cNvSpPr>
          <p:nvPr>
            <p:ph idx="1"/>
          </p:nvPr>
        </p:nvSpPr>
        <p:spPr>
          <a:xfrm>
            <a:off x="2027208" y="683819"/>
            <a:ext cx="5865962" cy="3048000"/>
          </a:xfrm>
        </p:spPr>
        <p:txBody>
          <a:bodyPr vert="horz" lIns="91440" tIns="45720" rIns="91440" bIns="45720" rtlCol="0" anchor="t">
            <a:noAutofit/>
          </a:bodyPr>
          <a:lstStyle/>
          <a:p>
            <a:pPr marL="0" indent="0">
              <a:lnSpc>
                <a:spcPct val="115000"/>
              </a:lnSpc>
              <a:buNone/>
            </a:pPr>
            <a:endParaRPr lang="en-US" sz="2000">
              <a:solidFill>
                <a:srgbClr val="FFFFFF"/>
              </a:solidFill>
            </a:endParaRPr>
          </a:p>
          <a:p>
            <a:pPr>
              <a:lnSpc>
                <a:spcPct val="115000"/>
              </a:lnSpc>
            </a:pPr>
            <a:r>
              <a:rPr lang="en-US" sz="2000" err="1">
                <a:solidFill>
                  <a:srgbClr val="FFFFFF"/>
                </a:solidFill>
              </a:rPr>
              <a:t>Colours</a:t>
            </a:r>
            <a:r>
              <a:rPr lang="en-US" sz="2000">
                <a:solidFill>
                  <a:srgbClr val="FFFFFF"/>
                </a:solidFill>
              </a:rPr>
              <a:t>-Can include symbolism</a:t>
            </a:r>
          </a:p>
          <a:p>
            <a:pPr>
              <a:lnSpc>
                <a:spcPct val="115000"/>
              </a:lnSpc>
            </a:pPr>
            <a:r>
              <a:rPr lang="en-US" sz="2000">
                <a:solidFill>
                  <a:srgbClr val="FFFFFF"/>
                </a:solidFill>
              </a:rPr>
              <a:t>Materials-Materials that show the class system</a:t>
            </a:r>
          </a:p>
          <a:p>
            <a:pPr>
              <a:lnSpc>
                <a:spcPct val="115000"/>
              </a:lnSpc>
            </a:pPr>
            <a:r>
              <a:rPr lang="en-US" sz="2000">
                <a:solidFill>
                  <a:srgbClr val="FFFFFF"/>
                </a:solidFill>
              </a:rPr>
              <a:t>Fit – Baggy clothes may mean that the clothes are hand me downs</a:t>
            </a:r>
          </a:p>
          <a:p>
            <a:pPr>
              <a:lnSpc>
                <a:spcPct val="115000"/>
              </a:lnSpc>
            </a:pPr>
            <a:r>
              <a:rPr lang="en-US" sz="2000">
                <a:solidFill>
                  <a:srgbClr val="FFFFFF"/>
                </a:solidFill>
              </a:rPr>
              <a:t>Condition – May represent someone's wealth</a:t>
            </a:r>
          </a:p>
          <a:p>
            <a:pPr>
              <a:lnSpc>
                <a:spcPct val="114999"/>
              </a:lnSpc>
            </a:pPr>
            <a:endParaRPr lang="en-US" sz="2000"/>
          </a:p>
          <a:p>
            <a:pPr>
              <a:lnSpc>
                <a:spcPct val="114999"/>
              </a:lnSpc>
            </a:pPr>
            <a:r>
              <a:rPr lang="en-US" sz="2000">
                <a:solidFill>
                  <a:srgbClr val="FFFFFF">
                    <a:alpha val="70000"/>
                  </a:srgbClr>
                </a:solidFill>
              </a:rPr>
              <a:t>Hair and makes up can be discussed, </a:t>
            </a:r>
            <a:r>
              <a:rPr lang="en-US" sz="2000" err="1">
                <a:solidFill>
                  <a:srgbClr val="FFFFFF">
                    <a:alpha val="70000"/>
                  </a:srgbClr>
                </a:solidFill>
              </a:rPr>
              <a:t>I,e</a:t>
            </a:r>
            <a:r>
              <a:rPr lang="en-US" sz="2000">
                <a:solidFill>
                  <a:srgbClr val="FFFFFF">
                    <a:alpha val="70000"/>
                  </a:srgbClr>
                </a:solidFill>
              </a:rPr>
              <a:t>, pig-tails for innocence, gel being used if they could afford it,.</a:t>
            </a:r>
          </a:p>
          <a:p>
            <a:pPr marL="0" indent="0">
              <a:lnSpc>
                <a:spcPct val="115000"/>
              </a:lnSpc>
              <a:buNone/>
            </a:pPr>
            <a:endParaRPr lang="en-US" sz="2000">
              <a:solidFill>
                <a:srgbClr val="FFFFFF"/>
              </a:solidFill>
            </a:endParaRPr>
          </a:p>
        </p:txBody>
      </p:sp>
      <p:pic>
        <p:nvPicPr>
          <p:cNvPr id="6" name="Picture 6" descr="A picture containing drawing&#10;&#10;Description automatically generated">
            <a:extLst>
              <a:ext uri="{FF2B5EF4-FFF2-40B4-BE49-F238E27FC236}">
                <a16:creationId xmlns:a16="http://schemas.microsoft.com/office/drawing/2014/main" id="{46BEA97C-2EE0-4020-8AC4-4A7AB777BE4A}"/>
              </a:ext>
            </a:extLst>
          </p:cNvPr>
          <p:cNvPicPr>
            <a:picLocks noChangeAspect="1"/>
          </p:cNvPicPr>
          <p:nvPr/>
        </p:nvPicPr>
        <p:blipFill rotWithShape="1">
          <a:blip r:embed="rId3"/>
          <a:srcRect t="27178" b="11823"/>
          <a:stretch/>
        </p:blipFill>
        <p:spPr>
          <a:xfrm>
            <a:off x="7260417" y="1860320"/>
            <a:ext cx="4931582" cy="4997680"/>
          </a:xfrm>
          <a:custGeom>
            <a:avLst/>
            <a:gdLst/>
            <a:ahLst/>
            <a:cxnLst/>
            <a:rect l="l" t="t" r="r" b="b"/>
            <a:pathLst>
              <a:path w="4931582" h="4135040">
                <a:moveTo>
                  <a:pt x="2552210" y="121"/>
                </a:moveTo>
                <a:cubicBezTo>
                  <a:pt x="3195748" y="6760"/>
                  <a:pt x="3804442" y="287311"/>
                  <a:pt x="4267212" y="466681"/>
                </a:cubicBezTo>
                <a:cubicBezTo>
                  <a:pt x="4468996" y="544715"/>
                  <a:pt x="4670782" y="622865"/>
                  <a:pt x="4871902" y="702362"/>
                </a:cubicBezTo>
                <a:lnTo>
                  <a:pt x="4931582" y="726580"/>
                </a:lnTo>
                <a:lnTo>
                  <a:pt x="4931582" y="4135040"/>
                </a:lnTo>
                <a:lnTo>
                  <a:pt x="173982" y="4135040"/>
                </a:lnTo>
                <a:lnTo>
                  <a:pt x="155445" y="4095529"/>
                </a:lnTo>
                <a:cubicBezTo>
                  <a:pt x="134157" y="4045291"/>
                  <a:pt x="114485" y="3993575"/>
                  <a:pt x="96519" y="3940386"/>
                </a:cubicBezTo>
                <a:cubicBezTo>
                  <a:pt x="-149797" y="3212027"/>
                  <a:pt x="80616" y="1935543"/>
                  <a:pt x="727333" y="1034973"/>
                </a:cubicBezTo>
                <a:cubicBezTo>
                  <a:pt x="1162734" y="428187"/>
                  <a:pt x="1634777" y="143879"/>
                  <a:pt x="2102481" y="43895"/>
                </a:cubicBezTo>
                <a:cubicBezTo>
                  <a:pt x="2253336" y="11643"/>
                  <a:pt x="2403701" y="-1412"/>
                  <a:pt x="2552210" y="121"/>
                </a:cubicBezTo>
                <a:close/>
              </a:path>
            </a:pathLst>
          </a:custGeom>
        </p:spPr>
      </p:pic>
      <p:sp>
        <p:nvSpPr>
          <p:cNvPr id="2" name="Title 1">
            <a:extLst>
              <a:ext uri="{FF2B5EF4-FFF2-40B4-BE49-F238E27FC236}">
                <a16:creationId xmlns:a16="http://schemas.microsoft.com/office/drawing/2014/main" id="{4A8806A3-AD26-48FC-8314-57A6DB81D778}"/>
              </a:ext>
            </a:extLst>
          </p:cNvPr>
          <p:cNvSpPr>
            <a:spLocks noGrp="1"/>
          </p:cNvSpPr>
          <p:nvPr>
            <p:ph type="title"/>
          </p:nvPr>
        </p:nvSpPr>
        <p:spPr>
          <a:xfrm>
            <a:off x="1854679" y="51216"/>
            <a:ext cx="8051320" cy="963284"/>
          </a:xfrm>
        </p:spPr>
        <p:txBody>
          <a:bodyPr vert="horz" lIns="91440" tIns="45720" rIns="91440" bIns="45720" rtlCol="0" anchor="t">
            <a:normAutofit fontScale="90000"/>
          </a:bodyPr>
          <a:lstStyle/>
          <a:p>
            <a:r>
              <a:rPr lang="en-US"/>
              <a:t>Costume design - </a:t>
            </a:r>
            <a:r>
              <a:rPr lang="en-US">
                <a:ea typeface="+mj-lt"/>
                <a:cs typeface="+mj-lt"/>
              </a:rPr>
              <a:t>List down what aspects of costume you have to consider for a play. (Two minutes)</a:t>
            </a:r>
          </a:p>
        </p:txBody>
      </p:sp>
    </p:spTree>
    <p:extLst>
      <p:ext uri="{BB962C8B-B14F-4D97-AF65-F5344CB8AC3E}">
        <p14:creationId xmlns:p14="http://schemas.microsoft.com/office/powerpoint/2010/main" val="283532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3F17-1184-4617-8475-B1EA898B50C2}"/>
              </a:ext>
            </a:extLst>
          </p:cNvPr>
          <p:cNvSpPr>
            <a:spLocks noGrp="1"/>
          </p:cNvSpPr>
          <p:nvPr>
            <p:ph type="title"/>
          </p:nvPr>
        </p:nvSpPr>
        <p:spPr>
          <a:xfrm>
            <a:off x="618226" y="186904"/>
            <a:ext cx="3810000" cy="1524002"/>
          </a:xfrm>
        </p:spPr>
        <p:txBody>
          <a:bodyPr/>
          <a:lstStyle/>
          <a:p>
            <a:r>
              <a:rPr lang="en-US"/>
              <a:t>Popular materials in the 70s</a:t>
            </a:r>
          </a:p>
        </p:txBody>
      </p:sp>
      <p:pic>
        <p:nvPicPr>
          <p:cNvPr id="5" name="Picture 5" descr="Graphical user interface, website&#10;&#10;Description automatically generated">
            <a:extLst>
              <a:ext uri="{FF2B5EF4-FFF2-40B4-BE49-F238E27FC236}">
                <a16:creationId xmlns:a16="http://schemas.microsoft.com/office/drawing/2014/main" id="{659B8191-7CE1-4415-9308-2CA63A6B105E}"/>
              </a:ext>
            </a:extLst>
          </p:cNvPr>
          <p:cNvPicPr>
            <a:picLocks noGrp="1" noChangeAspect="1"/>
          </p:cNvPicPr>
          <p:nvPr>
            <p:ph idx="1"/>
          </p:nvPr>
        </p:nvPicPr>
        <p:blipFill rotWithShape="1">
          <a:blip r:embed="rId2"/>
          <a:srcRect l="13443" t="27547" r="7311" b="12453"/>
          <a:stretch/>
        </p:blipFill>
        <p:spPr>
          <a:xfrm>
            <a:off x="5161472" y="1035171"/>
            <a:ext cx="6656725" cy="4485740"/>
          </a:xfrm>
        </p:spPr>
      </p:pic>
      <p:sp>
        <p:nvSpPr>
          <p:cNvPr id="4" name="Text Placeholder 3">
            <a:extLst>
              <a:ext uri="{FF2B5EF4-FFF2-40B4-BE49-F238E27FC236}">
                <a16:creationId xmlns:a16="http://schemas.microsoft.com/office/drawing/2014/main" id="{534E68CB-801C-4869-8266-0D8FC8CADCBF}"/>
              </a:ext>
            </a:extLst>
          </p:cNvPr>
          <p:cNvSpPr>
            <a:spLocks noGrp="1"/>
          </p:cNvSpPr>
          <p:nvPr>
            <p:ph type="body" sz="half" idx="2"/>
          </p:nvPr>
        </p:nvSpPr>
        <p:spPr>
          <a:xfrm>
            <a:off x="373811" y="848264"/>
            <a:ext cx="4701396" cy="3810001"/>
          </a:xfrm>
        </p:spPr>
        <p:txBody>
          <a:bodyPr vert="horz" lIns="91440" tIns="45720" rIns="91440" bIns="45720" rtlCol="0" anchor="t">
            <a:noAutofit/>
          </a:bodyPr>
          <a:lstStyle/>
          <a:p>
            <a:r>
              <a:rPr lang="en-US" sz="4000">
                <a:solidFill>
                  <a:srgbClr val="FFFFFF">
                    <a:alpha val="70000"/>
                  </a:srgbClr>
                </a:solidFill>
              </a:rPr>
              <a:t>Denim was very popular in the 70's and into the 80's and affordable</a:t>
            </a:r>
          </a:p>
          <a:p>
            <a:r>
              <a:rPr lang="en-US" sz="4000" b="1" u="sng">
                <a:solidFill>
                  <a:srgbClr val="FFFFFF">
                    <a:alpha val="70000"/>
                  </a:srgbClr>
                </a:solidFill>
              </a:rPr>
              <a:t>Who may have worn this style of material?</a:t>
            </a:r>
          </a:p>
          <a:p>
            <a:endParaRPr lang="en-US" sz="4000">
              <a:solidFill>
                <a:srgbClr val="FFFFFF">
                  <a:alpha val="70000"/>
                </a:srgbClr>
              </a:solidFill>
            </a:endParaRPr>
          </a:p>
          <a:p>
            <a:endParaRPr lang="en-US" sz="4000">
              <a:solidFill>
                <a:srgbClr val="FFFFFF">
                  <a:alpha val="70000"/>
                </a:srgbClr>
              </a:solidFill>
            </a:endParaRPr>
          </a:p>
        </p:txBody>
      </p:sp>
    </p:spTree>
    <p:extLst>
      <p:ext uri="{BB962C8B-B14F-4D97-AF65-F5344CB8AC3E}">
        <p14:creationId xmlns:p14="http://schemas.microsoft.com/office/powerpoint/2010/main" val="2621234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466CF-60CA-42D8-877F-F56752260931}"/>
              </a:ext>
            </a:extLst>
          </p:cNvPr>
          <p:cNvSpPr>
            <a:spLocks noGrp="1"/>
          </p:cNvSpPr>
          <p:nvPr>
            <p:ph type="title"/>
          </p:nvPr>
        </p:nvSpPr>
        <p:spPr/>
        <p:txBody>
          <a:bodyPr/>
          <a:lstStyle/>
          <a:p>
            <a:r>
              <a:rPr lang="en-US"/>
              <a:t>Cheesecloth</a:t>
            </a:r>
          </a:p>
        </p:txBody>
      </p:sp>
      <p:pic>
        <p:nvPicPr>
          <p:cNvPr id="5" name="Picture 5" descr="Graphical user interface, application, PowerPoint&#10;&#10;Description automatically generated">
            <a:extLst>
              <a:ext uri="{FF2B5EF4-FFF2-40B4-BE49-F238E27FC236}">
                <a16:creationId xmlns:a16="http://schemas.microsoft.com/office/drawing/2014/main" id="{37F0A01D-4388-407D-BF99-3C23328C4DBC}"/>
              </a:ext>
            </a:extLst>
          </p:cNvPr>
          <p:cNvPicPr>
            <a:picLocks noGrp="1" noChangeAspect="1"/>
          </p:cNvPicPr>
          <p:nvPr>
            <p:ph idx="1"/>
          </p:nvPr>
        </p:nvPicPr>
        <p:blipFill rotWithShape="1">
          <a:blip r:embed="rId2"/>
          <a:srcRect l="37736" t="32075" r="42924" b="13585"/>
          <a:stretch/>
        </p:blipFill>
        <p:spPr>
          <a:xfrm>
            <a:off x="6742981" y="373812"/>
            <a:ext cx="3206156" cy="5621551"/>
          </a:xfrm>
        </p:spPr>
      </p:pic>
      <p:sp>
        <p:nvSpPr>
          <p:cNvPr id="4" name="Text Placeholder 3">
            <a:extLst>
              <a:ext uri="{FF2B5EF4-FFF2-40B4-BE49-F238E27FC236}">
                <a16:creationId xmlns:a16="http://schemas.microsoft.com/office/drawing/2014/main" id="{0CCC61DE-F535-4A84-9BD1-68EDC9335629}"/>
              </a:ext>
            </a:extLst>
          </p:cNvPr>
          <p:cNvSpPr>
            <a:spLocks noGrp="1"/>
          </p:cNvSpPr>
          <p:nvPr>
            <p:ph type="body" sz="half" idx="2"/>
          </p:nvPr>
        </p:nvSpPr>
        <p:spPr>
          <a:xfrm>
            <a:off x="388189" y="1279585"/>
            <a:ext cx="6354792" cy="3810001"/>
          </a:xfrm>
        </p:spPr>
        <p:txBody>
          <a:bodyPr vert="horz" lIns="91440" tIns="45720" rIns="91440" bIns="45720" rtlCol="0" anchor="t">
            <a:noAutofit/>
          </a:bodyPr>
          <a:lstStyle/>
          <a:p>
            <a:r>
              <a:rPr lang="en-US" sz="4000">
                <a:solidFill>
                  <a:srgbClr val="FFFFFF">
                    <a:alpha val="70000"/>
                  </a:srgbClr>
                </a:solidFill>
              </a:rPr>
              <a:t>Lightweight and made from cotton.</a:t>
            </a:r>
          </a:p>
          <a:p>
            <a:r>
              <a:rPr lang="en-US" sz="4000">
                <a:solidFill>
                  <a:srgbClr val="FFFFFF">
                    <a:alpha val="70000"/>
                  </a:srgbClr>
                </a:solidFill>
              </a:rPr>
              <a:t>More fashionable and cheaper due to it being made from cotton.</a:t>
            </a:r>
          </a:p>
          <a:p>
            <a:r>
              <a:rPr lang="en-US" sz="4000" b="1">
                <a:solidFill>
                  <a:srgbClr val="FFFFFF">
                    <a:alpha val="70000"/>
                  </a:srgbClr>
                </a:solidFill>
              </a:rPr>
              <a:t>Who may have had an outfit like this?</a:t>
            </a:r>
            <a:endParaRPr lang="en-US" sz="4000">
              <a:solidFill>
                <a:srgbClr val="FFFFFF">
                  <a:alpha val="70000"/>
                </a:srgbClr>
              </a:solidFill>
            </a:endParaRPr>
          </a:p>
        </p:txBody>
      </p:sp>
    </p:spTree>
    <p:extLst>
      <p:ext uri="{BB962C8B-B14F-4D97-AF65-F5344CB8AC3E}">
        <p14:creationId xmlns:p14="http://schemas.microsoft.com/office/powerpoint/2010/main" val="117611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EDE7E-8DE1-4686-A1CA-B0C30B2E4215}"/>
              </a:ext>
            </a:extLst>
          </p:cNvPr>
          <p:cNvSpPr>
            <a:spLocks noGrp="1"/>
          </p:cNvSpPr>
          <p:nvPr>
            <p:ph type="title"/>
          </p:nvPr>
        </p:nvSpPr>
        <p:spPr/>
        <p:txBody>
          <a:bodyPr/>
          <a:lstStyle/>
          <a:p>
            <a:r>
              <a:rPr lang="en-US"/>
              <a:t>Corduroy trousers/dresses</a:t>
            </a:r>
          </a:p>
        </p:txBody>
      </p:sp>
      <p:pic>
        <p:nvPicPr>
          <p:cNvPr id="5" name="Picture 5" descr="A picture containing fabric&#10;&#10;Description automatically generated">
            <a:extLst>
              <a:ext uri="{FF2B5EF4-FFF2-40B4-BE49-F238E27FC236}">
                <a16:creationId xmlns:a16="http://schemas.microsoft.com/office/drawing/2014/main" id="{76226724-3C9F-47E4-B3E8-6C6F23D7D73E}"/>
              </a:ext>
            </a:extLst>
          </p:cNvPr>
          <p:cNvPicPr>
            <a:picLocks noGrp="1" noChangeAspect="1"/>
          </p:cNvPicPr>
          <p:nvPr>
            <p:ph idx="1"/>
          </p:nvPr>
        </p:nvPicPr>
        <p:blipFill>
          <a:blip r:embed="rId2"/>
          <a:stretch>
            <a:fillRect/>
          </a:stretch>
        </p:blipFill>
        <p:spPr>
          <a:xfrm>
            <a:off x="6045230" y="718419"/>
            <a:ext cx="5090483" cy="5061728"/>
          </a:xfrm>
        </p:spPr>
      </p:pic>
      <p:sp>
        <p:nvSpPr>
          <p:cNvPr id="4" name="Text Placeholder 3">
            <a:extLst>
              <a:ext uri="{FF2B5EF4-FFF2-40B4-BE49-F238E27FC236}">
                <a16:creationId xmlns:a16="http://schemas.microsoft.com/office/drawing/2014/main" id="{71E5EAF9-9107-4E94-8AC7-41464F147FAE}"/>
              </a:ext>
            </a:extLst>
          </p:cNvPr>
          <p:cNvSpPr>
            <a:spLocks noGrp="1"/>
          </p:cNvSpPr>
          <p:nvPr>
            <p:ph type="body" sz="half" idx="2"/>
          </p:nvPr>
        </p:nvSpPr>
        <p:spPr/>
        <p:txBody>
          <a:bodyPr vert="horz" lIns="91440" tIns="45720" rIns="91440" bIns="45720" rtlCol="0" anchor="t">
            <a:normAutofit/>
          </a:bodyPr>
          <a:lstStyle/>
          <a:p>
            <a:r>
              <a:rPr lang="en-US" sz="4000">
                <a:solidFill>
                  <a:srgbClr val="FFFFFF">
                    <a:alpha val="70000"/>
                  </a:srgbClr>
                </a:solidFill>
              </a:rPr>
              <a:t>A more expensive material used in the 70's</a:t>
            </a:r>
            <a:endParaRPr lang="en-US" sz="4000"/>
          </a:p>
        </p:txBody>
      </p:sp>
    </p:spTree>
    <p:extLst>
      <p:ext uri="{BB962C8B-B14F-4D97-AF65-F5344CB8AC3E}">
        <p14:creationId xmlns:p14="http://schemas.microsoft.com/office/powerpoint/2010/main" val="2209319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A666-9054-4293-A4EC-D7C1BE9DAF8B}"/>
              </a:ext>
            </a:extLst>
          </p:cNvPr>
          <p:cNvSpPr>
            <a:spLocks noGrp="1"/>
          </p:cNvSpPr>
          <p:nvPr>
            <p:ph type="title"/>
          </p:nvPr>
        </p:nvSpPr>
        <p:spPr/>
        <p:txBody>
          <a:bodyPr/>
          <a:lstStyle/>
          <a:p>
            <a:r>
              <a:rPr lang="en-US" err="1"/>
              <a:t>Crimpeline</a:t>
            </a:r>
          </a:p>
        </p:txBody>
      </p:sp>
      <p:pic>
        <p:nvPicPr>
          <p:cNvPr id="5" name="Picture 5" descr="Graphical user interface&#10;&#10;Description automatically generated">
            <a:extLst>
              <a:ext uri="{FF2B5EF4-FFF2-40B4-BE49-F238E27FC236}">
                <a16:creationId xmlns:a16="http://schemas.microsoft.com/office/drawing/2014/main" id="{5BF4ABE7-8860-449B-AB48-C8FEC2370483}"/>
              </a:ext>
            </a:extLst>
          </p:cNvPr>
          <p:cNvPicPr>
            <a:picLocks noGrp="1" noChangeAspect="1"/>
          </p:cNvPicPr>
          <p:nvPr>
            <p:ph idx="1"/>
          </p:nvPr>
        </p:nvPicPr>
        <p:blipFill rotWithShape="1">
          <a:blip r:embed="rId2"/>
          <a:srcRect l="7547" t="15472" r="8019" b="15849"/>
          <a:stretch/>
        </p:blipFill>
        <p:spPr>
          <a:xfrm>
            <a:off x="5779698" y="2113473"/>
            <a:ext cx="5147103" cy="2616685"/>
          </a:xfrm>
        </p:spPr>
      </p:pic>
      <p:sp>
        <p:nvSpPr>
          <p:cNvPr id="4" name="Text Placeholder 3">
            <a:extLst>
              <a:ext uri="{FF2B5EF4-FFF2-40B4-BE49-F238E27FC236}">
                <a16:creationId xmlns:a16="http://schemas.microsoft.com/office/drawing/2014/main" id="{0CAFBCF6-279D-4237-8670-38EF6048B968}"/>
              </a:ext>
            </a:extLst>
          </p:cNvPr>
          <p:cNvSpPr>
            <a:spLocks noGrp="1"/>
          </p:cNvSpPr>
          <p:nvPr>
            <p:ph type="body" sz="half" idx="2"/>
          </p:nvPr>
        </p:nvSpPr>
        <p:spPr/>
        <p:txBody>
          <a:bodyPr vert="horz" lIns="91440" tIns="45720" rIns="91440" bIns="45720" rtlCol="0" anchor="t">
            <a:normAutofit/>
          </a:bodyPr>
          <a:lstStyle/>
          <a:p>
            <a:r>
              <a:rPr lang="en-US">
                <a:solidFill>
                  <a:srgbClr val="FFFFFF">
                    <a:alpha val="70000"/>
                  </a:srgbClr>
                </a:solidFill>
              </a:rPr>
              <a:t>Hard wearing material made from nylon and polyester.</a:t>
            </a:r>
          </a:p>
          <a:p>
            <a:endParaRPr lang="en-US">
              <a:solidFill>
                <a:srgbClr val="FFFFFF">
                  <a:alpha val="70000"/>
                </a:srgbClr>
              </a:solidFill>
            </a:endParaRPr>
          </a:p>
          <a:p>
            <a:r>
              <a:rPr lang="en-US">
                <a:solidFill>
                  <a:srgbClr val="FFFFFF">
                    <a:alpha val="70000"/>
                  </a:srgbClr>
                </a:solidFill>
              </a:rPr>
              <a:t>Popular in the 60s and the early 70's but then started to fade in appeal.</a:t>
            </a:r>
          </a:p>
          <a:p>
            <a:endParaRPr lang="en-US">
              <a:solidFill>
                <a:srgbClr val="FFFFFF">
                  <a:alpha val="70000"/>
                </a:srgbClr>
              </a:solidFill>
            </a:endParaRPr>
          </a:p>
          <a:p>
            <a:r>
              <a:rPr lang="en-US">
                <a:solidFill>
                  <a:srgbClr val="FFFFFF">
                    <a:alpha val="70000"/>
                  </a:srgbClr>
                </a:solidFill>
              </a:rPr>
              <a:t>Who may have been wearing this in the 70's?</a:t>
            </a:r>
          </a:p>
        </p:txBody>
      </p:sp>
    </p:spTree>
    <p:extLst>
      <p:ext uri="{BB962C8B-B14F-4D97-AF65-F5344CB8AC3E}">
        <p14:creationId xmlns:p14="http://schemas.microsoft.com/office/powerpoint/2010/main" val="668488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2" name="Freeform: Shape 11">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4" name="Freeform: Shape 13">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6" name="Rectangle 15">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75CD783-E708-4711-B23C-5B7B72A3D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578824" cy="6028256"/>
          </a:xfrm>
          <a:custGeom>
            <a:avLst/>
            <a:gdLst>
              <a:gd name="connsiteX0" fmla="*/ 0 w 5578824"/>
              <a:gd name="connsiteY0" fmla="*/ 0 h 6028256"/>
              <a:gd name="connsiteX1" fmla="*/ 3897606 w 5578824"/>
              <a:gd name="connsiteY1" fmla="*/ 0 h 6028256"/>
              <a:gd name="connsiteX2" fmla="*/ 4274232 w 5578824"/>
              <a:gd name="connsiteY2" fmla="*/ 360545 h 6028256"/>
              <a:gd name="connsiteX3" fmla="*/ 4673934 w 5578824"/>
              <a:gd name="connsiteY3" fmla="*/ 738354 h 6028256"/>
              <a:gd name="connsiteX4" fmla="*/ 5421862 w 5578824"/>
              <a:gd name="connsiteY4" fmla="*/ 1773839 h 6028256"/>
              <a:gd name="connsiteX5" fmla="*/ 5469199 w 5578824"/>
              <a:gd name="connsiteY5" fmla="*/ 3329255 h 6028256"/>
              <a:gd name="connsiteX6" fmla="*/ 4741546 w 5578824"/>
              <a:gd name="connsiteY6" fmla="*/ 4877588 h 6028256"/>
              <a:gd name="connsiteX7" fmla="*/ 1325600 w 5578824"/>
              <a:gd name="connsiteY7" fmla="*/ 5980388 h 6028256"/>
              <a:gd name="connsiteX8" fmla="*/ 137593 w 5578824"/>
              <a:gd name="connsiteY8" fmla="*/ 5804042 h 6028256"/>
              <a:gd name="connsiteX9" fmla="*/ 0 w 5578824"/>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4"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9"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24D00A13-B217-4C8F-9CC0-3AF264B8AE84}"/>
              </a:ext>
            </a:extLst>
          </p:cNvPr>
          <p:cNvSpPr>
            <a:spLocks noGrp="1"/>
          </p:cNvSpPr>
          <p:nvPr>
            <p:ph sz="half" idx="1"/>
          </p:nvPr>
        </p:nvSpPr>
        <p:spPr>
          <a:xfrm>
            <a:off x="6642340" y="1135811"/>
            <a:ext cx="5334000" cy="4054416"/>
          </a:xfrm>
        </p:spPr>
        <p:txBody>
          <a:bodyPr vert="horz" lIns="91440" tIns="45720" rIns="91440" bIns="45720" rtlCol="0" anchor="t">
            <a:normAutofit fontScale="92500"/>
          </a:bodyPr>
          <a:lstStyle/>
          <a:p>
            <a:r>
              <a:rPr lang="en-US" sz="2200">
                <a:solidFill>
                  <a:srgbClr val="FFFFFF"/>
                </a:solidFill>
              </a:rPr>
              <a:t>Find two moments that you think are the most significant moments in the play.</a:t>
            </a:r>
          </a:p>
          <a:p>
            <a:r>
              <a:rPr lang="en-US" sz="2200">
                <a:solidFill>
                  <a:srgbClr val="FFFFFF"/>
                </a:solidFill>
              </a:rPr>
              <a:t>Once you have decided on this justify your answer, I.e. does it change the outcome of the rest of the play? Does it change the perspective of a character's thoughts or actions?</a:t>
            </a:r>
          </a:p>
          <a:p>
            <a:endParaRPr lang="en-US" sz="2200"/>
          </a:p>
          <a:p>
            <a:pPr marL="0" indent="0">
              <a:buNone/>
            </a:pPr>
            <a:r>
              <a:rPr lang="en-US" sz="2200">
                <a:solidFill>
                  <a:srgbClr val="FFFFFF"/>
                </a:solidFill>
              </a:rPr>
              <a:t>Spend 15 minutes on this.</a:t>
            </a:r>
            <a:endParaRPr lang="en-US" sz="2200">
              <a:solidFill>
                <a:srgbClr val="FFFFFF">
                  <a:alpha val="70000"/>
                </a:srgbClr>
              </a:solidFill>
            </a:endParaRPr>
          </a:p>
          <a:p>
            <a:endParaRPr lang="en-US" sz="2200">
              <a:solidFill>
                <a:srgbClr val="FFFFFF">
                  <a:alpha val="70000"/>
                </a:srgbClr>
              </a:solidFill>
            </a:endParaRPr>
          </a:p>
        </p:txBody>
      </p:sp>
      <p:sp>
        <p:nvSpPr>
          <p:cNvPr id="2" name="Title 1">
            <a:extLst>
              <a:ext uri="{FF2B5EF4-FFF2-40B4-BE49-F238E27FC236}">
                <a16:creationId xmlns:a16="http://schemas.microsoft.com/office/drawing/2014/main" id="{EE3B2630-68CF-421A-803F-3B962D83B8CD}"/>
              </a:ext>
            </a:extLst>
          </p:cNvPr>
          <p:cNvSpPr>
            <a:spLocks noGrp="1"/>
          </p:cNvSpPr>
          <p:nvPr>
            <p:ph type="title"/>
          </p:nvPr>
        </p:nvSpPr>
        <p:spPr>
          <a:xfrm>
            <a:off x="7303698" y="0"/>
            <a:ext cx="5334000" cy="1524000"/>
          </a:xfrm>
        </p:spPr>
        <p:txBody>
          <a:bodyPr vert="horz" lIns="91440" tIns="45720" rIns="91440" bIns="45720" rtlCol="0" anchor="ctr">
            <a:normAutofit/>
          </a:bodyPr>
          <a:lstStyle/>
          <a:p>
            <a:r>
              <a:rPr lang="en-US" sz="3200"/>
              <a:t>Choosing a scene</a:t>
            </a:r>
          </a:p>
        </p:txBody>
      </p:sp>
      <p:pic>
        <p:nvPicPr>
          <p:cNvPr id="8" name="Picture 8" descr="Diagram&#10;&#10;Description automatically generated">
            <a:extLst>
              <a:ext uri="{FF2B5EF4-FFF2-40B4-BE49-F238E27FC236}">
                <a16:creationId xmlns:a16="http://schemas.microsoft.com/office/drawing/2014/main" id="{9DEEE73C-DBFC-4EA7-8A2D-869357CA1F66}"/>
              </a:ext>
            </a:extLst>
          </p:cNvPr>
          <p:cNvPicPr>
            <a:picLocks noGrp="1" noChangeAspect="1"/>
          </p:cNvPicPr>
          <p:nvPr>
            <p:ph sz="half" idx="2"/>
          </p:nvPr>
        </p:nvPicPr>
        <p:blipFill>
          <a:blip r:embed="rId2"/>
          <a:stretch>
            <a:fillRect/>
          </a:stretch>
        </p:blipFill>
        <p:spPr>
          <a:xfrm>
            <a:off x="-4026" y="4847"/>
            <a:ext cx="6473836" cy="6848305"/>
          </a:xfrm>
        </p:spPr>
      </p:pic>
    </p:spTree>
    <p:extLst>
      <p:ext uri="{BB962C8B-B14F-4D97-AF65-F5344CB8AC3E}">
        <p14:creationId xmlns:p14="http://schemas.microsoft.com/office/powerpoint/2010/main" val="2205556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FB13-C5EA-45AC-BA78-4EBE930A1757}"/>
              </a:ext>
            </a:extLst>
          </p:cNvPr>
          <p:cNvSpPr>
            <a:spLocks noGrp="1"/>
          </p:cNvSpPr>
          <p:nvPr>
            <p:ph type="title"/>
          </p:nvPr>
        </p:nvSpPr>
        <p:spPr>
          <a:xfrm>
            <a:off x="5865962" y="186904"/>
            <a:ext cx="6211018" cy="1524002"/>
          </a:xfrm>
        </p:spPr>
        <p:txBody>
          <a:bodyPr>
            <a:normAutofit fontScale="90000"/>
          </a:bodyPr>
          <a:lstStyle/>
          <a:p>
            <a:r>
              <a:rPr lang="en-US" dirty="0"/>
              <a:t>Why might </a:t>
            </a:r>
            <a:r>
              <a:rPr lang="en-US" dirty="0" err="1"/>
              <a:t>Mrs</a:t>
            </a:r>
            <a:r>
              <a:rPr lang="en-US" dirty="0"/>
              <a:t> Johnstone wear this dress throughout the whole play?</a:t>
            </a:r>
            <a:br>
              <a:rPr lang="en-US" dirty="0"/>
            </a:br>
            <a:br>
              <a:rPr lang="en-US" dirty="0"/>
            </a:br>
            <a:r>
              <a:rPr lang="en-US" dirty="0"/>
              <a:t>What could be added to this base costume throughout the play to show different parts of her life?</a:t>
            </a:r>
            <a:br>
              <a:rPr lang="en-US" dirty="0"/>
            </a:br>
            <a:br>
              <a:rPr lang="en-US" dirty="0"/>
            </a:br>
            <a:r>
              <a:rPr lang="en-US" dirty="0"/>
              <a:t>What might the materials be for these costumes?</a:t>
            </a:r>
            <a:br>
              <a:rPr lang="en-US" dirty="0"/>
            </a:br>
            <a:br>
              <a:rPr lang="en-US" dirty="0"/>
            </a:br>
            <a:r>
              <a:rPr lang="en-US" dirty="0"/>
              <a:t>What does the condition and fit tells is about the characters?</a:t>
            </a:r>
          </a:p>
        </p:txBody>
      </p:sp>
      <p:pic>
        <p:nvPicPr>
          <p:cNvPr id="5" name="Picture 5">
            <a:extLst>
              <a:ext uri="{FF2B5EF4-FFF2-40B4-BE49-F238E27FC236}">
                <a16:creationId xmlns:a16="http://schemas.microsoft.com/office/drawing/2014/main" id="{EFFF7942-640A-4C25-A416-859355BD1FF7}"/>
              </a:ext>
            </a:extLst>
          </p:cNvPr>
          <p:cNvPicPr>
            <a:picLocks noGrp="1" noChangeAspect="1"/>
          </p:cNvPicPr>
          <p:nvPr>
            <p:ph idx="1"/>
          </p:nvPr>
        </p:nvPicPr>
        <p:blipFill>
          <a:blip r:embed="rId2"/>
          <a:stretch>
            <a:fillRect/>
          </a:stretch>
        </p:blipFill>
        <p:spPr>
          <a:xfrm>
            <a:off x="526211" y="1220307"/>
            <a:ext cx="4756030" cy="4819953"/>
          </a:xfrm>
        </p:spPr>
      </p:pic>
      <p:sp>
        <p:nvSpPr>
          <p:cNvPr id="4" name="Text Placeholder 3">
            <a:extLst>
              <a:ext uri="{FF2B5EF4-FFF2-40B4-BE49-F238E27FC236}">
                <a16:creationId xmlns:a16="http://schemas.microsoft.com/office/drawing/2014/main" id="{9B8E2946-1185-4654-914F-669BCF84567A}"/>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371602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person&#10;&#10;Description automatically generated">
            <a:extLst>
              <a:ext uri="{FF2B5EF4-FFF2-40B4-BE49-F238E27FC236}">
                <a16:creationId xmlns:a16="http://schemas.microsoft.com/office/drawing/2014/main" id="{9A133915-D7E2-4134-9CE6-D82EDBE18752}"/>
              </a:ext>
            </a:extLst>
          </p:cNvPr>
          <p:cNvPicPr>
            <a:picLocks noGrp="1" noChangeAspect="1"/>
          </p:cNvPicPr>
          <p:nvPr>
            <p:ph idx="1"/>
          </p:nvPr>
        </p:nvPicPr>
        <p:blipFill>
          <a:blip r:embed="rId2"/>
          <a:stretch>
            <a:fillRect/>
          </a:stretch>
        </p:blipFill>
        <p:spPr>
          <a:xfrm>
            <a:off x="5811130" y="762001"/>
            <a:ext cx="5141739" cy="5334000"/>
          </a:xfrm>
        </p:spPr>
      </p:pic>
      <p:pic>
        <p:nvPicPr>
          <p:cNvPr id="6" name="Picture 6">
            <a:extLst>
              <a:ext uri="{FF2B5EF4-FFF2-40B4-BE49-F238E27FC236}">
                <a16:creationId xmlns:a16="http://schemas.microsoft.com/office/drawing/2014/main" id="{BFC18077-6D42-4856-B913-F00DEAB278BF}"/>
              </a:ext>
            </a:extLst>
          </p:cNvPr>
          <p:cNvPicPr>
            <a:picLocks noChangeAspect="1"/>
          </p:cNvPicPr>
          <p:nvPr/>
        </p:nvPicPr>
        <p:blipFill>
          <a:blip r:embed="rId3"/>
          <a:stretch>
            <a:fillRect/>
          </a:stretch>
        </p:blipFill>
        <p:spPr>
          <a:xfrm>
            <a:off x="324928" y="918928"/>
            <a:ext cx="5345501" cy="5178293"/>
          </a:xfrm>
          <a:prstGeom prst="rect">
            <a:avLst/>
          </a:prstGeom>
        </p:spPr>
      </p:pic>
    </p:spTree>
    <p:extLst>
      <p:ext uri="{BB962C8B-B14F-4D97-AF65-F5344CB8AC3E}">
        <p14:creationId xmlns:p14="http://schemas.microsoft.com/office/powerpoint/2010/main" val="3018597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8BD1-EEFF-4F31-AAE6-0155C7E5E10D}"/>
              </a:ext>
            </a:extLst>
          </p:cNvPr>
          <p:cNvSpPr>
            <a:spLocks noGrp="1"/>
          </p:cNvSpPr>
          <p:nvPr>
            <p:ph type="title"/>
          </p:nvPr>
        </p:nvSpPr>
        <p:spPr>
          <a:xfrm>
            <a:off x="762000" y="761998"/>
            <a:ext cx="5334000" cy="1524002"/>
          </a:xfrm>
        </p:spPr>
        <p:txBody>
          <a:bodyPr/>
          <a:lstStyle/>
          <a:p>
            <a:r>
              <a:rPr lang="en-US"/>
              <a:t>Mickey Act 2 - Discussion</a:t>
            </a:r>
          </a:p>
        </p:txBody>
      </p:sp>
      <p:sp>
        <p:nvSpPr>
          <p:cNvPr id="4" name="Text Placeholder 3">
            <a:extLst>
              <a:ext uri="{FF2B5EF4-FFF2-40B4-BE49-F238E27FC236}">
                <a16:creationId xmlns:a16="http://schemas.microsoft.com/office/drawing/2014/main" id="{1F86E2B3-2384-42C3-A6DB-8978D565AE73}"/>
              </a:ext>
            </a:extLst>
          </p:cNvPr>
          <p:cNvSpPr>
            <a:spLocks noGrp="1"/>
          </p:cNvSpPr>
          <p:nvPr>
            <p:ph type="body" sz="half" idx="2"/>
          </p:nvPr>
        </p:nvSpPr>
        <p:spPr>
          <a:xfrm>
            <a:off x="762000" y="1710906"/>
            <a:ext cx="4571999" cy="4715774"/>
          </a:xfrm>
        </p:spPr>
        <p:txBody>
          <a:bodyPr vert="horz" lIns="91440" tIns="45720" rIns="91440" bIns="45720" rtlCol="0" anchor="t">
            <a:normAutofit/>
          </a:bodyPr>
          <a:lstStyle/>
          <a:p>
            <a:r>
              <a:rPr lang="en-US" sz="2000">
                <a:solidFill>
                  <a:srgbClr val="FFFFFF"/>
                </a:solidFill>
              </a:rPr>
              <a:t>What does this costume design tell us about Mickey?</a:t>
            </a:r>
            <a:endParaRPr lang="en-US">
              <a:solidFill>
                <a:srgbClr val="FFFFFF">
                  <a:alpha val="70000"/>
                </a:srgbClr>
              </a:solidFill>
            </a:endParaRPr>
          </a:p>
          <a:p>
            <a:endParaRPr lang="en-US" sz="2000">
              <a:solidFill>
                <a:srgbClr val="FFFFFF"/>
              </a:solidFill>
            </a:endParaRPr>
          </a:p>
          <a:p>
            <a:r>
              <a:rPr lang="en-US" sz="2000">
                <a:solidFill>
                  <a:srgbClr val="FFFFFF"/>
                </a:solidFill>
              </a:rPr>
              <a:t>Why has the costume designer made these decisions?</a:t>
            </a:r>
          </a:p>
          <a:p>
            <a:endParaRPr lang="en-US" sz="2000"/>
          </a:p>
          <a:p>
            <a:r>
              <a:rPr lang="en-US" sz="2000">
                <a:solidFill>
                  <a:srgbClr val="FFFFFF"/>
                </a:solidFill>
              </a:rPr>
              <a:t>What materials maybe used? Why?</a:t>
            </a:r>
          </a:p>
          <a:p>
            <a:endParaRPr lang="en-US" sz="2000"/>
          </a:p>
          <a:p>
            <a:r>
              <a:rPr lang="en-US" sz="2000">
                <a:solidFill>
                  <a:srgbClr val="FFFFFF"/>
                </a:solidFill>
              </a:rPr>
              <a:t>What colours would you give this costume? Why?</a:t>
            </a:r>
            <a:endParaRPr lang="en-US" sz="2000"/>
          </a:p>
        </p:txBody>
      </p:sp>
      <p:pic>
        <p:nvPicPr>
          <p:cNvPr id="7" name="Picture 7" descr="A picture containing diagram&#10;&#10;Description automatically generated">
            <a:extLst>
              <a:ext uri="{FF2B5EF4-FFF2-40B4-BE49-F238E27FC236}">
                <a16:creationId xmlns:a16="http://schemas.microsoft.com/office/drawing/2014/main" id="{ADB879BB-05F4-4D8D-91BE-F5FCFD34B766}"/>
              </a:ext>
            </a:extLst>
          </p:cNvPr>
          <p:cNvPicPr>
            <a:picLocks noGrp="1" noChangeAspect="1"/>
          </p:cNvPicPr>
          <p:nvPr>
            <p:ph idx="1"/>
          </p:nvPr>
        </p:nvPicPr>
        <p:blipFill>
          <a:blip r:embed="rId2"/>
          <a:stretch>
            <a:fillRect/>
          </a:stretch>
        </p:blipFill>
        <p:spPr>
          <a:xfrm>
            <a:off x="6100035" y="560718"/>
            <a:ext cx="4635817" cy="6009735"/>
          </a:xfrm>
        </p:spPr>
      </p:pic>
    </p:spTree>
    <p:extLst>
      <p:ext uri="{BB962C8B-B14F-4D97-AF65-F5344CB8AC3E}">
        <p14:creationId xmlns:p14="http://schemas.microsoft.com/office/powerpoint/2010/main" val="1081417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2F86FA-2CD4-4022-9112-8FA4C535DCF0}"/>
              </a:ext>
            </a:extLst>
          </p:cNvPr>
          <p:cNvSpPr txBox="1"/>
          <p:nvPr/>
        </p:nvSpPr>
        <p:spPr>
          <a:xfrm>
            <a:off x="9569568" y="-77637"/>
            <a:ext cx="2527540"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 question (20 minutes)</a:t>
            </a:r>
          </a:p>
          <a:p>
            <a:endParaRPr lang="en-US"/>
          </a:p>
          <a:p>
            <a:r>
              <a:rPr lang="en-US"/>
              <a:t>You are a designer working on one aspect of design for this extract.</a:t>
            </a:r>
            <a:r>
              <a:rPr lang="en-US" b="1">
                <a:solidFill>
                  <a:srgbClr val="FFFF00"/>
                </a:solidFill>
              </a:rPr>
              <a:t> (COSTUME)</a:t>
            </a:r>
          </a:p>
          <a:p>
            <a:endParaRPr lang="en-US"/>
          </a:p>
          <a:p>
            <a:r>
              <a:rPr lang="en-US"/>
              <a:t>Describe how you would use your design skills to create effects which support the action of this extract and explain why your ideas are appropriate </a:t>
            </a:r>
            <a:r>
              <a:rPr lang="en-US" b="1">
                <a:solidFill>
                  <a:srgbClr val="FFFF00"/>
                </a:solidFill>
              </a:rPr>
              <a:t>both for this extract and the play as a whole. </a:t>
            </a:r>
            <a:r>
              <a:rPr lang="en-US"/>
              <a:t>(20 marks)</a:t>
            </a:r>
          </a:p>
          <a:p>
            <a:endParaRPr lang="en-US"/>
          </a:p>
        </p:txBody>
      </p:sp>
      <p:sp>
        <p:nvSpPr>
          <p:cNvPr id="5" name="Rectangle 4">
            <a:extLst>
              <a:ext uri="{FF2B5EF4-FFF2-40B4-BE49-F238E27FC236}">
                <a16:creationId xmlns:a16="http://schemas.microsoft.com/office/drawing/2014/main" id="{817B10BC-DBDC-4E8D-89AB-AB6CE1DEF3AD}"/>
              </a:ext>
            </a:extLst>
          </p:cNvPr>
          <p:cNvSpPr/>
          <p:nvPr/>
        </p:nvSpPr>
        <p:spPr>
          <a:xfrm>
            <a:off x="822385" y="2109158"/>
            <a:ext cx="920150"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4A7D2B09-2FC3-445A-8573-898A6AB6AB7F}"/>
              </a:ext>
            </a:extLst>
          </p:cNvPr>
          <p:cNvPicPr>
            <a:picLocks noChangeAspect="1"/>
          </p:cNvPicPr>
          <p:nvPr/>
        </p:nvPicPr>
        <p:blipFill rotWithShape="1">
          <a:blip r:embed="rId2"/>
          <a:srcRect l="32335" t="21586" r="299" b="6027"/>
          <a:stretch/>
        </p:blipFill>
        <p:spPr>
          <a:xfrm>
            <a:off x="-5751" y="-4809"/>
            <a:ext cx="9573386" cy="6810082"/>
          </a:xfrm>
          <a:prstGeom prst="rect">
            <a:avLst/>
          </a:prstGeom>
        </p:spPr>
      </p:pic>
      <p:sp>
        <p:nvSpPr>
          <p:cNvPr id="7" name="Rectangle 6">
            <a:extLst>
              <a:ext uri="{FF2B5EF4-FFF2-40B4-BE49-F238E27FC236}">
                <a16:creationId xmlns:a16="http://schemas.microsoft.com/office/drawing/2014/main" id="{DA41F1CA-605D-4376-A2C8-D7D4E3BF1B5D}"/>
              </a:ext>
            </a:extLst>
          </p:cNvPr>
          <p:cNvSpPr/>
          <p:nvPr/>
        </p:nvSpPr>
        <p:spPr>
          <a:xfrm>
            <a:off x="-12400" y="-5212"/>
            <a:ext cx="5060828" cy="3407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a:p>
            <a:pPr algn="ctr"/>
            <a:endParaRPr lang="en-US" sz="1600">
              <a:solidFill>
                <a:schemeClr val="bg1"/>
              </a:solidFill>
            </a:endParaRPr>
          </a:p>
          <a:p>
            <a:pPr algn="ctr"/>
            <a:endParaRPr lang="en-US" sz="1600">
              <a:solidFill>
                <a:schemeClr val="bg1"/>
              </a:solidFill>
            </a:endParaRPr>
          </a:p>
          <a:p>
            <a:pPr algn="ctr"/>
            <a:r>
              <a:rPr lang="en-US" sz="1600">
                <a:solidFill>
                  <a:schemeClr val="bg1"/>
                </a:solidFill>
              </a:rPr>
              <a:t>Things to consider:</a:t>
            </a:r>
            <a:endParaRPr lang="en-US">
              <a:solidFill>
                <a:schemeClr val="bg1"/>
              </a:solidFill>
            </a:endParaRPr>
          </a:p>
          <a:p>
            <a:pPr algn="ctr"/>
            <a:endParaRPr lang="en-US" sz="1600">
              <a:solidFill>
                <a:schemeClr val="bg1"/>
              </a:solidFill>
            </a:endParaRPr>
          </a:p>
          <a:p>
            <a:r>
              <a:rPr lang="en-US" sz="1600">
                <a:solidFill>
                  <a:schemeClr val="bg1"/>
                </a:solidFill>
              </a:rPr>
              <a:t>Firstly clear describe how you would design the costumes for the characters in the scene I.e. Materials, fit, condition, </a:t>
            </a:r>
            <a:r>
              <a:rPr lang="en-US" sz="1600" err="1">
                <a:solidFill>
                  <a:schemeClr val="bg1"/>
                </a:solidFill>
              </a:rPr>
              <a:t>colour</a:t>
            </a:r>
            <a:r>
              <a:rPr lang="en-US" sz="1600">
                <a:solidFill>
                  <a:schemeClr val="bg1"/>
                </a:solidFill>
              </a:rPr>
              <a:t>.</a:t>
            </a:r>
          </a:p>
          <a:p>
            <a:endParaRPr lang="en-US" sz="1600">
              <a:solidFill>
                <a:schemeClr val="bg1"/>
              </a:solidFill>
            </a:endParaRPr>
          </a:p>
          <a:p>
            <a:r>
              <a:rPr lang="en-US" sz="1600">
                <a:solidFill>
                  <a:schemeClr val="bg1"/>
                </a:solidFill>
              </a:rPr>
              <a:t>Then </a:t>
            </a:r>
            <a:r>
              <a:rPr lang="en-US" sz="1600" err="1">
                <a:solidFill>
                  <a:schemeClr val="bg1"/>
                </a:solidFill>
              </a:rPr>
              <a:t>analyse</a:t>
            </a:r>
            <a:r>
              <a:rPr lang="en-US" sz="1600">
                <a:solidFill>
                  <a:schemeClr val="bg1"/>
                </a:solidFill>
              </a:rPr>
              <a:t> why your ideas are appropriate to the extract.</a:t>
            </a:r>
          </a:p>
          <a:p>
            <a:endParaRPr lang="en-US" sz="1600">
              <a:solidFill>
                <a:schemeClr val="bg1"/>
              </a:solidFill>
            </a:endParaRPr>
          </a:p>
          <a:p>
            <a:r>
              <a:rPr lang="en-US" sz="1600">
                <a:solidFill>
                  <a:schemeClr val="bg1"/>
                </a:solidFill>
              </a:rPr>
              <a:t>Then link your designs to the rest of the play. How do the ideas link to the whole play? Give examples of what would be changed to the costumes for other parts of the play and why they are still appropriate</a:t>
            </a:r>
          </a:p>
          <a:p>
            <a:endParaRPr lang="en-US">
              <a:solidFill>
                <a:schemeClr val="bg1"/>
              </a:solidFill>
            </a:endParaRPr>
          </a:p>
          <a:p>
            <a:pPr algn="ctr"/>
            <a:endParaRPr lang="en-US"/>
          </a:p>
          <a:p>
            <a:endParaRPr lang="en-US"/>
          </a:p>
        </p:txBody>
      </p:sp>
    </p:spTree>
    <p:extLst>
      <p:ext uri="{BB962C8B-B14F-4D97-AF65-F5344CB8AC3E}">
        <p14:creationId xmlns:p14="http://schemas.microsoft.com/office/powerpoint/2010/main" val="3659819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0CF3-B979-4B02-872D-564AE0D8E49F}"/>
              </a:ext>
            </a:extLst>
          </p:cNvPr>
          <p:cNvSpPr>
            <a:spLocks noGrp="1"/>
          </p:cNvSpPr>
          <p:nvPr>
            <p:ph type="title"/>
          </p:nvPr>
        </p:nvSpPr>
        <p:spPr/>
        <p:txBody>
          <a:bodyPr/>
          <a:lstStyle/>
          <a:p>
            <a:r>
              <a:rPr lang="en-US"/>
              <a:t>Exam based question (10 minutes)</a:t>
            </a:r>
          </a:p>
        </p:txBody>
      </p:sp>
      <p:sp>
        <p:nvSpPr>
          <p:cNvPr id="3" name="Content Placeholder 2">
            <a:extLst>
              <a:ext uri="{FF2B5EF4-FFF2-40B4-BE49-F238E27FC236}">
                <a16:creationId xmlns:a16="http://schemas.microsoft.com/office/drawing/2014/main" id="{D51F6439-12E8-48B5-B67A-75E292784B23}"/>
              </a:ext>
            </a:extLst>
          </p:cNvPr>
          <p:cNvSpPr>
            <a:spLocks noGrp="1"/>
          </p:cNvSpPr>
          <p:nvPr>
            <p:ph idx="1"/>
          </p:nvPr>
        </p:nvSpPr>
        <p:spPr>
          <a:xfrm>
            <a:off x="5535283" y="762001"/>
            <a:ext cx="6096000" cy="5334000"/>
          </a:xfrm>
        </p:spPr>
        <p:txBody>
          <a:bodyPr vert="horz" lIns="91440" tIns="45720" rIns="91440" bIns="45720" rtlCol="0" anchor="t">
            <a:normAutofit fontScale="77500" lnSpcReduction="20000"/>
          </a:bodyPr>
          <a:lstStyle/>
          <a:p>
            <a:endParaRPr lang="en-US">
              <a:solidFill>
                <a:srgbClr val="FFFFFF"/>
              </a:solidFill>
            </a:endParaRPr>
          </a:p>
          <a:p>
            <a:r>
              <a:rPr lang="en-US">
                <a:solidFill>
                  <a:srgbClr val="FFFFFF"/>
                </a:solidFill>
                <a:ea typeface="+mn-lt"/>
                <a:cs typeface="+mn-lt"/>
              </a:rPr>
              <a:t>You are designing a costume for  </a:t>
            </a:r>
            <a:r>
              <a:rPr lang="en-US" err="1">
                <a:solidFill>
                  <a:srgbClr val="FFFFFF"/>
                </a:solidFill>
                <a:ea typeface="+mn-lt"/>
                <a:cs typeface="+mn-lt"/>
              </a:rPr>
              <a:t>Mrs</a:t>
            </a:r>
            <a:r>
              <a:rPr lang="en-US">
                <a:solidFill>
                  <a:srgbClr val="FFFFFF"/>
                </a:solidFill>
                <a:ea typeface="+mn-lt"/>
                <a:cs typeface="+mn-lt"/>
              </a:rPr>
              <a:t> Johnstone. (The scene will take place when </a:t>
            </a:r>
            <a:r>
              <a:rPr lang="en-US" err="1">
                <a:solidFill>
                  <a:srgbClr val="FFFFFF"/>
                </a:solidFill>
                <a:ea typeface="+mn-lt"/>
                <a:cs typeface="+mn-lt"/>
              </a:rPr>
              <a:t>Mrs</a:t>
            </a:r>
            <a:r>
              <a:rPr lang="en-US">
                <a:solidFill>
                  <a:srgbClr val="FFFFFF"/>
                </a:solidFill>
                <a:ea typeface="+mn-lt"/>
                <a:cs typeface="+mn-lt"/>
              </a:rPr>
              <a:t> Johnstone is working for </a:t>
            </a:r>
            <a:r>
              <a:rPr lang="en-US" err="1">
                <a:solidFill>
                  <a:srgbClr val="FFFFFF"/>
                </a:solidFill>
                <a:ea typeface="+mn-lt"/>
                <a:cs typeface="+mn-lt"/>
              </a:rPr>
              <a:t>Mrs</a:t>
            </a:r>
            <a:r>
              <a:rPr lang="en-US">
                <a:solidFill>
                  <a:srgbClr val="FFFFFF"/>
                </a:solidFill>
                <a:ea typeface="+mn-lt"/>
                <a:cs typeface="+mn-lt"/>
              </a:rPr>
              <a:t> Lyons as her cleaner)</a:t>
            </a:r>
          </a:p>
          <a:p>
            <a:r>
              <a:rPr lang="en-US">
                <a:solidFill>
                  <a:srgbClr val="FFFFFF"/>
                </a:solidFill>
                <a:ea typeface="+mn-lt"/>
                <a:cs typeface="+mn-lt"/>
              </a:rPr>
              <a:t>The costume must reflect the context of Blood Brothers, set in a working-class community in and around the 1960s. Describe your design ideas for the design.  (4 marks are awarded for this question)</a:t>
            </a:r>
            <a:endParaRPr lang="en-US">
              <a:solidFill>
                <a:srgbClr val="FFFFFF"/>
              </a:solidFill>
            </a:endParaRPr>
          </a:p>
          <a:p>
            <a:pPr marL="0" indent="0">
              <a:buNone/>
            </a:pPr>
            <a:endParaRPr lang="en-US">
              <a:solidFill>
                <a:srgbClr val="FFFFFF">
                  <a:alpha val="70000"/>
                </a:srgbClr>
              </a:solidFill>
            </a:endParaRPr>
          </a:p>
        </p:txBody>
      </p:sp>
      <p:sp>
        <p:nvSpPr>
          <p:cNvPr id="4" name="Text Placeholder 3">
            <a:extLst>
              <a:ext uri="{FF2B5EF4-FFF2-40B4-BE49-F238E27FC236}">
                <a16:creationId xmlns:a16="http://schemas.microsoft.com/office/drawing/2014/main" id="{52D92BAF-92A0-402F-97DC-2E7D44A9BE34}"/>
              </a:ext>
            </a:extLst>
          </p:cNvPr>
          <p:cNvSpPr>
            <a:spLocks noGrp="1"/>
          </p:cNvSpPr>
          <p:nvPr>
            <p:ph type="body" sz="half" idx="2"/>
          </p:nvPr>
        </p:nvSpPr>
        <p:spPr>
          <a:xfrm>
            <a:off x="762000" y="2286000"/>
            <a:ext cx="4313207" cy="4255699"/>
          </a:xfrm>
        </p:spPr>
        <p:txBody>
          <a:bodyPr vert="horz" lIns="91440" tIns="45720" rIns="91440" bIns="45720" rtlCol="0" anchor="t">
            <a:normAutofit fontScale="92500" lnSpcReduction="10000"/>
          </a:bodyPr>
          <a:lstStyle/>
          <a:p>
            <a:r>
              <a:rPr lang="en-US">
                <a:solidFill>
                  <a:srgbClr val="FFFFFF"/>
                </a:solidFill>
              </a:rPr>
              <a:t>The scene you are refering to is the first two scenes where Mrs Johnstone is working for Mrs Lyons.</a:t>
            </a:r>
          </a:p>
          <a:p>
            <a:r>
              <a:rPr lang="en-US">
                <a:solidFill>
                  <a:srgbClr val="FFFFFF"/>
                </a:solidFill>
              </a:rPr>
              <a:t>Consider:</a:t>
            </a:r>
          </a:p>
          <a:p>
            <a:r>
              <a:rPr lang="en-US">
                <a:solidFill>
                  <a:srgbClr val="FFFFFF"/>
                </a:solidFill>
              </a:rPr>
              <a:t>Giving four design elements with a clear description.</a:t>
            </a:r>
          </a:p>
          <a:p>
            <a:r>
              <a:rPr lang="en-US">
                <a:solidFill>
                  <a:srgbClr val="FFFFFF"/>
                </a:solidFill>
              </a:rPr>
              <a:t>Material</a:t>
            </a:r>
          </a:p>
          <a:p>
            <a:r>
              <a:rPr lang="en-US">
                <a:solidFill>
                  <a:srgbClr val="FFFFFF"/>
                </a:solidFill>
              </a:rPr>
              <a:t>Colour</a:t>
            </a:r>
          </a:p>
          <a:p>
            <a:r>
              <a:rPr lang="en-US">
                <a:solidFill>
                  <a:srgbClr val="FFFFFF"/>
                </a:solidFill>
              </a:rPr>
              <a:t>Fitting</a:t>
            </a:r>
          </a:p>
          <a:p>
            <a:r>
              <a:rPr lang="en-US">
                <a:solidFill>
                  <a:srgbClr val="FFFFFF"/>
                </a:solidFill>
              </a:rPr>
              <a:t>Condition</a:t>
            </a:r>
          </a:p>
          <a:p>
            <a:r>
              <a:rPr lang="en-US">
                <a:solidFill>
                  <a:srgbClr val="FFFFFF"/>
                </a:solidFill>
              </a:rPr>
              <a:t>You can draw the design and annotate your design.</a:t>
            </a:r>
          </a:p>
        </p:txBody>
      </p:sp>
    </p:spTree>
    <p:extLst>
      <p:ext uri="{BB962C8B-B14F-4D97-AF65-F5344CB8AC3E}">
        <p14:creationId xmlns:p14="http://schemas.microsoft.com/office/powerpoint/2010/main" val="276984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0" name="Freeform: Shape 9">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4" name="Rectangle 1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772686-98C7-49EB-A343-4A7A8553FC91}"/>
              </a:ext>
            </a:extLst>
          </p:cNvPr>
          <p:cNvPicPr>
            <a:picLocks noChangeAspect="1"/>
          </p:cNvPicPr>
          <p:nvPr/>
        </p:nvPicPr>
        <p:blipFill rotWithShape="1">
          <a:blip r:embed="rId2"/>
          <a:srcRect l="38321" r="-7" b="-7"/>
          <a:stretch/>
        </p:blipFill>
        <p:spPr>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p:spPr>
      </p:pic>
      <p:sp>
        <p:nvSpPr>
          <p:cNvPr id="16" name="Freeform: Shape 15">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extBox 1">
            <a:extLst>
              <a:ext uri="{FF2B5EF4-FFF2-40B4-BE49-F238E27FC236}">
                <a16:creationId xmlns:a16="http://schemas.microsoft.com/office/drawing/2014/main" id="{E9112404-D5F9-4424-8957-AEED1421D4AB}"/>
              </a:ext>
            </a:extLst>
          </p:cNvPr>
          <p:cNvSpPr txBox="1"/>
          <p:nvPr/>
        </p:nvSpPr>
        <p:spPr>
          <a:xfrm>
            <a:off x="589472" y="-186906"/>
            <a:ext cx="5334000" cy="381000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endParaRPr lang="en-US" sz="1600">
              <a:solidFill>
                <a:schemeClr val="tx1">
                  <a:alpha val="70000"/>
                </a:schemeClr>
              </a:solidFill>
            </a:endParaRPr>
          </a:p>
          <a:p>
            <a:pPr indent="-228600">
              <a:lnSpc>
                <a:spcPct val="115000"/>
              </a:lnSpc>
              <a:spcAft>
                <a:spcPts val="600"/>
              </a:spcAft>
              <a:buFont typeface="Arial" panose="020B0604020202020204" pitchFamily="34" charset="0"/>
              <a:buChar char="•"/>
            </a:pPr>
            <a:r>
              <a:rPr lang="en-US" sz="1600">
                <a:solidFill>
                  <a:schemeClr val="tx1">
                    <a:alpha val="70000"/>
                  </a:schemeClr>
                </a:solidFill>
              </a:rPr>
              <a:t>Complete your work on a Word document, or you can complete it on pen and paper as long as you can take a photo of it at the end of the lesson.</a:t>
            </a:r>
          </a:p>
          <a:p>
            <a:pPr indent="-228600">
              <a:lnSpc>
                <a:spcPct val="115000"/>
              </a:lnSpc>
              <a:spcAft>
                <a:spcPts val="600"/>
              </a:spcAft>
              <a:buFont typeface="Arial" panose="020B0604020202020204" pitchFamily="34" charset="0"/>
              <a:buChar char="•"/>
            </a:pPr>
            <a:endParaRPr lang="en-US" sz="1600">
              <a:solidFill>
                <a:schemeClr val="tx1">
                  <a:alpha val="70000"/>
                </a:schemeClr>
              </a:solidFill>
            </a:endParaRPr>
          </a:p>
          <a:p>
            <a:pPr indent="-228600">
              <a:lnSpc>
                <a:spcPct val="115000"/>
              </a:lnSpc>
              <a:spcAft>
                <a:spcPts val="600"/>
              </a:spcAft>
              <a:buFont typeface="Arial" panose="020B0604020202020204" pitchFamily="34" charset="0"/>
              <a:buChar char="•"/>
            </a:pPr>
            <a:r>
              <a:rPr lang="en-US" sz="1600">
                <a:solidFill>
                  <a:schemeClr val="tx1">
                    <a:alpha val="70000"/>
                  </a:schemeClr>
                </a:solidFill>
              </a:rPr>
              <a:t>Please ensure you turn in your work via this assignment at the end of the lesson. You will need to attach your work as a Word document, or as a photo if you completed it on pen and paper. If you are not sure how to hand in and attach your work, watch this video: https://youtu.be/Re3ejPVvA8E</a:t>
            </a:r>
          </a:p>
          <a:p>
            <a:pPr indent="-228600">
              <a:lnSpc>
                <a:spcPct val="115000"/>
              </a:lnSpc>
              <a:spcAft>
                <a:spcPts val="600"/>
              </a:spcAft>
              <a:buFont typeface="Arial" panose="020B0604020202020204" pitchFamily="34" charset="0"/>
              <a:buChar char="•"/>
            </a:pPr>
            <a:endParaRPr lang="en-US" sz="1600">
              <a:solidFill>
                <a:schemeClr val="tx1">
                  <a:alpha val="70000"/>
                </a:schemeClr>
              </a:solidFill>
            </a:endParaRPr>
          </a:p>
          <a:p>
            <a:pPr indent="-228600">
              <a:lnSpc>
                <a:spcPct val="115000"/>
              </a:lnSpc>
              <a:spcAft>
                <a:spcPts val="600"/>
              </a:spcAft>
              <a:buFont typeface="Arial" panose="020B0604020202020204" pitchFamily="34" charset="0"/>
              <a:buChar char="•"/>
            </a:pPr>
            <a:r>
              <a:rPr lang="en-US" sz="1600">
                <a:solidFill>
                  <a:schemeClr val="tx1">
                    <a:alpha val="70000"/>
                  </a:schemeClr>
                </a:solidFill>
              </a:rPr>
              <a:t>All pupils are expected to attend the live lesson and complete and hand in this work. Teachers will check to ensure this has been done and your parent/</a:t>
            </a:r>
            <a:r>
              <a:rPr lang="en-US" sz="1600" err="1">
                <a:solidFill>
                  <a:schemeClr val="tx1">
                    <a:alpha val="70000"/>
                  </a:schemeClr>
                </a:solidFill>
              </a:rPr>
              <a:t>carer</a:t>
            </a:r>
            <a:r>
              <a:rPr lang="en-US" sz="1600">
                <a:solidFill>
                  <a:schemeClr val="tx1">
                    <a:alpha val="70000"/>
                  </a:schemeClr>
                </a:solidFill>
              </a:rPr>
              <a:t> will be contacted if work is missing or not completed to a good quality.</a:t>
            </a:r>
          </a:p>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p:txBody>
      </p:sp>
    </p:spTree>
    <p:extLst>
      <p:ext uri="{BB962C8B-B14F-4D97-AF65-F5344CB8AC3E}">
        <p14:creationId xmlns:p14="http://schemas.microsoft.com/office/powerpoint/2010/main" val="3232170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9" name="Freeform: Shape 8">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1" name="Freeform: Shape 10">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3" name="Rectangle 12">
            <a:extLst>
              <a:ext uri="{FF2B5EF4-FFF2-40B4-BE49-F238E27FC236}">
                <a16:creationId xmlns:a16="http://schemas.microsoft.com/office/drawing/2014/main" id="{75811E00-1179-463A-B5F5-2B4991725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a:extLst>
              <a:ext uri="{FF2B5EF4-FFF2-40B4-BE49-F238E27FC236}">
                <a16:creationId xmlns:a16="http://schemas.microsoft.com/office/drawing/2014/main" id="{709F4EF7-7D9F-453F-A64A-2D886D4CE249}"/>
              </a:ext>
            </a:extLst>
          </p:cNvPr>
          <p:cNvPicPr>
            <a:picLocks noChangeAspect="1"/>
          </p:cNvPicPr>
          <p:nvPr/>
        </p:nvPicPr>
        <p:blipFill rotWithShape="1">
          <a:blip r:embed="rId2"/>
          <a:srcRect l="6597" r="6" b="6"/>
          <a:stretch/>
        </p:blipFill>
        <p:spPr>
          <a:xfrm>
            <a:off x="20" y="10"/>
            <a:ext cx="12191979" cy="6857989"/>
          </a:xfrm>
          <a:prstGeom prst="rect">
            <a:avLst/>
          </a:prstGeom>
        </p:spPr>
      </p:pic>
      <p:sp>
        <p:nvSpPr>
          <p:cNvPr id="15" name="Freeform: Shape 14">
            <a:extLst>
              <a:ext uri="{FF2B5EF4-FFF2-40B4-BE49-F238E27FC236}">
                <a16:creationId xmlns:a16="http://schemas.microsoft.com/office/drawing/2014/main" id="{80537892-72B1-4711-BF29-9D855D279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6836" y="-776836"/>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Avenir Next LT Pro" panose="020B0504020202020204" pitchFamily="34" charset="0"/>
            </a:endParaRPr>
          </a:p>
        </p:txBody>
      </p:sp>
      <p:sp>
        <p:nvSpPr>
          <p:cNvPr id="17" name="Freeform: Shape 16">
            <a:extLst>
              <a:ext uri="{FF2B5EF4-FFF2-40B4-BE49-F238E27FC236}">
                <a16:creationId xmlns:a16="http://schemas.microsoft.com/office/drawing/2014/main" id="{5A60B39E-73E4-40A5-A14B-886ACCE13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402049" y="-285591"/>
            <a:ext cx="1028642" cy="1599825"/>
          </a:xfrm>
          <a:custGeom>
            <a:avLst/>
            <a:gdLst>
              <a:gd name="connsiteX0" fmla="*/ 0 w 1028642"/>
              <a:gd name="connsiteY0" fmla="*/ 1070372 h 1070372"/>
              <a:gd name="connsiteX1" fmla="*/ 0 w 1028642"/>
              <a:gd name="connsiteY1" fmla="*/ 28809 h 1070372"/>
              <a:gd name="connsiteX2" fmla="*/ 59341 w 1028642"/>
              <a:gd name="connsiteY2" fmla="*/ 13949 h 1070372"/>
              <a:gd name="connsiteX3" fmla="*/ 198192 w 1028642"/>
              <a:gd name="connsiteY3" fmla="*/ 25 h 1070372"/>
              <a:gd name="connsiteX4" fmla="*/ 634260 w 1028642"/>
              <a:gd name="connsiteY4" fmla="*/ 109941 h 1070372"/>
              <a:gd name="connsiteX5" fmla="*/ 1022700 w 1028642"/>
              <a:gd name="connsiteY5" fmla="*/ 533149 h 1070372"/>
              <a:gd name="connsiteX6" fmla="*/ 759054 w 1028642"/>
              <a:gd name="connsiteY6" fmla="*/ 763009 h 1070372"/>
              <a:gd name="connsiteX7" fmla="*/ 422111 w 1028642"/>
              <a:gd name="connsiteY7" fmla="*/ 913469 h 1070372"/>
              <a:gd name="connsiteX8" fmla="*/ 48112 w 1028642"/>
              <a:gd name="connsiteY8" fmla="*/ 1060279 h 1070372"/>
              <a:gd name="connsiteX9" fmla="*/ 0 w 1028642"/>
              <a:gd name="connsiteY9" fmla="*/ 1070372 h 1070372"/>
              <a:gd name="connsiteX0" fmla="*/ 12700 w 1041342"/>
              <a:gd name="connsiteY0" fmla="*/ 1070372 h 1070372"/>
              <a:gd name="connsiteX1" fmla="*/ 0 w 1041342"/>
              <a:gd name="connsiteY1" fmla="*/ 800632 h 1070372"/>
              <a:gd name="connsiteX2" fmla="*/ 12700 w 1041342"/>
              <a:gd name="connsiteY2" fmla="*/ 28809 h 1070372"/>
              <a:gd name="connsiteX3" fmla="*/ 72041 w 1041342"/>
              <a:gd name="connsiteY3" fmla="*/ 13949 h 1070372"/>
              <a:gd name="connsiteX4" fmla="*/ 210892 w 1041342"/>
              <a:gd name="connsiteY4" fmla="*/ 25 h 1070372"/>
              <a:gd name="connsiteX5" fmla="*/ 646960 w 1041342"/>
              <a:gd name="connsiteY5" fmla="*/ 109941 h 1070372"/>
              <a:gd name="connsiteX6" fmla="*/ 1035400 w 1041342"/>
              <a:gd name="connsiteY6" fmla="*/ 533149 h 1070372"/>
              <a:gd name="connsiteX7" fmla="*/ 771754 w 1041342"/>
              <a:gd name="connsiteY7" fmla="*/ 763009 h 1070372"/>
              <a:gd name="connsiteX8" fmla="*/ 434811 w 1041342"/>
              <a:gd name="connsiteY8" fmla="*/ 913469 h 1070372"/>
              <a:gd name="connsiteX9" fmla="*/ 60812 w 1041342"/>
              <a:gd name="connsiteY9" fmla="*/ 1060279 h 1070372"/>
              <a:gd name="connsiteX10" fmla="*/ 12700 w 1041342"/>
              <a:gd name="connsiteY10" fmla="*/ 1070372 h 1070372"/>
              <a:gd name="connsiteX0" fmla="*/ 157 w 1028799"/>
              <a:gd name="connsiteY0" fmla="*/ 28809 h 1070372"/>
              <a:gd name="connsiteX1" fmla="*/ 59498 w 1028799"/>
              <a:gd name="connsiteY1" fmla="*/ 13949 h 1070372"/>
              <a:gd name="connsiteX2" fmla="*/ 198349 w 1028799"/>
              <a:gd name="connsiteY2" fmla="*/ 25 h 1070372"/>
              <a:gd name="connsiteX3" fmla="*/ 634417 w 1028799"/>
              <a:gd name="connsiteY3" fmla="*/ 109941 h 1070372"/>
              <a:gd name="connsiteX4" fmla="*/ 1022857 w 1028799"/>
              <a:gd name="connsiteY4" fmla="*/ 533149 h 1070372"/>
              <a:gd name="connsiteX5" fmla="*/ 759211 w 1028799"/>
              <a:gd name="connsiteY5" fmla="*/ 763009 h 1070372"/>
              <a:gd name="connsiteX6" fmla="*/ 422268 w 1028799"/>
              <a:gd name="connsiteY6" fmla="*/ 913469 h 1070372"/>
              <a:gd name="connsiteX7" fmla="*/ 48269 w 1028799"/>
              <a:gd name="connsiteY7" fmla="*/ 1060279 h 1070372"/>
              <a:gd name="connsiteX8" fmla="*/ 157 w 1028799"/>
              <a:gd name="connsiteY8" fmla="*/ 1070372 h 1070372"/>
              <a:gd name="connsiteX9" fmla="*/ 78897 w 1028799"/>
              <a:gd name="connsiteY9" fmla="*/ 892072 h 1070372"/>
              <a:gd name="connsiteX0" fmla="*/ 0 w 1028642"/>
              <a:gd name="connsiteY0" fmla="*/ 28809 h 1070372"/>
              <a:gd name="connsiteX1" fmla="*/ 59341 w 1028642"/>
              <a:gd name="connsiteY1" fmla="*/ 13949 h 1070372"/>
              <a:gd name="connsiteX2" fmla="*/ 198192 w 1028642"/>
              <a:gd name="connsiteY2" fmla="*/ 25 h 1070372"/>
              <a:gd name="connsiteX3" fmla="*/ 634260 w 1028642"/>
              <a:gd name="connsiteY3" fmla="*/ 109941 h 1070372"/>
              <a:gd name="connsiteX4" fmla="*/ 1022700 w 1028642"/>
              <a:gd name="connsiteY4" fmla="*/ 533149 h 1070372"/>
              <a:gd name="connsiteX5" fmla="*/ 759054 w 1028642"/>
              <a:gd name="connsiteY5" fmla="*/ 763009 h 1070372"/>
              <a:gd name="connsiteX6" fmla="*/ 422111 w 1028642"/>
              <a:gd name="connsiteY6" fmla="*/ 913469 h 1070372"/>
              <a:gd name="connsiteX7" fmla="*/ 48112 w 1028642"/>
              <a:gd name="connsiteY7" fmla="*/ 1060279 h 1070372"/>
              <a:gd name="connsiteX8" fmla="*/ 0 w 1028642"/>
              <a:gd name="connsiteY8" fmla="*/ 1070372 h 10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42" h="1070372">
                <a:moveTo>
                  <a:pt x="0" y="28809"/>
                </a:moveTo>
                <a:lnTo>
                  <a:pt x="59341" y="13949"/>
                </a:lnTo>
                <a:cubicBezTo>
                  <a:pt x="108160" y="4225"/>
                  <a:pt x="155782" y="-384"/>
                  <a:pt x="198192" y="25"/>
                </a:cubicBezTo>
                <a:cubicBezTo>
                  <a:pt x="348871" y="1551"/>
                  <a:pt x="500421" y="41223"/>
                  <a:pt x="634260" y="109941"/>
                </a:cubicBezTo>
                <a:cubicBezTo>
                  <a:pt x="779926" y="184763"/>
                  <a:pt x="1074035" y="329556"/>
                  <a:pt x="1022700" y="533149"/>
                </a:cubicBezTo>
                <a:cubicBezTo>
                  <a:pt x="988696" y="667915"/>
                  <a:pt x="871750" y="710748"/>
                  <a:pt x="759054" y="763009"/>
                </a:cubicBezTo>
                <a:cubicBezTo>
                  <a:pt x="648484" y="814288"/>
                  <a:pt x="533718" y="861753"/>
                  <a:pt x="422111" y="913469"/>
                </a:cubicBezTo>
                <a:cubicBezTo>
                  <a:pt x="300479" y="969872"/>
                  <a:pt x="177593" y="1024421"/>
                  <a:pt x="48112" y="1060279"/>
                </a:cubicBezTo>
                <a:lnTo>
                  <a:pt x="0" y="1070372"/>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19" name="Freeform: Shape 18">
            <a:extLst>
              <a:ext uri="{FF2B5EF4-FFF2-40B4-BE49-F238E27FC236}">
                <a16:creationId xmlns:a16="http://schemas.microsoft.com/office/drawing/2014/main" id="{2BA9C992-00CB-4356-BAC0-DF5DAF722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21" name="Freeform: Shape 20">
            <a:extLst>
              <a:ext uri="{FF2B5EF4-FFF2-40B4-BE49-F238E27FC236}">
                <a16:creationId xmlns:a16="http://schemas.microsoft.com/office/drawing/2014/main" id="{E5D03542-B73A-4437-A781-FDA37BA42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10" name="Rectangle 9">
            <a:extLst>
              <a:ext uri="{FF2B5EF4-FFF2-40B4-BE49-F238E27FC236}">
                <a16:creationId xmlns:a16="http://schemas.microsoft.com/office/drawing/2014/main" id="{D9BA94A4-C92A-4977-8AD7-6CC055F99235}"/>
              </a:ext>
            </a:extLst>
          </p:cNvPr>
          <p:cNvSpPr/>
          <p:nvPr/>
        </p:nvSpPr>
        <p:spPr>
          <a:xfrm>
            <a:off x="217637" y="167316"/>
            <a:ext cx="4385093" cy="657045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800"/>
          </a:p>
          <a:p>
            <a:pPr algn="ctr"/>
            <a:endParaRPr lang="en-US" sz="2800"/>
          </a:p>
          <a:p>
            <a:pPr algn="ctr"/>
            <a:r>
              <a:rPr lang="en-US" sz="2800"/>
              <a:t>Learning Outcomes (Lesson 4)</a:t>
            </a:r>
            <a:endParaRPr lang="en-US"/>
          </a:p>
          <a:p>
            <a:pPr algn="ctr"/>
            <a:endParaRPr lang="en-US" sz="2800">
              <a:ea typeface="+mn-lt"/>
              <a:cs typeface="+mn-lt"/>
            </a:endParaRPr>
          </a:p>
          <a:p>
            <a:pPr marL="285750" indent="-285750">
              <a:buFont typeface="Symbol"/>
              <a:buChar char="•"/>
            </a:pPr>
            <a:endParaRPr lang="en-GB" sz="2800">
              <a:ea typeface="+mn-lt"/>
              <a:cs typeface="+mn-lt"/>
            </a:endParaRPr>
          </a:p>
          <a:p>
            <a:pPr marL="285750" indent="-285750">
              <a:buFont typeface="Symbol"/>
              <a:buChar char="•"/>
            </a:pPr>
            <a:r>
              <a:rPr lang="en-GB" sz="2800">
                <a:ea typeface="+mn-lt"/>
                <a:cs typeface="+mn-lt"/>
              </a:rPr>
              <a:t>To develop your understanding of Linda</a:t>
            </a:r>
          </a:p>
          <a:p>
            <a:pPr marL="285750" indent="-285750">
              <a:buFont typeface="Symbol"/>
              <a:buChar char="•"/>
            </a:pPr>
            <a:r>
              <a:rPr lang="en-GB" sz="2800">
                <a:ea typeface="+mn-lt"/>
                <a:cs typeface="+mn-lt"/>
              </a:rPr>
              <a:t>To examine the use of  design skills to highlight Lindas character throughout the play</a:t>
            </a:r>
          </a:p>
          <a:p>
            <a:pPr marL="285750" indent="-285750">
              <a:buFont typeface="Symbol"/>
              <a:buChar char="•"/>
            </a:pPr>
            <a:r>
              <a:rPr lang="en-GB" sz="2800">
                <a:ea typeface="+mn-lt"/>
                <a:cs typeface="+mn-lt"/>
              </a:rPr>
              <a:t>To adapt these skills into an appropriate exam answer</a:t>
            </a:r>
          </a:p>
          <a:p>
            <a:endParaRPr lang="en-US" sz="2800"/>
          </a:p>
          <a:p>
            <a:pPr marL="285750" indent="-285750">
              <a:buFont typeface="Arial"/>
              <a:buChar char="•"/>
            </a:pPr>
            <a:endParaRPr lang="en-US" sz="2800"/>
          </a:p>
          <a:p>
            <a:pPr marL="285750" indent="-285750">
              <a:buFont typeface="Arial"/>
              <a:buChar char="•"/>
            </a:pPr>
            <a:endParaRPr lang="en-US"/>
          </a:p>
        </p:txBody>
      </p:sp>
      <p:pic>
        <p:nvPicPr>
          <p:cNvPr id="2" name="Picture 5" descr="Diagram&#10;&#10;Description automatically generated">
            <a:extLst>
              <a:ext uri="{FF2B5EF4-FFF2-40B4-BE49-F238E27FC236}">
                <a16:creationId xmlns:a16="http://schemas.microsoft.com/office/drawing/2014/main" id="{9B00D356-B7E1-456B-8824-872F7B9347DF}"/>
              </a:ext>
            </a:extLst>
          </p:cNvPr>
          <p:cNvPicPr>
            <a:picLocks noChangeAspect="1"/>
          </p:cNvPicPr>
          <p:nvPr/>
        </p:nvPicPr>
        <p:blipFill>
          <a:blip r:embed="rId3"/>
          <a:stretch>
            <a:fillRect/>
          </a:stretch>
        </p:blipFill>
        <p:spPr>
          <a:xfrm>
            <a:off x="7067909" y="91113"/>
            <a:ext cx="4511615" cy="3829057"/>
          </a:xfrm>
          <a:prstGeom prst="rect">
            <a:avLst/>
          </a:prstGeom>
        </p:spPr>
      </p:pic>
      <p:sp>
        <p:nvSpPr>
          <p:cNvPr id="6" name="Rectangle 5">
            <a:extLst>
              <a:ext uri="{FF2B5EF4-FFF2-40B4-BE49-F238E27FC236}">
                <a16:creationId xmlns:a16="http://schemas.microsoft.com/office/drawing/2014/main" id="{85141788-06B9-45F0-A020-BD3F98418C4A}"/>
              </a:ext>
            </a:extLst>
          </p:cNvPr>
          <p:cNvSpPr/>
          <p:nvPr/>
        </p:nvSpPr>
        <p:spPr>
          <a:xfrm>
            <a:off x="4603632" y="3935083"/>
            <a:ext cx="7591242" cy="2760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a:p>
            <a:pPr algn="ctr"/>
            <a:r>
              <a:rPr lang="en-US" sz="2400" b="1" i="1" u="sng">
                <a:solidFill>
                  <a:srgbClr val="FF0000"/>
                </a:solidFill>
              </a:rPr>
              <a:t>Activity 1First ten minutes of the lesson)</a:t>
            </a:r>
          </a:p>
          <a:p>
            <a:pPr algn="ctr"/>
            <a:r>
              <a:rPr lang="en-US">
                <a:solidFill>
                  <a:schemeClr val="bg1"/>
                </a:solidFill>
              </a:rPr>
              <a:t>Create a </a:t>
            </a:r>
            <a:r>
              <a:rPr lang="en-US" err="1">
                <a:solidFill>
                  <a:schemeClr val="bg1"/>
                </a:solidFill>
              </a:rPr>
              <a:t>spidergram</a:t>
            </a:r>
            <a:r>
              <a:rPr lang="en-US">
                <a:solidFill>
                  <a:schemeClr val="bg1"/>
                </a:solidFill>
              </a:rPr>
              <a:t>, PowerPoint, or detailed description of who Linda is in Blood Brothers.</a:t>
            </a:r>
          </a:p>
          <a:p>
            <a:r>
              <a:rPr lang="en-US">
                <a:solidFill>
                  <a:schemeClr val="bg1"/>
                </a:solidFill>
              </a:rPr>
              <a:t>Things to include:</a:t>
            </a:r>
          </a:p>
          <a:p>
            <a:pPr marL="285750" indent="-285750">
              <a:buFont typeface="Arial"/>
              <a:buChar char="•"/>
            </a:pPr>
            <a:r>
              <a:rPr lang="en-US">
                <a:solidFill>
                  <a:schemeClr val="bg1"/>
                </a:solidFill>
              </a:rPr>
              <a:t>What happens to her throughout the play?</a:t>
            </a:r>
          </a:p>
          <a:p>
            <a:pPr marL="285750" indent="-285750">
              <a:buFont typeface="Arial"/>
              <a:buChar char="•"/>
            </a:pPr>
            <a:r>
              <a:rPr lang="en-US">
                <a:solidFill>
                  <a:schemeClr val="bg1"/>
                </a:solidFill>
              </a:rPr>
              <a:t>How her feelings towards Mickey and Eddie change and why?</a:t>
            </a:r>
          </a:p>
          <a:p>
            <a:pPr marL="285750" indent="-285750">
              <a:buFont typeface="Arial"/>
              <a:buChar char="•"/>
            </a:pPr>
            <a:r>
              <a:rPr lang="en-US">
                <a:solidFill>
                  <a:schemeClr val="bg1"/>
                </a:solidFill>
              </a:rPr>
              <a:t>Why is she a significant character within the play?</a:t>
            </a:r>
          </a:p>
          <a:p>
            <a:pPr marL="285750" indent="-285750">
              <a:buFont typeface="Arial"/>
              <a:buChar char="•"/>
            </a:pPr>
            <a:r>
              <a:rPr lang="en-US">
                <a:solidFill>
                  <a:schemeClr val="bg1"/>
                </a:solidFill>
              </a:rPr>
              <a:t>What theme of the play effects Linda the most? Justify your answer.</a:t>
            </a:r>
          </a:p>
          <a:p>
            <a:r>
              <a:rPr lang="en-US">
                <a:solidFill>
                  <a:schemeClr val="bg1"/>
                </a:solidFill>
              </a:rPr>
              <a:t>CHALLENGE – Use quotes to support your answer.</a:t>
            </a:r>
          </a:p>
          <a:p>
            <a:pPr marL="285750" indent="-285750">
              <a:buFont typeface="Arial"/>
              <a:buChar char="•"/>
            </a:pPr>
            <a:endParaRPr lang="en-US"/>
          </a:p>
        </p:txBody>
      </p:sp>
      <p:sp>
        <p:nvSpPr>
          <p:cNvPr id="3" name="Rectangle 2">
            <a:extLst>
              <a:ext uri="{FF2B5EF4-FFF2-40B4-BE49-F238E27FC236}">
                <a16:creationId xmlns:a16="http://schemas.microsoft.com/office/drawing/2014/main" id="{F22A42F2-E978-453B-BA60-E8830FE44ECA}"/>
              </a:ext>
            </a:extLst>
          </p:cNvPr>
          <p:cNvSpPr/>
          <p:nvPr/>
        </p:nvSpPr>
        <p:spPr>
          <a:xfrm>
            <a:off x="4689894" y="225725"/>
            <a:ext cx="2142225" cy="3608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Starter for year 11 period 4 – Respond to your feedback from your lesson on playing Mickey last </a:t>
            </a:r>
            <a:r>
              <a:rPr lang="en-US" err="1"/>
              <a:t>tuesday</a:t>
            </a:r>
            <a:r>
              <a:rPr lang="en-US"/>
              <a:t> the 19th.</a:t>
            </a:r>
          </a:p>
        </p:txBody>
      </p:sp>
    </p:spTree>
    <p:extLst>
      <p:ext uri="{BB962C8B-B14F-4D97-AF65-F5344CB8AC3E}">
        <p14:creationId xmlns:p14="http://schemas.microsoft.com/office/powerpoint/2010/main" val="1894785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95504-A7D8-4A7B-8D52-3A53166AB7FC}"/>
              </a:ext>
            </a:extLst>
          </p:cNvPr>
          <p:cNvSpPr>
            <a:spLocks noGrp="1"/>
          </p:cNvSpPr>
          <p:nvPr>
            <p:ph type="title"/>
          </p:nvPr>
        </p:nvSpPr>
        <p:spPr>
          <a:xfrm>
            <a:off x="762001" y="762000"/>
            <a:ext cx="4313206" cy="1524000"/>
          </a:xfrm>
        </p:spPr>
        <p:txBody>
          <a:bodyPr>
            <a:normAutofit/>
          </a:bodyPr>
          <a:lstStyle/>
          <a:p>
            <a:r>
              <a:rPr lang="en-US"/>
              <a:t>Linda's relationship with Mickey and Eddie (10 MINUTES)</a:t>
            </a:r>
          </a:p>
        </p:txBody>
      </p:sp>
      <p:pic>
        <p:nvPicPr>
          <p:cNvPr id="5" name="Picture 5" descr="Diagram&#10;&#10;Description automatically generated">
            <a:extLst>
              <a:ext uri="{FF2B5EF4-FFF2-40B4-BE49-F238E27FC236}">
                <a16:creationId xmlns:a16="http://schemas.microsoft.com/office/drawing/2014/main" id="{6C4D1CF6-0E67-4FB9-8D49-06AC2B57969E}"/>
              </a:ext>
            </a:extLst>
          </p:cNvPr>
          <p:cNvPicPr>
            <a:picLocks noGrp="1" noChangeAspect="1"/>
          </p:cNvPicPr>
          <p:nvPr>
            <p:ph type="pic" idx="1"/>
          </p:nvPr>
        </p:nvPicPr>
        <p:blipFill rotWithShape="1">
          <a:blip r:embed="rId2"/>
          <a:srcRect l="6173" r="6173"/>
          <a:stretch/>
        </p:blipFill>
        <p:spPr>
          <a:xfrm>
            <a:off x="5994445" y="588215"/>
            <a:ext cx="5649403" cy="5480289"/>
          </a:xfrm>
        </p:spPr>
      </p:pic>
      <p:sp>
        <p:nvSpPr>
          <p:cNvPr id="4" name="Text Placeholder 3">
            <a:extLst>
              <a:ext uri="{FF2B5EF4-FFF2-40B4-BE49-F238E27FC236}">
                <a16:creationId xmlns:a16="http://schemas.microsoft.com/office/drawing/2014/main" id="{903CBC9A-D0C5-43C2-A389-4278EAE92B12}"/>
              </a:ext>
            </a:extLst>
          </p:cNvPr>
          <p:cNvSpPr>
            <a:spLocks noGrp="1"/>
          </p:cNvSpPr>
          <p:nvPr>
            <p:ph type="body" sz="half" idx="2"/>
          </p:nvPr>
        </p:nvSpPr>
        <p:spPr>
          <a:xfrm>
            <a:off x="762001" y="2286000"/>
            <a:ext cx="4600753" cy="3781246"/>
          </a:xfrm>
        </p:spPr>
        <p:txBody>
          <a:bodyPr vert="horz" lIns="91440" tIns="45720" rIns="91440" bIns="45720" rtlCol="0" anchor="t">
            <a:noAutofit/>
          </a:bodyPr>
          <a:lstStyle/>
          <a:p>
            <a:r>
              <a:rPr lang="en-US" sz="1800">
                <a:solidFill>
                  <a:srgbClr val="FFFFFF"/>
                </a:solidFill>
              </a:rPr>
              <a:t>1. List three significant moments that happen between Mickey and Linda.</a:t>
            </a:r>
            <a:endParaRPr lang="en-US" sz="1800">
              <a:solidFill>
                <a:srgbClr val="FFFFFF">
                  <a:alpha val="70000"/>
                </a:srgbClr>
              </a:solidFill>
            </a:endParaRPr>
          </a:p>
          <a:p>
            <a:endParaRPr lang="en-US" sz="1800"/>
          </a:p>
          <a:p>
            <a:r>
              <a:rPr lang="en-US" sz="1800">
                <a:solidFill>
                  <a:srgbClr val="FFFFFF"/>
                </a:solidFill>
              </a:rPr>
              <a:t>2. List three significant moments between Eddie and Linda.</a:t>
            </a:r>
            <a:endParaRPr lang="en-US" sz="1800">
              <a:solidFill>
                <a:srgbClr val="FFFFFF">
                  <a:alpha val="70000"/>
                </a:srgbClr>
              </a:solidFill>
            </a:endParaRPr>
          </a:p>
          <a:p>
            <a:endParaRPr lang="en-US" sz="1800"/>
          </a:p>
          <a:p>
            <a:r>
              <a:rPr lang="en-US" sz="1800">
                <a:solidFill>
                  <a:srgbClr val="FFFFFF"/>
                </a:solidFill>
              </a:rPr>
              <a:t>3. Describe the change in Linda at three points in the play </a:t>
            </a:r>
            <a:endParaRPr lang="en-US" sz="1800"/>
          </a:p>
        </p:txBody>
      </p:sp>
    </p:spTree>
    <p:extLst>
      <p:ext uri="{BB962C8B-B14F-4D97-AF65-F5344CB8AC3E}">
        <p14:creationId xmlns:p14="http://schemas.microsoft.com/office/powerpoint/2010/main" val="844458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03EB4-F2DB-45A3-90E8-C3EAB66D9C19}"/>
              </a:ext>
            </a:extLst>
          </p:cNvPr>
          <p:cNvSpPr>
            <a:spLocks noGrp="1"/>
          </p:cNvSpPr>
          <p:nvPr>
            <p:ph type="title"/>
          </p:nvPr>
        </p:nvSpPr>
        <p:spPr/>
        <p:txBody>
          <a:bodyPr/>
          <a:lstStyle/>
          <a:p>
            <a:r>
              <a:rPr lang="en-US"/>
              <a:t>Costume design</a:t>
            </a:r>
          </a:p>
        </p:txBody>
      </p:sp>
      <p:pic>
        <p:nvPicPr>
          <p:cNvPr id="5" name="Picture 5" descr="A person standing in a room&#10;&#10;Description automatically generated">
            <a:extLst>
              <a:ext uri="{FF2B5EF4-FFF2-40B4-BE49-F238E27FC236}">
                <a16:creationId xmlns:a16="http://schemas.microsoft.com/office/drawing/2014/main" id="{2866144D-A5AE-4C47-BC16-7B9FCA2636AC}"/>
              </a:ext>
            </a:extLst>
          </p:cNvPr>
          <p:cNvPicPr>
            <a:picLocks noGrp="1" noChangeAspect="1"/>
          </p:cNvPicPr>
          <p:nvPr>
            <p:ph idx="1"/>
          </p:nvPr>
        </p:nvPicPr>
        <p:blipFill>
          <a:blip r:embed="rId2"/>
          <a:stretch>
            <a:fillRect/>
          </a:stretch>
        </p:blipFill>
        <p:spPr>
          <a:xfrm>
            <a:off x="5857605" y="91386"/>
            <a:ext cx="2849053" cy="3742246"/>
          </a:xfrm>
        </p:spPr>
      </p:pic>
      <p:sp>
        <p:nvSpPr>
          <p:cNvPr id="4" name="Text Placeholder 3">
            <a:extLst>
              <a:ext uri="{FF2B5EF4-FFF2-40B4-BE49-F238E27FC236}">
                <a16:creationId xmlns:a16="http://schemas.microsoft.com/office/drawing/2014/main" id="{967D5C8A-3968-4D5A-A8A5-1EF7CBF99210}"/>
              </a:ext>
            </a:extLst>
          </p:cNvPr>
          <p:cNvSpPr>
            <a:spLocks noGrp="1"/>
          </p:cNvSpPr>
          <p:nvPr>
            <p:ph type="body" sz="half" idx="2"/>
          </p:nvPr>
        </p:nvSpPr>
        <p:spPr>
          <a:xfrm>
            <a:off x="762000" y="1811548"/>
            <a:ext cx="4485735" cy="4284453"/>
          </a:xfrm>
        </p:spPr>
        <p:txBody>
          <a:bodyPr vert="horz" lIns="91440" tIns="45720" rIns="91440" bIns="45720" rtlCol="0" anchor="t">
            <a:normAutofit fontScale="92500" lnSpcReduction="10000"/>
          </a:bodyPr>
          <a:lstStyle/>
          <a:p>
            <a:r>
              <a:rPr lang="en-US">
                <a:solidFill>
                  <a:srgbClr val="FFFFFF"/>
                </a:solidFill>
              </a:rPr>
              <a:t>Blood Brothers is set over twenty years so the costumes should change to show how the character develops throughout the play.</a:t>
            </a:r>
          </a:p>
          <a:p>
            <a:endParaRPr lang="en-US"/>
          </a:p>
          <a:p>
            <a:r>
              <a:rPr lang="en-US">
                <a:solidFill>
                  <a:srgbClr val="FFFFFF"/>
                </a:solidFill>
              </a:rPr>
              <a:t>Take 15 minutes to draw 3 costume designs for Linda at three various points of the play.</a:t>
            </a:r>
          </a:p>
          <a:p>
            <a:r>
              <a:rPr lang="en-US">
                <a:solidFill>
                  <a:srgbClr val="FFFFFF"/>
                </a:solidFill>
              </a:rPr>
              <a:t>Think about:</a:t>
            </a:r>
            <a:endParaRPr lang="en-US">
              <a:solidFill>
                <a:srgbClr val="FFFFFF">
                  <a:alpha val="70000"/>
                </a:srgbClr>
              </a:solidFill>
            </a:endParaRPr>
          </a:p>
          <a:p>
            <a:pPr marL="285750" indent="-285750">
              <a:buChar char="•"/>
            </a:pPr>
            <a:r>
              <a:rPr lang="en-US">
                <a:solidFill>
                  <a:srgbClr val="FFFFFF"/>
                </a:solidFill>
              </a:rPr>
              <a:t>Material</a:t>
            </a:r>
          </a:p>
          <a:p>
            <a:pPr marL="285750" indent="-285750">
              <a:buChar char="•"/>
            </a:pPr>
            <a:r>
              <a:rPr lang="en-US" err="1">
                <a:solidFill>
                  <a:srgbClr val="FFFFFF"/>
                </a:solidFill>
              </a:rPr>
              <a:t>Colour</a:t>
            </a:r>
            <a:r>
              <a:rPr lang="en-US">
                <a:solidFill>
                  <a:srgbClr val="FFFFFF"/>
                </a:solidFill>
              </a:rPr>
              <a:t> (symbolism)</a:t>
            </a:r>
            <a:endParaRPr lang="en-US">
              <a:solidFill>
                <a:srgbClr val="FFFFFF">
                  <a:alpha val="70000"/>
                </a:srgbClr>
              </a:solidFill>
            </a:endParaRPr>
          </a:p>
          <a:p>
            <a:pPr marL="285750" indent="-285750">
              <a:buChar char="•"/>
            </a:pPr>
            <a:r>
              <a:rPr lang="en-US">
                <a:solidFill>
                  <a:srgbClr val="FFFFFF"/>
                </a:solidFill>
              </a:rPr>
              <a:t>Fitting</a:t>
            </a:r>
          </a:p>
          <a:p>
            <a:pPr marL="285750" indent="-285750">
              <a:buChar char="•"/>
            </a:pPr>
            <a:r>
              <a:rPr lang="en-US">
                <a:solidFill>
                  <a:srgbClr val="FFFFFF"/>
                </a:solidFill>
              </a:rPr>
              <a:t>Relevance to the time period</a:t>
            </a:r>
          </a:p>
          <a:p>
            <a:pPr marL="285750" indent="-285750">
              <a:buChar char="•"/>
            </a:pPr>
            <a:r>
              <a:rPr lang="en-US">
                <a:solidFill>
                  <a:srgbClr val="FFFFFF"/>
                </a:solidFill>
              </a:rPr>
              <a:t>Age appropriate</a:t>
            </a:r>
            <a:endParaRPr lang="en-US">
              <a:solidFill>
                <a:srgbClr val="FFFFFF">
                  <a:alpha val="70000"/>
                </a:srgbClr>
              </a:solidFill>
            </a:endParaRPr>
          </a:p>
        </p:txBody>
      </p:sp>
      <p:pic>
        <p:nvPicPr>
          <p:cNvPr id="7" name="Picture 7" descr="Two people standing in front of a building&#10;&#10;Description automatically generated">
            <a:extLst>
              <a:ext uri="{FF2B5EF4-FFF2-40B4-BE49-F238E27FC236}">
                <a16:creationId xmlns:a16="http://schemas.microsoft.com/office/drawing/2014/main" id="{41CAAED4-D093-4DE2-B5DC-DBF04D9DB7A9}"/>
              </a:ext>
            </a:extLst>
          </p:cNvPr>
          <p:cNvPicPr>
            <a:picLocks noChangeAspect="1"/>
          </p:cNvPicPr>
          <p:nvPr/>
        </p:nvPicPr>
        <p:blipFill rotWithShape="1">
          <a:blip r:embed="rId3"/>
          <a:srcRect l="20419" t="6250" r="47120" b="781"/>
          <a:stretch/>
        </p:blipFill>
        <p:spPr>
          <a:xfrm>
            <a:off x="5860211" y="3421265"/>
            <a:ext cx="2860163" cy="3380706"/>
          </a:xfrm>
          <a:prstGeom prst="rect">
            <a:avLst/>
          </a:prstGeom>
        </p:spPr>
      </p:pic>
      <p:pic>
        <p:nvPicPr>
          <p:cNvPr id="8" name="Picture 8" descr="A group of people standing in front of a crowd posing for the camera&#10;&#10;Description automatically generated">
            <a:extLst>
              <a:ext uri="{FF2B5EF4-FFF2-40B4-BE49-F238E27FC236}">
                <a16:creationId xmlns:a16="http://schemas.microsoft.com/office/drawing/2014/main" id="{FA41FEF8-73B6-43A4-87AB-865933D78912}"/>
              </a:ext>
            </a:extLst>
          </p:cNvPr>
          <p:cNvPicPr>
            <a:picLocks noChangeAspect="1"/>
          </p:cNvPicPr>
          <p:nvPr/>
        </p:nvPicPr>
        <p:blipFill rotWithShape="1">
          <a:blip r:embed="rId4"/>
          <a:srcRect l="41348" t="10156" r="523" b="781"/>
          <a:stretch/>
        </p:blipFill>
        <p:spPr>
          <a:xfrm>
            <a:off x="8720942" y="1191884"/>
            <a:ext cx="3089826" cy="4072927"/>
          </a:xfrm>
          <a:prstGeom prst="rect">
            <a:avLst/>
          </a:prstGeom>
        </p:spPr>
      </p:pic>
    </p:spTree>
    <p:extLst>
      <p:ext uri="{BB962C8B-B14F-4D97-AF65-F5344CB8AC3E}">
        <p14:creationId xmlns:p14="http://schemas.microsoft.com/office/powerpoint/2010/main" val="2053740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0" name="Freeform: Shape 9">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4" name="Rectangle 1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772686-98C7-49EB-A343-4A7A8553FC91}"/>
              </a:ext>
            </a:extLst>
          </p:cNvPr>
          <p:cNvPicPr>
            <a:picLocks noChangeAspect="1"/>
          </p:cNvPicPr>
          <p:nvPr/>
        </p:nvPicPr>
        <p:blipFill rotWithShape="1">
          <a:blip r:embed="rId2"/>
          <a:srcRect l="38321" r="-7" b="-7"/>
          <a:stretch/>
        </p:blipFill>
        <p:spPr>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p:spPr>
      </p:pic>
      <p:sp>
        <p:nvSpPr>
          <p:cNvPr id="16" name="Freeform: Shape 15">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extBox 1">
            <a:extLst>
              <a:ext uri="{FF2B5EF4-FFF2-40B4-BE49-F238E27FC236}">
                <a16:creationId xmlns:a16="http://schemas.microsoft.com/office/drawing/2014/main" id="{E9112404-D5F9-4424-8957-AEED1421D4AB}"/>
              </a:ext>
            </a:extLst>
          </p:cNvPr>
          <p:cNvSpPr txBox="1"/>
          <p:nvPr/>
        </p:nvSpPr>
        <p:spPr>
          <a:xfrm>
            <a:off x="589472" y="-186906"/>
            <a:ext cx="5334000" cy="381000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endParaRPr lang="en-US" sz="1600">
              <a:solidFill>
                <a:schemeClr val="tx1">
                  <a:alpha val="70000"/>
                </a:schemeClr>
              </a:solidFill>
            </a:endParaRPr>
          </a:p>
          <a:p>
            <a:pPr indent="-228600">
              <a:lnSpc>
                <a:spcPct val="115000"/>
              </a:lnSpc>
              <a:spcAft>
                <a:spcPts val="600"/>
              </a:spcAft>
              <a:buFont typeface="Arial" panose="020B0604020202020204" pitchFamily="34" charset="0"/>
              <a:buChar char="•"/>
            </a:pPr>
            <a:r>
              <a:rPr lang="en-US" sz="1600">
                <a:solidFill>
                  <a:schemeClr val="tx1">
                    <a:alpha val="70000"/>
                  </a:schemeClr>
                </a:solidFill>
              </a:rPr>
              <a:t>Complete your work on a Word document, or you can complete it on pen and paper as long as you can take a photo of it at the end of the lesson.</a:t>
            </a:r>
          </a:p>
          <a:p>
            <a:pPr indent="-228600">
              <a:lnSpc>
                <a:spcPct val="115000"/>
              </a:lnSpc>
              <a:spcAft>
                <a:spcPts val="600"/>
              </a:spcAft>
              <a:buFont typeface="Arial" panose="020B0604020202020204" pitchFamily="34" charset="0"/>
              <a:buChar char="•"/>
            </a:pPr>
            <a:endParaRPr lang="en-US" sz="1600">
              <a:solidFill>
                <a:schemeClr val="tx1">
                  <a:alpha val="70000"/>
                </a:schemeClr>
              </a:solidFill>
            </a:endParaRPr>
          </a:p>
          <a:p>
            <a:pPr indent="-228600">
              <a:lnSpc>
                <a:spcPct val="115000"/>
              </a:lnSpc>
              <a:spcAft>
                <a:spcPts val="600"/>
              </a:spcAft>
              <a:buFont typeface="Arial" panose="020B0604020202020204" pitchFamily="34" charset="0"/>
              <a:buChar char="•"/>
            </a:pPr>
            <a:r>
              <a:rPr lang="en-US" sz="1600">
                <a:solidFill>
                  <a:schemeClr val="tx1">
                    <a:alpha val="70000"/>
                  </a:schemeClr>
                </a:solidFill>
              </a:rPr>
              <a:t>Please ensure you turn in your work via this assignment at the end of the lesson. You will need to attach your work as a Word document, or as a photo if you completed it on pen and paper. If you are not sure how to hand in and attach your work, watch this video: https://youtu.be/Re3ejPVvA8E</a:t>
            </a:r>
          </a:p>
          <a:p>
            <a:pPr indent="-228600">
              <a:lnSpc>
                <a:spcPct val="115000"/>
              </a:lnSpc>
              <a:spcAft>
                <a:spcPts val="600"/>
              </a:spcAft>
              <a:buFont typeface="Arial" panose="020B0604020202020204" pitchFamily="34" charset="0"/>
              <a:buChar char="•"/>
            </a:pPr>
            <a:endParaRPr lang="en-US" sz="1600">
              <a:solidFill>
                <a:schemeClr val="tx1">
                  <a:alpha val="70000"/>
                </a:schemeClr>
              </a:solidFill>
            </a:endParaRPr>
          </a:p>
          <a:p>
            <a:pPr indent="-228600">
              <a:lnSpc>
                <a:spcPct val="115000"/>
              </a:lnSpc>
              <a:spcAft>
                <a:spcPts val="600"/>
              </a:spcAft>
              <a:buFont typeface="Arial" panose="020B0604020202020204" pitchFamily="34" charset="0"/>
              <a:buChar char="•"/>
            </a:pPr>
            <a:r>
              <a:rPr lang="en-US" sz="1600">
                <a:solidFill>
                  <a:schemeClr val="tx1">
                    <a:alpha val="70000"/>
                  </a:schemeClr>
                </a:solidFill>
              </a:rPr>
              <a:t>All pupils are expected to attend the live lesson and complete and hand in this work. Teachers will check to ensure this has been done and your parent/</a:t>
            </a:r>
            <a:r>
              <a:rPr lang="en-US" sz="1600" err="1">
                <a:solidFill>
                  <a:schemeClr val="tx1">
                    <a:alpha val="70000"/>
                  </a:schemeClr>
                </a:solidFill>
              </a:rPr>
              <a:t>carer</a:t>
            </a:r>
            <a:r>
              <a:rPr lang="en-US" sz="1600">
                <a:solidFill>
                  <a:schemeClr val="tx1">
                    <a:alpha val="70000"/>
                  </a:schemeClr>
                </a:solidFill>
              </a:rPr>
              <a:t> will be contacted if work is missing or not completed to a good quality.</a:t>
            </a:r>
          </a:p>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p:txBody>
      </p:sp>
    </p:spTree>
    <p:extLst>
      <p:ext uri="{BB962C8B-B14F-4D97-AF65-F5344CB8AC3E}">
        <p14:creationId xmlns:p14="http://schemas.microsoft.com/office/powerpoint/2010/main" val="450855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E3853-AEE7-4E78-8CA5-1D317D0873F5}"/>
              </a:ext>
            </a:extLst>
          </p:cNvPr>
          <p:cNvSpPr>
            <a:spLocks noGrp="1"/>
          </p:cNvSpPr>
          <p:nvPr>
            <p:ph type="title"/>
          </p:nvPr>
        </p:nvSpPr>
        <p:spPr/>
        <p:txBody>
          <a:bodyPr/>
          <a:lstStyle/>
          <a:p>
            <a:r>
              <a:rPr lang="en-US"/>
              <a:t>Analyse the scene</a:t>
            </a:r>
          </a:p>
        </p:txBody>
      </p:sp>
      <p:sp>
        <p:nvSpPr>
          <p:cNvPr id="3" name="Content Placeholder 2">
            <a:extLst>
              <a:ext uri="{FF2B5EF4-FFF2-40B4-BE49-F238E27FC236}">
                <a16:creationId xmlns:a16="http://schemas.microsoft.com/office/drawing/2014/main" id="{DCBBD790-92BF-44B1-9F3B-55DEDEDCA2CA}"/>
              </a:ext>
            </a:extLst>
          </p:cNvPr>
          <p:cNvSpPr>
            <a:spLocks noGrp="1"/>
          </p:cNvSpPr>
          <p:nvPr>
            <p:ph sz="half" idx="1"/>
          </p:nvPr>
        </p:nvSpPr>
        <p:spPr>
          <a:xfrm>
            <a:off x="388189" y="2285999"/>
            <a:ext cx="5524930" cy="4097548"/>
          </a:xfrm>
        </p:spPr>
        <p:txBody>
          <a:bodyPr vert="horz" lIns="91440" tIns="45720" rIns="91440" bIns="45720" rtlCol="0" anchor="t">
            <a:normAutofit fontScale="70000" lnSpcReduction="20000"/>
          </a:bodyPr>
          <a:lstStyle/>
          <a:p>
            <a:pPr marL="0" indent="0">
              <a:buNone/>
            </a:pPr>
            <a:r>
              <a:rPr lang="en-US">
                <a:solidFill>
                  <a:srgbClr val="FFFFFF"/>
                </a:solidFill>
              </a:rPr>
              <a:t>You are going to imagine you are to play one of the characters in the most important scene.</a:t>
            </a:r>
          </a:p>
          <a:p>
            <a:pPr marL="0" indent="0">
              <a:buNone/>
            </a:pPr>
            <a:endParaRPr lang="en-US">
              <a:solidFill>
                <a:srgbClr val="FFFFFF"/>
              </a:solidFill>
            </a:endParaRPr>
          </a:p>
          <a:p>
            <a:pPr marL="0" indent="0">
              <a:buNone/>
            </a:pPr>
            <a:r>
              <a:rPr lang="en-US">
                <a:solidFill>
                  <a:srgbClr val="FFFFFF"/>
                </a:solidFill>
              </a:rPr>
              <a:t>Answer the following question in 15 minutes. </a:t>
            </a:r>
          </a:p>
          <a:p>
            <a:pPr marL="0" indent="0">
              <a:buNone/>
            </a:pPr>
            <a:endParaRPr lang="en-US">
              <a:solidFill>
                <a:srgbClr val="FFFFFF"/>
              </a:solidFill>
            </a:endParaRPr>
          </a:p>
          <a:p>
            <a:pPr marL="0" indent="0">
              <a:buNone/>
            </a:pPr>
            <a:r>
              <a:rPr lang="en-US">
                <a:solidFill>
                  <a:srgbClr val="0070C0"/>
                </a:solidFill>
              </a:rPr>
              <a:t>How would you (playing a chosen character) create tension in this scene?</a:t>
            </a:r>
          </a:p>
          <a:p>
            <a:pPr marL="0" indent="0">
              <a:buNone/>
            </a:pPr>
            <a:r>
              <a:rPr lang="en-US">
                <a:solidFill>
                  <a:schemeClr val="tx1"/>
                </a:solidFill>
              </a:rPr>
              <a:t>This would usually be a 12 mark question in the exam</a:t>
            </a:r>
          </a:p>
          <a:p>
            <a:pPr marL="0" indent="0">
              <a:buNone/>
            </a:pPr>
            <a:endParaRPr lang="en-US">
              <a:solidFill>
                <a:srgbClr val="FFFFFF">
                  <a:alpha val="70000"/>
                </a:srgbClr>
              </a:solidFill>
            </a:endParaRPr>
          </a:p>
        </p:txBody>
      </p:sp>
      <p:sp>
        <p:nvSpPr>
          <p:cNvPr id="4" name="Content Placeholder 3">
            <a:extLst>
              <a:ext uri="{FF2B5EF4-FFF2-40B4-BE49-F238E27FC236}">
                <a16:creationId xmlns:a16="http://schemas.microsoft.com/office/drawing/2014/main" id="{41D8763F-ECE0-4C85-AC33-3689E0F372E1}"/>
              </a:ext>
            </a:extLst>
          </p:cNvPr>
          <p:cNvSpPr>
            <a:spLocks noGrp="1"/>
          </p:cNvSpPr>
          <p:nvPr>
            <p:ph sz="half" idx="2"/>
          </p:nvPr>
        </p:nvSpPr>
        <p:spPr>
          <a:xfrm>
            <a:off x="6278879" y="3436188"/>
            <a:ext cx="5151121" cy="3810001"/>
          </a:xfrm>
        </p:spPr>
        <p:txBody>
          <a:bodyPr vert="horz" lIns="91440" tIns="45720" rIns="91440" bIns="45720" rtlCol="0" anchor="t">
            <a:normAutofit fontScale="70000" lnSpcReduction="20000"/>
          </a:bodyPr>
          <a:lstStyle/>
          <a:p>
            <a:pPr marL="0" indent="0">
              <a:buNone/>
            </a:pPr>
            <a:r>
              <a:rPr lang="en-US">
                <a:solidFill>
                  <a:srgbClr val="FFFFFF"/>
                </a:solidFill>
              </a:rPr>
              <a:t>Things to consider when answering the question:</a:t>
            </a:r>
            <a:endParaRPr lang="en-US">
              <a:solidFill>
                <a:srgbClr val="FFFFFF">
                  <a:alpha val="70000"/>
                </a:srgbClr>
              </a:solidFill>
            </a:endParaRPr>
          </a:p>
          <a:p>
            <a:pPr marL="457200" indent="-457200"/>
            <a:r>
              <a:rPr lang="en-US">
                <a:solidFill>
                  <a:srgbClr val="FFFFFF"/>
                </a:solidFill>
              </a:rPr>
              <a:t>How you will use your vocal and physical skills to play this character?</a:t>
            </a:r>
            <a:endParaRPr lang="en-US">
              <a:solidFill>
                <a:srgbClr val="FFFFFF">
                  <a:alpha val="70000"/>
                </a:srgbClr>
              </a:solidFill>
            </a:endParaRPr>
          </a:p>
          <a:p>
            <a:pPr marL="457200" indent="-457200"/>
            <a:r>
              <a:rPr lang="en-US">
                <a:solidFill>
                  <a:srgbClr val="FFFFFF"/>
                </a:solidFill>
              </a:rPr>
              <a:t>How will you use spacing and proxemics to create tension?</a:t>
            </a:r>
          </a:p>
          <a:p>
            <a:pPr marL="457200" indent="-457200"/>
            <a:r>
              <a:rPr lang="en-US">
                <a:solidFill>
                  <a:srgbClr val="FFFFFF"/>
                </a:solidFill>
              </a:rPr>
              <a:t>How do your decisions help to create tension?</a:t>
            </a:r>
          </a:p>
          <a:p>
            <a:endParaRPr lang="en-US">
              <a:solidFill>
                <a:srgbClr val="FFFFFF">
                  <a:alpha val="70000"/>
                </a:srgbClr>
              </a:solidFill>
            </a:endParaRPr>
          </a:p>
        </p:txBody>
      </p:sp>
      <p:pic>
        <p:nvPicPr>
          <p:cNvPr id="5" name="Picture 5" descr="A group of people standing next to a person in a suit and tie&#10;&#10;Description automatically generated">
            <a:extLst>
              <a:ext uri="{FF2B5EF4-FFF2-40B4-BE49-F238E27FC236}">
                <a16:creationId xmlns:a16="http://schemas.microsoft.com/office/drawing/2014/main" id="{03280A33-C27B-495D-885D-76CB741EEC9B}"/>
              </a:ext>
            </a:extLst>
          </p:cNvPr>
          <p:cNvPicPr>
            <a:picLocks noChangeAspect="1"/>
          </p:cNvPicPr>
          <p:nvPr/>
        </p:nvPicPr>
        <p:blipFill>
          <a:blip r:embed="rId2"/>
          <a:stretch>
            <a:fillRect/>
          </a:stretch>
        </p:blipFill>
        <p:spPr>
          <a:xfrm>
            <a:off x="6096885" y="261336"/>
            <a:ext cx="5518029" cy="2815711"/>
          </a:xfrm>
          <a:prstGeom prst="rect">
            <a:avLst/>
          </a:prstGeom>
        </p:spPr>
      </p:pic>
    </p:spTree>
    <p:extLst>
      <p:ext uri="{BB962C8B-B14F-4D97-AF65-F5344CB8AC3E}">
        <p14:creationId xmlns:p14="http://schemas.microsoft.com/office/powerpoint/2010/main" val="296256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9" name="Freeform: Shape 8">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1" name="Freeform: Shape 10">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3" name="Rectangle 12">
            <a:extLst>
              <a:ext uri="{FF2B5EF4-FFF2-40B4-BE49-F238E27FC236}">
                <a16:creationId xmlns:a16="http://schemas.microsoft.com/office/drawing/2014/main" id="{75811E00-1179-463A-B5F5-2B4991725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a:extLst>
              <a:ext uri="{FF2B5EF4-FFF2-40B4-BE49-F238E27FC236}">
                <a16:creationId xmlns:a16="http://schemas.microsoft.com/office/drawing/2014/main" id="{709F4EF7-7D9F-453F-A64A-2D886D4CE249}"/>
              </a:ext>
            </a:extLst>
          </p:cNvPr>
          <p:cNvPicPr>
            <a:picLocks noChangeAspect="1"/>
          </p:cNvPicPr>
          <p:nvPr/>
        </p:nvPicPr>
        <p:blipFill rotWithShape="1">
          <a:blip r:embed="rId2"/>
          <a:srcRect l="6597" r="6" b="6"/>
          <a:stretch/>
        </p:blipFill>
        <p:spPr>
          <a:xfrm>
            <a:off x="20" y="10"/>
            <a:ext cx="12191979" cy="6857989"/>
          </a:xfrm>
          <a:prstGeom prst="rect">
            <a:avLst/>
          </a:prstGeom>
        </p:spPr>
      </p:pic>
      <p:sp>
        <p:nvSpPr>
          <p:cNvPr id="15" name="Freeform: Shape 14">
            <a:extLst>
              <a:ext uri="{FF2B5EF4-FFF2-40B4-BE49-F238E27FC236}">
                <a16:creationId xmlns:a16="http://schemas.microsoft.com/office/drawing/2014/main" id="{80537892-72B1-4711-BF29-9D855D279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6836" y="-776836"/>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Avenir Next LT Pro" panose="020B0504020202020204" pitchFamily="34" charset="0"/>
            </a:endParaRPr>
          </a:p>
        </p:txBody>
      </p:sp>
      <p:sp>
        <p:nvSpPr>
          <p:cNvPr id="17" name="Freeform: Shape 16">
            <a:extLst>
              <a:ext uri="{FF2B5EF4-FFF2-40B4-BE49-F238E27FC236}">
                <a16:creationId xmlns:a16="http://schemas.microsoft.com/office/drawing/2014/main" id="{5A60B39E-73E4-40A5-A14B-886ACCE13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402049" y="-285591"/>
            <a:ext cx="1028642" cy="1599825"/>
          </a:xfrm>
          <a:custGeom>
            <a:avLst/>
            <a:gdLst>
              <a:gd name="connsiteX0" fmla="*/ 0 w 1028642"/>
              <a:gd name="connsiteY0" fmla="*/ 1070372 h 1070372"/>
              <a:gd name="connsiteX1" fmla="*/ 0 w 1028642"/>
              <a:gd name="connsiteY1" fmla="*/ 28809 h 1070372"/>
              <a:gd name="connsiteX2" fmla="*/ 59341 w 1028642"/>
              <a:gd name="connsiteY2" fmla="*/ 13949 h 1070372"/>
              <a:gd name="connsiteX3" fmla="*/ 198192 w 1028642"/>
              <a:gd name="connsiteY3" fmla="*/ 25 h 1070372"/>
              <a:gd name="connsiteX4" fmla="*/ 634260 w 1028642"/>
              <a:gd name="connsiteY4" fmla="*/ 109941 h 1070372"/>
              <a:gd name="connsiteX5" fmla="*/ 1022700 w 1028642"/>
              <a:gd name="connsiteY5" fmla="*/ 533149 h 1070372"/>
              <a:gd name="connsiteX6" fmla="*/ 759054 w 1028642"/>
              <a:gd name="connsiteY6" fmla="*/ 763009 h 1070372"/>
              <a:gd name="connsiteX7" fmla="*/ 422111 w 1028642"/>
              <a:gd name="connsiteY7" fmla="*/ 913469 h 1070372"/>
              <a:gd name="connsiteX8" fmla="*/ 48112 w 1028642"/>
              <a:gd name="connsiteY8" fmla="*/ 1060279 h 1070372"/>
              <a:gd name="connsiteX9" fmla="*/ 0 w 1028642"/>
              <a:gd name="connsiteY9" fmla="*/ 1070372 h 1070372"/>
              <a:gd name="connsiteX0" fmla="*/ 12700 w 1041342"/>
              <a:gd name="connsiteY0" fmla="*/ 1070372 h 1070372"/>
              <a:gd name="connsiteX1" fmla="*/ 0 w 1041342"/>
              <a:gd name="connsiteY1" fmla="*/ 800632 h 1070372"/>
              <a:gd name="connsiteX2" fmla="*/ 12700 w 1041342"/>
              <a:gd name="connsiteY2" fmla="*/ 28809 h 1070372"/>
              <a:gd name="connsiteX3" fmla="*/ 72041 w 1041342"/>
              <a:gd name="connsiteY3" fmla="*/ 13949 h 1070372"/>
              <a:gd name="connsiteX4" fmla="*/ 210892 w 1041342"/>
              <a:gd name="connsiteY4" fmla="*/ 25 h 1070372"/>
              <a:gd name="connsiteX5" fmla="*/ 646960 w 1041342"/>
              <a:gd name="connsiteY5" fmla="*/ 109941 h 1070372"/>
              <a:gd name="connsiteX6" fmla="*/ 1035400 w 1041342"/>
              <a:gd name="connsiteY6" fmla="*/ 533149 h 1070372"/>
              <a:gd name="connsiteX7" fmla="*/ 771754 w 1041342"/>
              <a:gd name="connsiteY7" fmla="*/ 763009 h 1070372"/>
              <a:gd name="connsiteX8" fmla="*/ 434811 w 1041342"/>
              <a:gd name="connsiteY8" fmla="*/ 913469 h 1070372"/>
              <a:gd name="connsiteX9" fmla="*/ 60812 w 1041342"/>
              <a:gd name="connsiteY9" fmla="*/ 1060279 h 1070372"/>
              <a:gd name="connsiteX10" fmla="*/ 12700 w 1041342"/>
              <a:gd name="connsiteY10" fmla="*/ 1070372 h 1070372"/>
              <a:gd name="connsiteX0" fmla="*/ 157 w 1028799"/>
              <a:gd name="connsiteY0" fmla="*/ 28809 h 1070372"/>
              <a:gd name="connsiteX1" fmla="*/ 59498 w 1028799"/>
              <a:gd name="connsiteY1" fmla="*/ 13949 h 1070372"/>
              <a:gd name="connsiteX2" fmla="*/ 198349 w 1028799"/>
              <a:gd name="connsiteY2" fmla="*/ 25 h 1070372"/>
              <a:gd name="connsiteX3" fmla="*/ 634417 w 1028799"/>
              <a:gd name="connsiteY3" fmla="*/ 109941 h 1070372"/>
              <a:gd name="connsiteX4" fmla="*/ 1022857 w 1028799"/>
              <a:gd name="connsiteY4" fmla="*/ 533149 h 1070372"/>
              <a:gd name="connsiteX5" fmla="*/ 759211 w 1028799"/>
              <a:gd name="connsiteY5" fmla="*/ 763009 h 1070372"/>
              <a:gd name="connsiteX6" fmla="*/ 422268 w 1028799"/>
              <a:gd name="connsiteY6" fmla="*/ 913469 h 1070372"/>
              <a:gd name="connsiteX7" fmla="*/ 48269 w 1028799"/>
              <a:gd name="connsiteY7" fmla="*/ 1060279 h 1070372"/>
              <a:gd name="connsiteX8" fmla="*/ 157 w 1028799"/>
              <a:gd name="connsiteY8" fmla="*/ 1070372 h 1070372"/>
              <a:gd name="connsiteX9" fmla="*/ 78897 w 1028799"/>
              <a:gd name="connsiteY9" fmla="*/ 892072 h 1070372"/>
              <a:gd name="connsiteX0" fmla="*/ 0 w 1028642"/>
              <a:gd name="connsiteY0" fmla="*/ 28809 h 1070372"/>
              <a:gd name="connsiteX1" fmla="*/ 59341 w 1028642"/>
              <a:gd name="connsiteY1" fmla="*/ 13949 h 1070372"/>
              <a:gd name="connsiteX2" fmla="*/ 198192 w 1028642"/>
              <a:gd name="connsiteY2" fmla="*/ 25 h 1070372"/>
              <a:gd name="connsiteX3" fmla="*/ 634260 w 1028642"/>
              <a:gd name="connsiteY3" fmla="*/ 109941 h 1070372"/>
              <a:gd name="connsiteX4" fmla="*/ 1022700 w 1028642"/>
              <a:gd name="connsiteY4" fmla="*/ 533149 h 1070372"/>
              <a:gd name="connsiteX5" fmla="*/ 759054 w 1028642"/>
              <a:gd name="connsiteY5" fmla="*/ 763009 h 1070372"/>
              <a:gd name="connsiteX6" fmla="*/ 422111 w 1028642"/>
              <a:gd name="connsiteY6" fmla="*/ 913469 h 1070372"/>
              <a:gd name="connsiteX7" fmla="*/ 48112 w 1028642"/>
              <a:gd name="connsiteY7" fmla="*/ 1060279 h 1070372"/>
              <a:gd name="connsiteX8" fmla="*/ 0 w 1028642"/>
              <a:gd name="connsiteY8" fmla="*/ 1070372 h 10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42" h="1070372">
                <a:moveTo>
                  <a:pt x="0" y="28809"/>
                </a:moveTo>
                <a:lnTo>
                  <a:pt x="59341" y="13949"/>
                </a:lnTo>
                <a:cubicBezTo>
                  <a:pt x="108160" y="4225"/>
                  <a:pt x="155782" y="-384"/>
                  <a:pt x="198192" y="25"/>
                </a:cubicBezTo>
                <a:cubicBezTo>
                  <a:pt x="348871" y="1551"/>
                  <a:pt x="500421" y="41223"/>
                  <a:pt x="634260" y="109941"/>
                </a:cubicBezTo>
                <a:cubicBezTo>
                  <a:pt x="779926" y="184763"/>
                  <a:pt x="1074035" y="329556"/>
                  <a:pt x="1022700" y="533149"/>
                </a:cubicBezTo>
                <a:cubicBezTo>
                  <a:pt x="988696" y="667915"/>
                  <a:pt x="871750" y="710748"/>
                  <a:pt x="759054" y="763009"/>
                </a:cubicBezTo>
                <a:cubicBezTo>
                  <a:pt x="648484" y="814288"/>
                  <a:pt x="533718" y="861753"/>
                  <a:pt x="422111" y="913469"/>
                </a:cubicBezTo>
                <a:cubicBezTo>
                  <a:pt x="300479" y="969872"/>
                  <a:pt x="177593" y="1024421"/>
                  <a:pt x="48112" y="1060279"/>
                </a:cubicBezTo>
                <a:lnTo>
                  <a:pt x="0" y="1070372"/>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19" name="Freeform: Shape 18">
            <a:extLst>
              <a:ext uri="{FF2B5EF4-FFF2-40B4-BE49-F238E27FC236}">
                <a16:creationId xmlns:a16="http://schemas.microsoft.com/office/drawing/2014/main" id="{2BA9C992-00CB-4356-BAC0-DF5DAF722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21" name="Freeform: Shape 20">
            <a:extLst>
              <a:ext uri="{FF2B5EF4-FFF2-40B4-BE49-F238E27FC236}">
                <a16:creationId xmlns:a16="http://schemas.microsoft.com/office/drawing/2014/main" id="{E5D03542-B73A-4437-A781-FDA37BA42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2" name="Rectangle 1">
            <a:extLst>
              <a:ext uri="{FF2B5EF4-FFF2-40B4-BE49-F238E27FC236}">
                <a16:creationId xmlns:a16="http://schemas.microsoft.com/office/drawing/2014/main" id="{8E783EA2-5B3C-4F03-929B-ED312FECB6FD}"/>
              </a:ext>
            </a:extLst>
          </p:cNvPr>
          <p:cNvSpPr/>
          <p:nvPr/>
        </p:nvSpPr>
        <p:spPr>
          <a:xfrm>
            <a:off x="7234687" y="168215"/>
            <a:ext cx="4830791" cy="5909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a:t>Starter</a:t>
            </a:r>
          </a:p>
          <a:p>
            <a:pPr algn="ctr"/>
            <a:endParaRPr lang="en-US" sz="4000"/>
          </a:p>
          <a:p>
            <a:r>
              <a:rPr lang="en-US" sz="2400"/>
              <a:t>Click the link to start the BBC Bitesize quiz on the costume design.</a:t>
            </a:r>
            <a:endParaRPr lang="en-US" sz="4000"/>
          </a:p>
          <a:p>
            <a:endParaRPr lang="en-US" sz="2400"/>
          </a:p>
          <a:p>
            <a:r>
              <a:rPr lang="en-US" sz="2400"/>
              <a:t>Let me know your scores on the chat and make a note of any answers you got wrong.</a:t>
            </a:r>
          </a:p>
          <a:p>
            <a:endParaRPr lang="en-US" sz="2400"/>
          </a:p>
          <a:p>
            <a:endParaRPr lang="en-US" sz="2400"/>
          </a:p>
          <a:p>
            <a:r>
              <a:rPr lang="en-US" sz="2400">
                <a:hlinkClick r:id="rId3"/>
              </a:rPr>
              <a:t>Costume starter quiz</a:t>
            </a:r>
            <a:endParaRPr lang="en-US" sz="2400"/>
          </a:p>
          <a:p>
            <a:pPr algn="ctr"/>
            <a:endParaRPr lang="en-US"/>
          </a:p>
          <a:p>
            <a:pPr algn="ctr"/>
            <a:endParaRPr lang="en-US"/>
          </a:p>
        </p:txBody>
      </p:sp>
      <p:sp>
        <p:nvSpPr>
          <p:cNvPr id="10" name="Rectangle 9">
            <a:extLst>
              <a:ext uri="{FF2B5EF4-FFF2-40B4-BE49-F238E27FC236}">
                <a16:creationId xmlns:a16="http://schemas.microsoft.com/office/drawing/2014/main" id="{D9BA94A4-C92A-4977-8AD7-6CC055F99235}"/>
              </a:ext>
            </a:extLst>
          </p:cNvPr>
          <p:cNvSpPr/>
          <p:nvPr/>
        </p:nvSpPr>
        <p:spPr>
          <a:xfrm>
            <a:off x="217637" y="167316"/>
            <a:ext cx="4787659" cy="59809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t>Learning Outcomes</a:t>
            </a:r>
          </a:p>
          <a:p>
            <a:pPr algn="ctr"/>
            <a:endParaRPr lang="en-US" sz="3200"/>
          </a:p>
          <a:p>
            <a:pPr marL="285750" indent="-285750">
              <a:buFont typeface="Arial"/>
              <a:buChar char="•"/>
            </a:pPr>
            <a:r>
              <a:rPr lang="en-US" sz="3200"/>
              <a:t>To understand the purpose of set design</a:t>
            </a:r>
          </a:p>
          <a:p>
            <a:pPr marL="285750" indent="-285750">
              <a:buFont typeface="Arial"/>
              <a:buChar char="•"/>
            </a:pPr>
            <a:r>
              <a:rPr lang="en-US" sz="3200"/>
              <a:t>To apply a clear set design to Blood Brothers</a:t>
            </a:r>
          </a:p>
          <a:p>
            <a:pPr marL="285750" indent="-285750">
              <a:buFont typeface="Arial"/>
              <a:buChar char="•"/>
            </a:pPr>
            <a:r>
              <a:rPr lang="en-US" sz="3200"/>
              <a:t>To </a:t>
            </a:r>
            <a:r>
              <a:rPr lang="en-US" sz="3200" err="1"/>
              <a:t>analyse</a:t>
            </a:r>
            <a:r>
              <a:rPr lang="en-US" sz="3200"/>
              <a:t> the set design for Blood Brothers</a:t>
            </a:r>
          </a:p>
          <a:p>
            <a:pPr marL="285750" indent="-285750">
              <a:buFont typeface="Arial"/>
              <a:buChar char="•"/>
            </a:pPr>
            <a:endParaRPr lang="en-US"/>
          </a:p>
        </p:txBody>
      </p:sp>
    </p:spTree>
    <p:extLst>
      <p:ext uri="{BB962C8B-B14F-4D97-AF65-F5344CB8AC3E}">
        <p14:creationId xmlns:p14="http://schemas.microsoft.com/office/powerpoint/2010/main" val="2246708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A657-6B96-4776-A74F-5FC7BAAEFBA4}"/>
              </a:ext>
            </a:extLst>
          </p:cNvPr>
          <p:cNvSpPr>
            <a:spLocks noGrp="1"/>
          </p:cNvSpPr>
          <p:nvPr>
            <p:ph type="title"/>
          </p:nvPr>
        </p:nvSpPr>
        <p:spPr/>
        <p:txBody>
          <a:bodyPr/>
          <a:lstStyle/>
          <a:p>
            <a:r>
              <a:rPr lang="en-US"/>
              <a:t>Set design</a:t>
            </a:r>
          </a:p>
        </p:txBody>
      </p:sp>
      <p:pic>
        <p:nvPicPr>
          <p:cNvPr id="5" name="Picture 5">
            <a:hlinkClick r:id="" action="ppaction://media"/>
            <a:extLst>
              <a:ext uri="{FF2B5EF4-FFF2-40B4-BE49-F238E27FC236}">
                <a16:creationId xmlns:a16="http://schemas.microsoft.com/office/drawing/2014/main" id="{29B28DA5-3037-4878-8A6B-002EE136CA19}"/>
              </a:ext>
            </a:extLst>
          </p:cNvPr>
          <p:cNvPicPr>
            <a:picLocks noGrp="1" noRot="1" noChangeAspect="1"/>
          </p:cNvPicPr>
          <p:nvPr>
            <p:ph idx="1"/>
            <a:videoFile r:link="rId1"/>
          </p:nvPr>
        </p:nvPicPr>
        <p:blipFill>
          <a:blip r:embed="rId3"/>
          <a:stretch>
            <a:fillRect/>
          </a:stretch>
        </p:blipFill>
        <p:spPr>
          <a:xfrm>
            <a:off x="5348378" y="1067520"/>
            <a:ext cx="6038489" cy="4722961"/>
          </a:xfrm>
        </p:spPr>
      </p:pic>
      <p:sp>
        <p:nvSpPr>
          <p:cNvPr id="4" name="Text Placeholder 3">
            <a:extLst>
              <a:ext uri="{FF2B5EF4-FFF2-40B4-BE49-F238E27FC236}">
                <a16:creationId xmlns:a16="http://schemas.microsoft.com/office/drawing/2014/main" id="{BC882A0A-9468-4829-BD84-AEE0B0656A95}"/>
              </a:ext>
            </a:extLst>
          </p:cNvPr>
          <p:cNvSpPr>
            <a:spLocks noGrp="1"/>
          </p:cNvSpPr>
          <p:nvPr>
            <p:ph type="body" sz="half" idx="2"/>
          </p:nvPr>
        </p:nvSpPr>
        <p:spPr>
          <a:xfrm>
            <a:off x="762000" y="1883434"/>
            <a:ext cx="3810000" cy="3810001"/>
          </a:xfrm>
        </p:spPr>
        <p:txBody>
          <a:bodyPr vert="horz" lIns="91440" tIns="45720" rIns="91440" bIns="45720" rtlCol="0" anchor="t">
            <a:normAutofit lnSpcReduction="10000"/>
          </a:bodyPr>
          <a:lstStyle/>
          <a:p>
            <a:r>
              <a:rPr lang="en-US">
                <a:solidFill>
                  <a:srgbClr val="FFFFFF"/>
                </a:solidFill>
              </a:rPr>
              <a:t>What is the role of a set designer?</a:t>
            </a:r>
          </a:p>
          <a:p>
            <a:endParaRPr lang="en-US">
              <a:solidFill>
                <a:srgbClr val="FFFFFF"/>
              </a:solidFill>
            </a:endParaRPr>
          </a:p>
          <a:p>
            <a:r>
              <a:rPr lang="en-US">
                <a:solidFill>
                  <a:srgbClr val="FFFFFF"/>
                </a:solidFill>
              </a:rPr>
              <a:t>What does the set designer have to consider when creating the visual world of the play?</a:t>
            </a:r>
            <a:endParaRPr lang="en-US">
              <a:solidFill>
                <a:srgbClr val="FFFFFF">
                  <a:alpha val="70000"/>
                </a:srgbClr>
              </a:solidFill>
            </a:endParaRPr>
          </a:p>
          <a:p>
            <a:endParaRPr lang="en-US"/>
          </a:p>
          <a:p>
            <a:r>
              <a:rPr lang="en-US">
                <a:solidFill>
                  <a:srgbClr val="FFFFFF"/>
                </a:solidFill>
              </a:rPr>
              <a:t>Who does the set designer discuss with when creating her initial ideas?</a:t>
            </a:r>
            <a:endParaRPr lang="en-US">
              <a:solidFill>
                <a:srgbClr val="FFFFFF">
                  <a:alpha val="70000"/>
                </a:srgbClr>
              </a:solidFill>
            </a:endParaRPr>
          </a:p>
          <a:p>
            <a:endParaRPr lang="en-US"/>
          </a:p>
          <a:p>
            <a:r>
              <a:rPr lang="en-US">
                <a:solidFill>
                  <a:srgbClr val="FFFFFF"/>
                </a:solidFill>
              </a:rPr>
              <a:t>(10 minutes)</a:t>
            </a:r>
            <a:endParaRPr lang="en-US">
              <a:solidFill>
                <a:srgbClr val="FFFFFF">
                  <a:alpha val="70000"/>
                </a:srgbClr>
              </a:solidFill>
            </a:endParaRPr>
          </a:p>
          <a:p>
            <a:endParaRPr lang="en-US">
              <a:solidFill>
                <a:srgbClr val="FFFFFF">
                  <a:alpha val="70000"/>
                </a:srgbClr>
              </a:solidFill>
            </a:endParaRPr>
          </a:p>
          <a:p>
            <a:endParaRPr lang="en-US">
              <a:solidFill>
                <a:srgbClr val="FFFFFF">
                  <a:alpha val="70000"/>
                </a:srgbClr>
              </a:solidFill>
            </a:endParaRPr>
          </a:p>
          <a:p>
            <a:endParaRPr lang="en-US">
              <a:solidFill>
                <a:srgbClr val="FFFFFF">
                  <a:alpha val="70000"/>
                </a:srgbClr>
              </a:solidFill>
            </a:endParaRPr>
          </a:p>
          <a:p>
            <a:endParaRPr lang="en-US">
              <a:solidFill>
                <a:srgbClr val="FFFFFF">
                  <a:alpha val="70000"/>
                </a:srgbClr>
              </a:solidFill>
            </a:endParaRPr>
          </a:p>
        </p:txBody>
      </p:sp>
    </p:spTree>
    <p:extLst>
      <p:ext uri="{BB962C8B-B14F-4D97-AF65-F5344CB8AC3E}">
        <p14:creationId xmlns:p14="http://schemas.microsoft.com/office/powerpoint/2010/main" val="3442944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building next to a fireplace&#10;&#10;Description automatically generated">
            <a:extLst>
              <a:ext uri="{FF2B5EF4-FFF2-40B4-BE49-F238E27FC236}">
                <a16:creationId xmlns:a16="http://schemas.microsoft.com/office/drawing/2014/main" id="{917AA845-7A29-4B4F-B5E3-CF97785CFDA6}"/>
              </a:ext>
            </a:extLst>
          </p:cNvPr>
          <p:cNvPicPr>
            <a:picLocks noChangeAspect="1"/>
          </p:cNvPicPr>
          <p:nvPr/>
        </p:nvPicPr>
        <p:blipFill>
          <a:blip r:embed="rId2"/>
          <a:stretch>
            <a:fillRect/>
          </a:stretch>
        </p:blipFill>
        <p:spPr>
          <a:xfrm>
            <a:off x="372464" y="1709199"/>
            <a:ext cx="4172129" cy="2778244"/>
          </a:xfrm>
          <a:prstGeom prst="rect">
            <a:avLst/>
          </a:prstGeom>
        </p:spPr>
      </p:pic>
      <p:pic>
        <p:nvPicPr>
          <p:cNvPr id="3" name="Picture 3" descr="A group of people standing in front of a building&#10;&#10;Description automatically generated">
            <a:extLst>
              <a:ext uri="{FF2B5EF4-FFF2-40B4-BE49-F238E27FC236}">
                <a16:creationId xmlns:a16="http://schemas.microsoft.com/office/drawing/2014/main" id="{69F6E89D-2C96-4967-8B0D-F714672443BC}"/>
              </a:ext>
            </a:extLst>
          </p:cNvPr>
          <p:cNvPicPr>
            <a:picLocks noChangeAspect="1"/>
          </p:cNvPicPr>
          <p:nvPr/>
        </p:nvPicPr>
        <p:blipFill>
          <a:blip r:embed="rId3"/>
          <a:stretch>
            <a:fillRect/>
          </a:stretch>
        </p:blipFill>
        <p:spPr>
          <a:xfrm>
            <a:off x="6765985" y="227163"/>
            <a:ext cx="4180937" cy="2780580"/>
          </a:xfrm>
          <a:prstGeom prst="rect">
            <a:avLst/>
          </a:prstGeom>
        </p:spPr>
      </p:pic>
      <p:pic>
        <p:nvPicPr>
          <p:cNvPr id="4" name="Picture 4" descr="Graphical user interface, application&#10;&#10;Description automatically generated">
            <a:extLst>
              <a:ext uri="{FF2B5EF4-FFF2-40B4-BE49-F238E27FC236}">
                <a16:creationId xmlns:a16="http://schemas.microsoft.com/office/drawing/2014/main" id="{0D4818E6-CC3D-4728-8563-0410DFAFDFC6}"/>
              </a:ext>
            </a:extLst>
          </p:cNvPr>
          <p:cNvPicPr>
            <a:picLocks noChangeAspect="1"/>
          </p:cNvPicPr>
          <p:nvPr/>
        </p:nvPicPr>
        <p:blipFill rotWithShape="1">
          <a:blip r:embed="rId4"/>
          <a:srcRect l="55215" t="20859" r="7822" b="41718"/>
          <a:stretch/>
        </p:blipFill>
        <p:spPr>
          <a:xfrm>
            <a:off x="6675489" y="3852413"/>
            <a:ext cx="4158405" cy="2775766"/>
          </a:xfrm>
          <a:prstGeom prst="rect">
            <a:avLst/>
          </a:prstGeom>
        </p:spPr>
      </p:pic>
      <p:sp>
        <p:nvSpPr>
          <p:cNvPr id="5" name="Rectangle 4">
            <a:extLst>
              <a:ext uri="{FF2B5EF4-FFF2-40B4-BE49-F238E27FC236}">
                <a16:creationId xmlns:a16="http://schemas.microsoft.com/office/drawing/2014/main" id="{8910B834-7207-44B0-83E1-9C2E8508D9A7}"/>
              </a:ext>
            </a:extLst>
          </p:cNvPr>
          <p:cNvSpPr/>
          <p:nvPr/>
        </p:nvSpPr>
        <p:spPr>
          <a:xfrm>
            <a:off x="4100423" y="67574"/>
            <a:ext cx="2659809"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Backdrop of Liverpool</a:t>
            </a:r>
          </a:p>
          <a:p>
            <a:pPr algn="ctr"/>
            <a:r>
              <a:rPr lang="en-US"/>
              <a:t>(The Liver Building)</a:t>
            </a:r>
          </a:p>
        </p:txBody>
      </p:sp>
      <p:cxnSp>
        <p:nvCxnSpPr>
          <p:cNvPr id="6" name="Straight Arrow Connector 5">
            <a:extLst>
              <a:ext uri="{FF2B5EF4-FFF2-40B4-BE49-F238E27FC236}">
                <a16:creationId xmlns:a16="http://schemas.microsoft.com/office/drawing/2014/main" id="{FBDC5DE9-BFCF-43D7-967C-FEFC349BE11D}"/>
              </a:ext>
            </a:extLst>
          </p:cNvPr>
          <p:cNvCxnSpPr/>
          <p:nvPr/>
        </p:nvCxnSpPr>
        <p:spPr>
          <a:xfrm flipV="1">
            <a:off x="6759335" y="621641"/>
            <a:ext cx="1561380" cy="3450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2E7673D-454C-4758-8ACE-D7CE8F450FC2}"/>
              </a:ext>
            </a:extLst>
          </p:cNvPr>
          <p:cNvSpPr/>
          <p:nvPr/>
        </p:nvSpPr>
        <p:spPr>
          <a:xfrm>
            <a:off x="187984" y="5011588"/>
            <a:ext cx="1940941"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Flat that is used for a door</a:t>
            </a:r>
          </a:p>
        </p:txBody>
      </p:sp>
      <p:cxnSp>
        <p:nvCxnSpPr>
          <p:cNvPr id="8" name="Straight Arrow Connector 7">
            <a:extLst>
              <a:ext uri="{FF2B5EF4-FFF2-40B4-BE49-F238E27FC236}">
                <a16:creationId xmlns:a16="http://schemas.microsoft.com/office/drawing/2014/main" id="{5D9C66DB-DFBE-4449-BF31-5EE29F3D9700}"/>
              </a:ext>
            </a:extLst>
          </p:cNvPr>
          <p:cNvCxnSpPr>
            <a:cxnSpLocks/>
          </p:cNvCxnSpPr>
          <p:nvPr/>
        </p:nvCxnSpPr>
        <p:spPr>
          <a:xfrm flipH="1" flipV="1">
            <a:off x="614450" y="3741528"/>
            <a:ext cx="48884" cy="131408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3CC2CF5-5551-4F94-AD7A-C64564045F18}"/>
              </a:ext>
            </a:extLst>
          </p:cNvPr>
          <p:cNvSpPr/>
          <p:nvPr/>
        </p:nvSpPr>
        <p:spPr>
          <a:xfrm>
            <a:off x="373991" y="280538"/>
            <a:ext cx="2487282"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Flats that are used for walls that has visible graffiti</a:t>
            </a:r>
          </a:p>
        </p:txBody>
      </p:sp>
      <p:cxnSp>
        <p:nvCxnSpPr>
          <p:cNvPr id="10" name="Straight Arrow Connector 9">
            <a:extLst>
              <a:ext uri="{FF2B5EF4-FFF2-40B4-BE49-F238E27FC236}">
                <a16:creationId xmlns:a16="http://schemas.microsoft.com/office/drawing/2014/main" id="{984F8DF5-A515-4D19-AE07-A4FA499115C0}"/>
              </a:ext>
            </a:extLst>
          </p:cNvPr>
          <p:cNvCxnSpPr>
            <a:cxnSpLocks/>
          </p:cNvCxnSpPr>
          <p:nvPr/>
        </p:nvCxnSpPr>
        <p:spPr>
          <a:xfrm>
            <a:off x="2144202" y="1202485"/>
            <a:ext cx="23002" cy="163326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9725566-6AD7-4193-B1BF-A5C081055839}"/>
              </a:ext>
            </a:extLst>
          </p:cNvPr>
          <p:cNvSpPr/>
          <p:nvPr/>
        </p:nvSpPr>
        <p:spPr>
          <a:xfrm>
            <a:off x="11141734" y="524054"/>
            <a:ext cx="1049546" cy="1351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Balcony</a:t>
            </a:r>
          </a:p>
        </p:txBody>
      </p:sp>
      <p:cxnSp>
        <p:nvCxnSpPr>
          <p:cNvPr id="12" name="Straight Arrow Connector 11">
            <a:extLst>
              <a:ext uri="{FF2B5EF4-FFF2-40B4-BE49-F238E27FC236}">
                <a16:creationId xmlns:a16="http://schemas.microsoft.com/office/drawing/2014/main" id="{0E05D9E9-5A8A-47F2-9E3F-615513CCE0F4}"/>
              </a:ext>
            </a:extLst>
          </p:cNvPr>
          <p:cNvCxnSpPr>
            <a:cxnSpLocks/>
          </p:cNvCxnSpPr>
          <p:nvPr/>
        </p:nvCxnSpPr>
        <p:spPr>
          <a:xfrm flipH="1" flipV="1">
            <a:off x="10807997" y="549753"/>
            <a:ext cx="336432" cy="99778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1F1E40F-156E-43EF-BE67-F77F4C611B93}"/>
              </a:ext>
            </a:extLst>
          </p:cNvPr>
          <p:cNvSpPr/>
          <p:nvPr/>
        </p:nvSpPr>
        <p:spPr>
          <a:xfrm>
            <a:off x="4210949" y="5713383"/>
            <a:ext cx="2774829" cy="920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Truck –This can be stored backstage and wheeled on</a:t>
            </a:r>
          </a:p>
        </p:txBody>
      </p:sp>
      <p:cxnSp>
        <p:nvCxnSpPr>
          <p:cNvPr id="14" name="Straight Arrow Connector 13">
            <a:extLst>
              <a:ext uri="{FF2B5EF4-FFF2-40B4-BE49-F238E27FC236}">
                <a16:creationId xmlns:a16="http://schemas.microsoft.com/office/drawing/2014/main" id="{C73287E5-47F1-4B0F-831B-92BF2ACAF14B}"/>
              </a:ext>
            </a:extLst>
          </p:cNvPr>
          <p:cNvCxnSpPr>
            <a:cxnSpLocks/>
          </p:cNvCxnSpPr>
          <p:nvPr/>
        </p:nvCxnSpPr>
        <p:spPr>
          <a:xfrm>
            <a:off x="6989371" y="6421465"/>
            <a:ext cx="1935191" cy="6613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FDE95B3-1B80-49F1-A8FB-E60B6160645F}"/>
              </a:ext>
            </a:extLst>
          </p:cNvPr>
          <p:cNvSpPr/>
          <p:nvPr/>
        </p:nvSpPr>
        <p:spPr>
          <a:xfrm>
            <a:off x="11068050" y="5007994"/>
            <a:ext cx="1121433" cy="948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Stage furniture</a:t>
            </a:r>
          </a:p>
        </p:txBody>
      </p:sp>
      <p:cxnSp>
        <p:nvCxnSpPr>
          <p:cNvPr id="16" name="Straight Arrow Connector 15">
            <a:extLst>
              <a:ext uri="{FF2B5EF4-FFF2-40B4-BE49-F238E27FC236}">
                <a16:creationId xmlns:a16="http://schemas.microsoft.com/office/drawing/2014/main" id="{739206D7-D8E3-4ADA-B914-4167363F4BD3}"/>
              </a:ext>
            </a:extLst>
          </p:cNvPr>
          <p:cNvCxnSpPr>
            <a:cxnSpLocks/>
          </p:cNvCxnSpPr>
          <p:nvPr/>
        </p:nvCxnSpPr>
        <p:spPr>
          <a:xfrm flipH="1">
            <a:off x="9097091" y="4897466"/>
            <a:ext cx="2464280" cy="4974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242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341F70-DBDF-4E7D-ACAA-322D961C686C}"/>
              </a:ext>
            </a:extLst>
          </p:cNvPr>
          <p:cNvSpPr txBox="1"/>
          <p:nvPr/>
        </p:nvSpPr>
        <p:spPr>
          <a:xfrm>
            <a:off x="295275" y="450055"/>
            <a:ext cx="1174431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Things to consider with set design</a:t>
            </a:r>
            <a:endParaRPr lang="en-US"/>
          </a:p>
          <a:p>
            <a:pPr marL="342900" indent="-342900">
              <a:buFont typeface="Arial"/>
              <a:buChar char="•"/>
            </a:pPr>
            <a:r>
              <a:rPr lang="en-US" sz="2400"/>
              <a:t>Clearly show where the action is being shown</a:t>
            </a:r>
          </a:p>
          <a:p>
            <a:pPr marL="342900" indent="-342900">
              <a:buFont typeface="Arial"/>
              <a:buChar char="•"/>
            </a:pPr>
            <a:r>
              <a:rPr lang="en-US" sz="2400"/>
              <a:t>Conveying period of time (Retro furniture. Yellow and brown were popular in the 70s)</a:t>
            </a:r>
          </a:p>
          <a:p>
            <a:pPr marL="342900" indent="-342900">
              <a:buFont typeface="Arial"/>
              <a:buChar char="•"/>
            </a:pPr>
            <a:r>
              <a:rPr lang="en-US" sz="2400"/>
              <a:t>Communicate themes or symbols (Class system, violence, superstition.</a:t>
            </a:r>
          </a:p>
          <a:p>
            <a:pPr marL="342900" indent="-342900">
              <a:buFont typeface="Arial"/>
              <a:buChar char="•"/>
            </a:pPr>
            <a:r>
              <a:rPr lang="en-US" sz="2400"/>
              <a:t>Support the style of the performance (</a:t>
            </a:r>
            <a:r>
              <a:rPr lang="en-US" sz="2400" err="1"/>
              <a:t>Minimilism</a:t>
            </a:r>
            <a:r>
              <a:rPr lang="en-US" sz="2400"/>
              <a:t>/naturalism/abstract)</a:t>
            </a:r>
          </a:p>
          <a:p>
            <a:pPr marL="342900" indent="-342900">
              <a:buFont typeface="Arial"/>
              <a:buChar char="•"/>
            </a:pPr>
            <a:r>
              <a:rPr lang="en-US" sz="2400"/>
              <a:t>Appropriate </a:t>
            </a:r>
            <a:r>
              <a:rPr lang="en-US" sz="2400" err="1"/>
              <a:t>colours</a:t>
            </a:r>
            <a:r>
              <a:rPr lang="en-US" sz="2400"/>
              <a:t> for the time period.</a:t>
            </a:r>
          </a:p>
          <a:p>
            <a:pPr marL="342900" indent="-342900">
              <a:buFont typeface="Arial"/>
              <a:buChar char="•"/>
            </a:pPr>
            <a:r>
              <a:rPr lang="en-US" sz="2400"/>
              <a:t>The condition of the set.</a:t>
            </a:r>
          </a:p>
          <a:p>
            <a:pPr marL="342900" indent="-342900">
              <a:buFont typeface="Arial"/>
              <a:buChar char="•"/>
            </a:pPr>
            <a:r>
              <a:rPr lang="en-US" sz="2400"/>
              <a:t>How practical your set design is/scale</a:t>
            </a:r>
          </a:p>
          <a:p>
            <a:pPr marL="342900" indent="-342900">
              <a:buFont typeface="Arial"/>
              <a:buChar char="•"/>
            </a:pPr>
            <a:r>
              <a:rPr lang="en-US" sz="2400"/>
              <a:t>Textures</a:t>
            </a:r>
          </a:p>
          <a:p>
            <a:pPr marL="342900" indent="-342900">
              <a:buFont typeface="Arial"/>
              <a:buChar char="•"/>
            </a:pPr>
            <a:r>
              <a:rPr lang="en-US" sz="2400"/>
              <a:t>Transitions</a:t>
            </a:r>
          </a:p>
          <a:p>
            <a:pPr marL="342900" indent="-342900">
              <a:buFont typeface="Arial"/>
              <a:buChar char="•"/>
            </a:pPr>
            <a:r>
              <a:rPr lang="en-US" sz="2400"/>
              <a:t>Set dressings</a:t>
            </a:r>
          </a:p>
          <a:p>
            <a:pPr marL="342900" indent="-342900">
              <a:buFont typeface="Arial"/>
              <a:buChar char="•"/>
            </a:pPr>
            <a:r>
              <a:rPr lang="en-US" sz="2400"/>
              <a:t>Exits and entrances</a:t>
            </a:r>
          </a:p>
          <a:p>
            <a:pPr marL="342900" indent="-342900">
              <a:buFont typeface="Arial"/>
              <a:buChar char="•"/>
            </a:pPr>
            <a:r>
              <a:rPr lang="en-US" sz="2400"/>
              <a:t>Trap door</a:t>
            </a:r>
          </a:p>
          <a:p>
            <a:endParaRPr lang="en-US" sz="2400"/>
          </a:p>
        </p:txBody>
      </p:sp>
      <p:pic>
        <p:nvPicPr>
          <p:cNvPr id="3" name="Picture 3">
            <a:extLst>
              <a:ext uri="{FF2B5EF4-FFF2-40B4-BE49-F238E27FC236}">
                <a16:creationId xmlns:a16="http://schemas.microsoft.com/office/drawing/2014/main" id="{7D11EA27-83C8-45A1-B069-C148CBE7B34E}"/>
              </a:ext>
            </a:extLst>
          </p:cNvPr>
          <p:cNvPicPr>
            <a:picLocks noChangeAspect="1"/>
          </p:cNvPicPr>
          <p:nvPr/>
        </p:nvPicPr>
        <p:blipFill rotWithShape="1">
          <a:blip r:embed="rId2"/>
          <a:srcRect l="19372" t="45833" r="46073" b="16667"/>
          <a:stretch/>
        </p:blipFill>
        <p:spPr>
          <a:xfrm>
            <a:off x="6510787" y="2906698"/>
            <a:ext cx="5685479" cy="3947035"/>
          </a:xfrm>
          <a:prstGeom prst="rect">
            <a:avLst/>
          </a:prstGeom>
        </p:spPr>
      </p:pic>
    </p:spTree>
    <p:extLst>
      <p:ext uri="{BB962C8B-B14F-4D97-AF65-F5344CB8AC3E}">
        <p14:creationId xmlns:p14="http://schemas.microsoft.com/office/powerpoint/2010/main" val="2788668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4805C497-130B-49B9-B4C3-B0E39972FCF7}"/>
              </a:ext>
            </a:extLst>
          </p:cNvPr>
          <p:cNvPicPr>
            <a:picLocks noChangeAspect="1"/>
          </p:cNvPicPr>
          <p:nvPr/>
        </p:nvPicPr>
        <p:blipFill rotWithShape="1">
          <a:blip r:embed="rId2"/>
          <a:srcRect l="19372" t="45833" r="46073" b="16667"/>
          <a:stretch/>
        </p:blipFill>
        <p:spPr>
          <a:xfrm>
            <a:off x="181155" y="328882"/>
            <a:ext cx="5778707" cy="6192599"/>
          </a:xfrm>
          <a:prstGeom prst="rect">
            <a:avLst/>
          </a:prstGeom>
        </p:spPr>
      </p:pic>
      <p:pic>
        <p:nvPicPr>
          <p:cNvPr id="4" name="Picture 4" descr="Graphical user interface&#10;&#10;Description automatically generated">
            <a:extLst>
              <a:ext uri="{FF2B5EF4-FFF2-40B4-BE49-F238E27FC236}">
                <a16:creationId xmlns:a16="http://schemas.microsoft.com/office/drawing/2014/main" id="{4248DC62-4959-418E-8456-A147DDBBE3C3}"/>
              </a:ext>
            </a:extLst>
          </p:cNvPr>
          <p:cNvPicPr>
            <a:picLocks noChangeAspect="1"/>
          </p:cNvPicPr>
          <p:nvPr/>
        </p:nvPicPr>
        <p:blipFill rotWithShape="1">
          <a:blip r:embed="rId3"/>
          <a:srcRect l="13093" t="19927" r="40892" b="34186"/>
          <a:stretch/>
        </p:blipFill>
        <p:spPr>
          <a:xfrm>
            <a:off x="6234023" y="456932"/>
            <a:ext cx="5771140" cy="5981245"/>
          </a:xfrm>
          <a:prstGeom prst="rect">
            <a:avLst/>
          </a:prstGeom>
        </p:spPr>
      </p:pic>
      <p:sp>
        <p:nvSpPr>
          <p:cNvPr id="5" name="TextBox 4">
            <a:extLst>
              <a:ext uri="{FF2B5EF4-FFF2-40B4-BE49-F238E27FC236}">
                <a16:creationId xmlns:a16="http://schemas.microsoft.com/office/drawing/2014/main" id="{CE248DCB-EF34-4A45-8292-ED3006079758}"/>
              </a:ext>
            </a:extLst>
          </p:cNvPr>
          <p:cNvSpPr txBox="1"/>
          <p:nvPr/>
        </p:nvSpPr>
        <p:spPr>
          <a:xfrm>
            <a:off x="9641682" y="461963"/>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What</a:t>
            </a:r>
            <a:r>
              <a:rPr lang="en-US" b="1">
                <a:solidFill>
                  <a:schemeClr val="bg1"/>
                </a:solidFill>
                <a:ea typeface="+mn-lt"/>
                <a:cs typeface="+mn-lt"/>
              </a:rPr>
              <a:t> type of set?</a:t>
            </a:r>
          </a:p>
          <a:p>
            <a:r>
              <a:rPr lang="en-US" b="1">
                <a:solidFill>
                  <a:schemeClr val="bg1"/>
                </a:solidFill>
                <a:ea typeface="+mn-lt"/>
                <a:cs typeface="+mn-lt"/>
              </a:rPr>
              <a:t>Traditional - (See the picture to the right)</a:t>
            </a:r>
          </a:p>
          <a:p>
            <a:r>
              <a:rPr lang="en-US" b="1">
                <a:solidFill>
                  <a:schemeClr val="bg1"/>
                </a:solidFill>
                <a:ea typeface="+mn-lt"/>
                <a:cs typeface="+mn-lt"/>
              </a:rPr>
              <a:t>Projections</a:t>
            </a:r>
          </a:p>
          <a:p>
            <a:r>
              <a:rPr lang="en-US" b="1">
                <a:solidFill>
                  <a:schemeClr val="bg1"/>
                </a:solidFill>
                <a:ea typeface="+mn-lt"/>
                <a:cs typeface="+mn-lt"/>
              </a:rPr>
              <a:t>Levels (Using bocks or scaffolding)</a:t>
            </a:r>
          </a:p>
          <a:p>
            <a:r>
              <a:rPr lang="en-US" b="1">
                <a:solidFill>
                  <a:schemeClr val="bg1"/>
                </a:solidFill>
                <a:ea typeface="+mn-lt"/>
                <a:cs typeface="+mn-lt"/>
              </a:rPr>
              <a:t>Flats</a:t>
            </a:r>
          </a:p>
          <a:p>
            <a:endParaRPr lang="en-US"/>
          </a:p>
        </p:txBody>
      </p:sp>
    </p:spTree>
    <p:extLst>
      <p:ext uri="{BB962C8B-B14F-4D97-AF65-F5344CB8AC3E}">
        <p14:creationId xmlns:p14="http://schemas.microsoft.com/office/powerpoint/2010/main" val="1310799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8" name="Freeform: Shape 17">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20" name="Freeform: Shape 19">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22" name="Rectangle 21">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1" name="Picture 11" descr="A picture containing building, table, sitting, front&#10;&#10;Description automatically generated">
            <a:extLst>
              <a:ext uri="{FF2B5EF4-FFF2-40B4-BE49-F238E27FC236}">
                <a16:creationId xmlns:a16="http://schemas.microsoft.com/office/drawing/2014/main" id="{682ABF09-B9BC-4F34-AC6D-198D2EE68308}"/>
              </a:ext>
            </a:extLst>
          </p:cNvPr>
          <p:cNvPicPr>
            <a:picLocks noGrp="1" noChangeAspect="1"/>
          </p:cNvPicPr>
          <p:nvPr>
            <p:ph idx="1"/>
          </p:nvPr>
        </p:nvPicPr>
        <p:blipFill rotWithShape="1">
          <a:blip r:embed="rId2"/>
          <a:srcRect b="567"/>
          <a:stretch/>
        </p:blipFill>
        <p:spPr>
          <a:xfrm>
            <a:off x="20" y="10"/>
            <a:ext cx="12207220" cy="6857990"/>
          </a:xfrm>
          <a:prstGeom prst="rect">
            <a:avLst/>
          </a:prstGeom>
        </p:spPr>
      </p:pic>
      <p:sp>
        <p:nvSpPr>
          <p:cNvPr id="24" name="Rectangle 23">
            <a:extLst>
              <a:ext uri="{FF2B5EF4-FFF2-40B4-BE49-F238E27FC236}">
                <a16:creationId xmlns:a16="http://schemas.microsoft.com/office/drawing/2014/main" id="{5E698B96-C345-4CAB-9657-02BD17A19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21D068-C7CE-4234-9EB8-1B4E83B1A50D}"/>
              </a:ext>
            </a:extLst>
          </p:cNvPr>
          <p:cNvSpPr/>
          <p:nvPr/>
        </p:nvSpPr>
        <p:spPr>
          <a:xfrm>
            <a:off x="2875" y="-4313"/>
            <a:ext cx="2530413" cy="6929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a:solidFill>
                  <a:schemeClr val="bg1"/>
                </a:solidFill>
              </a:rPr>
              <a:t>Analyse and evaluate the set</a:t>
            </a:r>
          </a:p>
          <a:p>
            <a:pPr algn="ctr"/>
            <a:r>
              <a:rPr lang="en-US">
                <a:solidFill>
                  <a:schemeClr val="bg1"/>
                </a:solidFill>
              </a:rPr>
              <a:t>(Spend twenty minutes completing the activities below)</a:t>
            </a:r>
          </a:p>
          <a:p>
            <a:endParaRPr lang="en-US">
              <a:solidFill>
                <a:schemeClr val="bg1"/>
              </a:solidFill>
            </a:endParaRPr>
          </a:p>
          <a:p>
            <a:pPr marL="285750" indent="-285750">
              <a:buFont typeface="Arial"/>
              <a:buChar char="•"/>
            </a:pPr>
            <a:r>
              <a:rPr lang="en-US">
                <a:solidFill>
                  <a:schemeClr val="bg1"/>
                </a:solidFill>
              </a:rPr>
              <a:t>Describe the set design to someone who cannot see it</a:t>
            </a:r>
          </a:p>
          <a:p>
            <a:pPr marL="285750" indent="-285750">
              <a:buFont typeface="Arial"/>
              <a:buChar char="•"/>
            </a:pPr>
            <a:r>
              <a:rPr lang="en-US">
                <a:solidFill>
                  <a:schemeClr val="bg1"/>
                </a:solidFill>
              </a:rPr>
              <a:t>How does the set design link to some of the themes of the play?</a:t>
            </a:r>
          </a:p>
          <a:p>
            <a:pPr marL="285750" indent="-285750">
              <a:buFont typeface="Arial"/>
              <a:buChar char="•"/>
            </a:pPr>
            <a:r>
              <a:rPr lang="en-US">
                <a:solidFill>
                  <a:schemeClr val="bg1"/>
                </a:solidFill>
              </a:rPr>
              <a:t>What is the strongest aspect of the set design and why?</a:t>
            </a:r>
          </a:p>
          <a:p>
            <a:pPr marL="285750" indent="-285750">
              <a:buFont typeface="Arial"/>
              <a:buChar char="•"/>
            </a:pPr>
            <a:r>
              <a:rPr lang="en-US" b="1">
                <a:solidFill>
                  <a:schemeClr val="bg1"/>
                </a:solidFill>
              </a:rPr>
              <a:t>Evaluate the impact the set has on the audience</a:t>
            </a:r>
          </a:p>
        </p:txBody>
      </p:sp>
    </p:spTree>
    <p:extLst>
      <p:ext uri="{BB962C8B-B14F-4D97-AF65-F5344CB8AC3E}">
        <p14:creationId xmlns:p14="http://schemas.microsoft.com/office/powerpoint/2010/main" val="4077951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11F46-8B0B-40D5-A3B0-5D5BE28E558E}"/>
              </a:ext>
            </a:extLst>
          </p:cNvPr>
          <p:cNvSpPr>
            <a:spLocks noGrp="1"/>
          </p:cNvSpPr>
          <p:nvPr>
            <p:ph type="title"/>
          </p:nvPr>
        </p:nvSpPr>
        <p:spPr/>
        <p:txBody>
          <a:bodyPr/>
          <a:lstStyle/>
          <a:p>
            <a:r>
              <a:rPr lang="en-US"/>
              <a:t>Exam question</a:t>
            </a:r>
          </a:p>
        </p:txBody>
      </p:sp>
      <p:sp>
        <p:nvSpPr>
          <p:cNvPr id="3" name="Content Placeholder 2">
            <a:extLst>
              <a:ext uri="{FF2B5EF4-FFF2-40B4-BE49-F238E27FC236}">
                <a16:creationId xmlns:a16="http://schemas.microsoft.com/office/drawing/2014/main" id="{29C6BAA1-AA86-4775-9CC4-B86BBF9B745F}"/>
              </a:ext>
            </a:extLst>
          </p:cNvPr>
          <p:cNvSpPr>
            <a:spLocks noGrp="1"/>
          </p:cNvSpPr>
          <p:nvPr>
            <p:ph idx="1"/>
          </p:nvPr>
        </p:nvSpPr>
        <p:spPr/>
        <p:txBody>
          <a:bodyPr vert="horz" lIns="91440" tIns="45720" rIns="91440" bIns="45720" rtlCol="0" anchor="t">
            <a:normAutofit fontScale="92500" lnSpcReduction="10000"/>
          </a:bodyPr>
          <a:lstStyle/>
          <a:p>
            <a:r>
              <a:rPr lang="en-US">
                <a:solidFill>
                  <a:srgbClr val="FFFFFF"/>
                </a:solidFill>
              </a:rPr>
              <a:t>You are a set designer for Blood Brothers.</a:t>
            </a:r>
            <a:endParaRPr lang="en-US">
              <a:solidFill>
                <a:srgbClr val="FFFFFF">
                  <a:alpha val="70000"/>
                </a:srgbClr>
              </a:solidFill>
            </a:endParaRPr>
          </a:p>
          <a:p>
            <a:endParaRPr lang="en-US"/>
          </a:p>
          <a:p>
            <a:r>
              <a:rPr lang="en-US">
                <a:solidFill>
                  <a:srgbClr val="FFFFFF"/>
                </a:solidFill>
              </a:rPr>
              <a:t>Create a set design for the scene where Mickey first meets Eddie</a:t>
            </a:r>
          </a:p>
          <a:p>
            <a:endParaRPr lang="en-US"/>
          </a:p>
          <a:p>
            <a:r>
              <a:rPr lang="en-US">
                <a:solidFill>
                  <a:srgbClr val="FFFFFF"/>
                </a:solidFill>
              </a:rPr>
              <a:t>Your set design must reflect the era in which the play is based.</a:t>
            </a:r>
          </a:p>
        </p:txBody>
      </p:sp>
      <p:sp>
        <p:nvSpPr>
          <p:cNvPr id="4" name="Text Placeholder 3">
            <a:extLst>
              <a:ext uri="{FF2B5EF4-FFF2-40B4-BE49-F238E27FC236}">
                <a16:creationId xmlns:a16="http://schemas.microsoft.com/office/drawing/2014/main" id="{6226F6A3-6A60-41C3-8C00-78E8DE2FA786}"/>
              </a:ext>
            </a:extLst>
          </p:cNvPr>
          <p:cNvSpPr>
            <a:spLocks noGrp="1"/>
          </p:cNvSpPr>
          <p:nvPr>
            <p:ph type="body" sz="half" idx="2"/>
          </p:nvPr>
        </p:nvSpPr>
        <p:spPr/>
        <p:txBody>
          <a:bodyPr vert="horz" lIns="91440" tIns="45720" rIns="91440" bIns="45720" rtlCol="0" anchor="t">
            <a:normAutofit/>
          </a:bodyPr>
          <a:lstStyle/>
          <a:p>
            <a:r>
              <a:rPr lang="en-US">
                <a:solidFill>
                  <a:srgbClr val="FFFFFF"/>
                </a:solidFill>
              </a:rPr>
              <a:t>Things to consider:</a:t>
            </a:r>
            <a:endParaRPr lang="en-US">
              <a:solidFill>
                <a:srgbClr val="FFFFFF">
                  <a:alpha val="70000"/>
                </a:srgbClr>
              </a:solidFill>
            </a:endParaRPr>
          </a:p>
          <a:p>
            <a:endParaRPr lang="en-US"/>
          </a:p>
          <a:p>
            <a:pPr marL="285750" indent="-285750">
              <a:buChar char="•"/>
            </a:pPr>
            <a:r>
              <a:rPr lang="en-US">
                <a:solidFill>
                  <a:srgbClr val="FFFFFF"/>
                </a:solidFill>
              </a:rPr>
              <a:t>What </a:t>
            </a:r>
            <a:r>
              <a:rPr lang="en-US" err="1">
                <a:solidFill>
                  <a:srgbClr val="FFFFFF"/>
                </a:solidFill>
              </a:rPr>
              <a:t>colours</a:t>
            </a:r>
            <a:r>
              <a:rPr lang="en-US">
                <a:solidFill>
                  <a:srgbClr val="FFFFFF"/>
                </a:solidFill>
              </a:rPr>
              <a:t> will you use?</a:t>
            </a:r>
            <a:endParaRPr lang="en-US">
              <a:solidFill>
                <a:srgbClr val="FFFFFF">
                  <a:alpha val="70000"/>
                </a:srgbClr>
              </a:solidFill>
            </a:endParaRPr>
          </a:p>
          <a:p>
            <a:pPr marL="285750" indent="-285750">
              <a:buChar char="•"/>
            </a:pPr>
            <a:r>
              <a:rPr lang="en-US">
                <a:solidFill>
                  <a:srgbClr val="FFFFFF"/>
                </a:solidFill>
              </a:rPr>
              <a:t>What type of backdrop will you use?</a:t>
            </a:r>
            <a:endParaRPr lang="en-US">
              <a:solidFill>
                <a:srgbClr val="FFFFFF">
                  <a:alpha val="70000"/>
                </a:srgbClr>
              </a:solidFill>
            </a:endParaRPr>
          </a:p>
          <a:p>
            <a:pPr marL="285750" indent="-285750">
              <a:buChar char="•"/>
            </a:pPr>
            <a:r>
              <a:rPr lang="en-US">
                <a:solidFill>
                  <a:srgbClr val="FFFFFF"/>
                </a:solidFill>
              </a:rPr>
              <a:t>Will you use flat? What will the flats be used for?</a:t>
            </a:r>
          </a:p>
          <a:p>
            <a:pPr marL="285750" indent="-285750">
              <a:buChar char="•"/>
            </a:pPr>
            <a:r>
              <a:rPr lang="en-US">
                <a:solidFill>
                  <a:srgbClr val="FFFFFF"/>
                </a:solidFill>
              </a:rPr>
              <a:t>Will the set design be realistic? Why?</a:t>
            </a:r>
            <a:endParaRPr lang="en-US">
              <a:solidFill>
                <a:srgbClr val="FFFFFF">
                  <a:alpha val="70000"/>
                </a:srgbClr>
              </a:solidFill>
            </a:endParaRPr>
          </a:p>
        </p:txBody>
      </p:sp>
    </p:spTree>
    <p:extLst>
      <p:ext uri="{BB962C8B-B14F-4D97-AF65-F5344CB8AC3E}">
        <p14:creationId xmlns:p14="http://schemas.microsoft.com/office/powerpoint/2010/main" val="3990172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3" name="Freeform: Shape 22">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25" name="Freeform: Shape 24">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27" name="Rectangle 26">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772686-98C7-49EB-A343-4A7A8553FC91}"/>
              </a:ext>
            </a:extLst>
          </p:cNvPr>
          <p:cNvPicPr>
            <a:picLocks noChangeAspect="1"/>
          </p:cNvPicPr>
          <p:nvPr/>
        </p:nvPicPr>
        <p:blipFill rotWithShape="1">
          <a:blip r:embed="rId2"/>
          <a:srcRect l="38226" r="1"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9" name="Freeform: Shape 28">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extBox 1">
            <a:extLst>
              <a:ext uri="{FF2B5EF4-FFF2-40B4-BE49-F238E27FC236}">
                <a16:creationId xmlns:a16="http://schemas.microsoft.com/office/drawing/2014/main" id="{E9112404-D5F9-4424-8957-AEED1421D4AB}"/>
              </a:ext>
            </a:extLst>
          </p:cNvPr>
          <p:cNvSpPr txBox="1"/>
          <p:nvPr/>
        </p:nvSpPr>
        <p:spPr>
          <a:xfrm>
            <a:off x="5707811" y="-244414"/>
            <a:ext cx="6297283" cy="544901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r>
              <a:rPr lang="en-US" sz="2000">
                <a:solidFill>
                  <a:schemeClr val="tx1">
                    <a:alpha val="70000"/>
                  </a:schemeClr>
                </a:solidFill>
              </a:rPr>
              <a:t>Complete your work on a Word document, or you can complete it on pen and paper as long as you can take a photo of it at the end of the lesson.</a:t>
            </a:r>
          </a:p>
          <a:p>
            <a:pPr indent="-228600">
              <a:lnSpc>
                <a:spcPct val="115000"/>
              </a:lnSpc>
              <a:spcAft>
                <a:spcPts val="600"/>
              </a:spcAft>
              <a:buFont typeface="Arial" panose="020B0604020202020204" pitchFamily="34" charset="0"/>
              <a:buChar char="•"/>
            </a:pPr>
            <a:endParaRPr lang="en-US" sz="2000">
              <a:solidFill>
                <a:schemeClr val="tx1">
                  <a:alpha val="70000"/>
                </a:schemeClr>
              </a:solidFill>
            </a:endParaRPr>
          </a:p>
          <a:p>
            <a:pPr indent="-228600">
              <a:lnSpc>
                <a:spcPct val="115000"/>
              </a:lnSpc>
              <a:spcAft>
                <a:spcPts val="600"/>
              </a:spcAft>
              <a:buFont typeface="Arial" panose="020B0604020202020204" pitchFamily="34" charset="0"/>
              <a:buChar char="•"/>
            </a:pPr>
            <a:r>
              <a:rPr lang="en-US" sz="2000">
                <a:solidFill>
                  <a:schemeClr val="tx1">
                    <a:alpha val="70000"/>
                  </a:schemeClr>
                </a:solidFill>
              </a:rPr>
              <a:t>Please ensure you turn in your work via this assignment at the end of the lesson. You will need to attach your work as a Word document, or as a photo if you completed it on pen and paper. If you are not sure how to hand in and attach your work, watch this video: https://youtu.be/Re3ejPVvA8E</a:t>
            </a:r>
          </a:p>
          <a:p>
            <a:pPr indent="-228600">
              <a:lnSpc>
                <a:spcPct val="115000"/>
              </a:lnSpc>
              <a:spcAft>
                <a:spcPts val="600"/>
              </a:spcAft>
              <a:buFont typeface="Arial" panose="020B0604020202020204" pitchFamily="34" charset="0"/>
              <a:buChar char="•"/>
            </a:pPr>
            <a:endParaRPr lang="en-US" sz="2000">
              <a:solidFill>
                <a:schemeClr val="tx1">
                  <a:alpha val="70000"/>
                </a:schemeClr>
              </a:solidFill>
            </a:endParaRPr>
          </a:p>
          <a:p>
            <a:pPr indent="-228600">
              <a:lnSpc>
                <a:spcPct val="115000"/>
              </a:lnSpc>
              <a:spcAft>
                <a:spcPts val="600"/>
              </a:spcAft>
              <a:buFont typeface="Arial" panose="020B0604020202020204" pitchFamily="34" charset="0"/>
              <a:buChar char="•"/>
            </a:pPr>
            <a:r>
              <a:rPr lang="en-US" sz="2000">
                <a:solidFill>
                  <a:schemeClr val="tx1">
                    <a:alpha val="70000"/>
                  </a:schemeClr>
                </a:solidFill>
              </a:rPr>
              <a:t>All pupils are expected to attend the live lesson and complete and hand in this work. Teachers will check to ensure this has been done and your parent/</a:t>
            </a:r>
            <a:r>
              <a:rPr lang="en-US" sz="2000" err="1">
                <a:solidFill>
                  <a:schemeClr val="tx1">
                    <a:alpha val="70000"/>
                  </a:schemeClr>
                </a:solidFill>
              </a:rPr>
              <a:t>carer</a:t>
            </a:r>
            <a:r>
              <a:rPr lang="en-US" sz="2000">
                <a:solidFill>
                  <a:schemeClr val="tx1">
                    <a:alpha val="70000"/>
                  </a:schemeClr>
                </a:solidFill>
              </a:rPr>
              <a:t> will be contacted if work is missing or not completed to a good quality.</a:t>
            </a:r>
          </a:p>
          <a:p>
            <a:pPr indent="-228600">
              <a:lnSpc>
                <a:spcPct val="115000"/>
              </a:lnSpc>
              <a:spcAft>
                <a:spcPts val="600"/>
              </a:spcAft>
              <a:buFont typeface="Arial" panose="020B0604020202020204" pitchFamily="34" charset="0"/>
              <a:buChar char="•"/>
            </a:pPr>
            <a:endParaRPr lang="en-US" sz="2000">
              <a:solidFill>
                <a:schemeClr val="tx1">
                  <a:alpha val="70000"/>
                </a:schemeClr>
              </a:solidFill>
            </a:endParaRPr>
          </a:p>
        </p:txBody>
      </p:sp>
    </p:spTree>
    <p:extLst>
      <p:ext uri="{BB962C8B-B14F-4D97-AF65-F5344CB8AC3E}">
        <p14:creationId xmlns:p14="http://schemas.microsoft.com/office/powerpoint/2010/main" val="2769388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E8699-C57E-4DDE-B969-7FC526EDB3D0}"/>
              </a:ext>
            </a:extLst>
          </p:cNvPr>
          <p:cNvSpPr>
            <a:spLocks noGrp="1"/>
          </p:cNvSpPr>
          <p:nvPr>
            <p:ph type="title"/>
          </p:nvPr>
        </p:nvSpPr>
        <p:spPr/>
        <p:txBody>
          <a:bodyPr/>
          <a:lstStyle/>
          <a:p>
            <a:r>
              <a:rPr lang="en-US"/>
              <a:t>Starter</a:t>
            </a:r>
          </a:p>
        </p:txBody>
      </p:sp>
      <p:sp>
        <p:nvSpPr>
          <p:cNvPr id="3" name="Content Placeholder 2">
            <a:extLst>
              <a:ext uri="{FF2B5EF4-FFF2-40B4-BE49-F238E27FC236}">
                <a16:creationId xmlns:a16="http://schemas.microsoft.com/office/drawing/2014/main" id="{3AA9C4F0-3048-4625-8800-48F5B7DEE986}"/>
              </a:ext>
            </a:extLst>
          </p:cNvPr>
          <p:cNvSpPr>
            <a:spLocks noGrp="1"/>
          </p:cNvSpPr>
          <p:nvPr>
            <p:ph sz="half" idx="1"/>
          </p:nvPr>
        </p:nvSpPr>
        <p:spPr>
          <a:xfrm>
            <a:off x="618226" y="2285999"/>
            <a:ext cx="5151119" cy="3810001"/>
          </a:xfrm>
        </p:spPr>
        <p:txBody>
          <a:bodyPr vert="horz" lIns="91440" tIns="45720" rIns="91440" bIns="45720" rtlCol="0" anchor="t">
            <a:normAutofit lnSpcReduction="10000"/>
          </a:bodyPr>
          <a:lstStyle/>
          <a:p>
            <a:pPr marL="0" indent="0">
              <a:buNone/>
            </a:pPr>
            <a:r>
              <a:rPr lang="en-US">
                <a:hlinkClick r:id="rId2"/>
              </a:rPr>
              <a:t>Revision and quiz link</a:t>
            </a:r>
            <a:endParaRPr lang="en-US"/>
          </a:p>
        </p:txBody>
      </p:sp>
      <p:graphicFrame>
        <p:nvGraphicFramePr>
          <p:cNvPr id="7" name="Content Placeholder 3">
            <a:extLst>
              <a:ext uri="{FF2B5EF4-FFF2-40B4-BE49-F238E27FC236}">
                <a16:creationId xmlns:a16="http://schemas.microsoft.com/office/drawing/2014/main" id="{107DAC51-CB5D-4D26-B585-8F5C1341E1E7}"/>
              </a:ext>
            </a:extLst>
          </p:cNvPr>
          <p:cNvGraphicFramePr>
            <a:graphicFrameLocks noGrp="1"/>
          </p:cNvGraphicFramePr>
          <p:nvPr>
            <p:ph sz="half" idx="2"/>
          </p:nvPr>
        </p:nvGraphicFramePr>
        <p:xfrm>
          <a:off x="6278879" y="2285999"/>
          <a:ext cx="5151121" cy="3810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5" descr="Graphical user interface, application&#10;&#10;Description automatically generated">
            <a:extLst>
              <a:ext uri="{FF2B5EF4-FFF2-40B4-BE49-F238E27FC236}">
                <a16:creationId xmlns:a16="http://schemas.microsoft.com/office/drawing/2014/main" id="{8FC399E6-ADF1-4A33-BCA6-719C542BECF4}"/>
              </a:ext>
            </a:extLst>
          </p:cNvPr>
          <p:cNvPicPr>
            <a:picLocks noChangeAspect="1"/>
          </p:cNvPicPr>
          <p:nvPr/>
        </p:nvPicPr>
        <p:blipFill rotWithShape="1">
          <a:blip r:embed="rId8"/>
          <a:srcRect l="2006" t="13207" r="34384" b="5654"/>
          <a:stretch/>
        </p:blipFill>
        <p:spPr>
          <a:xfrm>
            <a:off x="238666" y="3291697"/>
            <a:ext cx="4642061" cy="3095218"/>
          </a:xfrm>
          <a:prstGeom prst="rect">
            <a:avLst/>
          </a:prstGeom>
        </p:spPr>
      </p:pic>
    </p:spTree>
    <p:extLst>
      <p:ext uri="{BB962C8B-B14F-4D97-AF65-F5344CB8AC3E}">
        <p14:creationId xmlns:p14="http://schemas.microsoft.com/office/powerpoint/2010/main" val="4179075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89ACA-70B9-4FFA-9B9A-5B0FB632367D}"/>
              </a:ext>
            </a:extLst>
          </p:cNvPr>
          <p:cNvSpPr>
            <a:spLocks noGrp="1"/>
          </p:cNvSpPr>
          <p:nvPr>
            <p:ph type="title"/>
          </p:nvPr>
        </p:nvSpPr>
        <p:spPr/>
        <p:txBody>
          <a:bodyPr/>
          <a:lstStyle/>
          <a:p>
            <a:r>
              <a:rPr lang="en-US"/>
              <a:t>Learning outcome</a:t>
            </a:r>
          </a:p>
        </p:txBody>
      </p:sp>
      <p:sp>
        <p:nvSpPr>
          <p:cNvPr id="3" name="Content Placeholder 2">
            <a:extLst>
              <a:ext uri="{FF2B5EF4-FFF2-40B4-BE49-F238E27FC236}">
                <a16:creationId xmlns:a16="http://schemas.microsoft.com/office/drawing/2014/main" id="{E45AEBF3-B40C-4FB4-A1A6-FD45AF661E6E}"/>
              </a:ext>
            </a:extLst>
          </p:cNvPr>
          <p:cNvSpPr>
            <a:spLocks noGrp="1"/>
          </p:cNvSpPr>
          <p:nvPr>
            <p:ph idx="1"/>
          </p:nvPr>
        </p:nvSpPr>
        <p:spPr/>
        <p:txBody>
          <a:bodyPr vert="horz" lIns="91440" tIns="45720" rIns="91440" bIns="45720" rtlCol="0" anchor="t">
            <a:normAutofit fontScale="92500"/>
          </a:bodyPr>
          <a:lstStyle/>
          <a:p>
            <a:pPr marL="0" indent="0">
              <a:buNone/>
            </a:pPr>
            <a:r>
              <a:rPr lang="en-US">
                <a:solidFill>
                  <a:srgbClr val="FFFFFF"/>
                </a:solidFill>
              </a:rPr>
              <a:t>5 minutes discussion</a:t>
            </a:r>
            <a:endParaRPr lang="en-US">
              <a:solidFill>
                <a:srgbClr val="FFFFFF">
                  <a:alpha val="70000"/>
                </a:srgbClr>
              </a:solidFill>
            </a:endParaRPr>
          </a:p>
          <a:p>
            <a:pPr marL="0" indent="0">
              <a:buNone/>
            </a:pPr>
            <a:endParaRPr lang="en-US">
              <a:solidFill>
                <a:srgbClr val="FFFFFF"/>
              </a:solidFill>
            </a:endParaRPr>
          </a:p>
          <a:p>
            <a:pPr marL="514350" indent="-514350">
              <a:buAutoNum type="arabicPeriod"/>
            </a:pPr>
            <a:r>
              <a:rPr lang="en-US">
                <a:solidFill>
                  <a:srgbClr val="FFFFFF"/>
                </a:solidFill>
              </a:rPr>
              <a:t>What do different </a:t>
            </a:r>
            <a:r>
              <a:rPr lang="en-US" err="1">
                <a:solidFill>
                  <a:srgbClr val="FFFFFF"/>
                </a:solidFill>
              </a:rPr>
              <a:t>colours</a:t>
            </a:r>
            <a:r>
              <a:rPr lang="en-US">
                <a:solidFill>
                  <a:srgbClr val="FFFFFF"/>
                </a:solidFill>
              </a:rPr>
              <a:t> represent?</a:t>
            </a:r>
            <a:endParaRPr lang="en-US">
              <a:solidFill>
                <a:srgbClr val="FFFFFF">
                  <a:alpha val="70000"/>
                </a:srgbClr>
              </a:solidFill>
            </a:endParaRPr>
          </a:p>
          <a:p>
            <a:pPr marL="514350" indent="-514350">
              <a:buAutoNum type="arabicPeriod"/>
            </a:pPr>
            <a:r>
              <a:rPr lang="en-US">
                <a:solidFill>
                  <a:srgbClr val="FFFFFF"/>
                </a:solidFill>
              </a:rPr>
              <a:t>What type of lights can you use in the theatre?</a:t>
            </a:r>
            <a:endParaRPr lang="en-US">
              <a:solidFill>
                <a:srgbClr val="FFFFFF">
                  <a:alpha val="70000"/>
                </a:srgbClr>
              </a:solidFill>
            </a:endParaRPr>
          </a:p>
          <a:p>
            <a:pPr marL="514350" indent="-514350">
              <a:buAutoNum type="arabicPeriod"/>
            </a:pPr>
            <a:r>
              <a:rPr lang="en-US">
                <a:solidFill>
                  <a:srgbClr val="FFFFFF"/>
                </a:solidFill>
              </a:rPr>
              <a:t>Where may you use a spotlight? Justify your decision</a:t>
            </a:r>
            <a:endParaRPr lang="en-US">
              <a:solidFill>
                <a:srgbClr val="FFFFFF">
                  <a:alpha val="70000"/>
                </a:srgbClr>
              </a:solidFill>
            </a:endParaRPr>
          </a:p>
          <a:p>
            <a:pPr marL="514350" indent="-514350">
              <a:buAutoNum type="arabicPeriod"/>
            </a:pPr>
            <a:endParaRPr lang="en-US">
              <a:solidFill>
                <a:srgbClr val="FFFFFF">
                  <a:alpha val="70000"/>
                </a:srgbClr>
              </a:solidFill>
            </a:endParaRPr>
          </a:p>
        </p:txBody>
      </p:sp>
      <p:sp>
        <p:nvSpPr>
          <p:cNvPr id="4" name="Text Placeholder 3">
            <a:extLst>
              <a:ext uri="{FF2B5EF4-FFF2-40B4-BE49-F238E27FC236}">
                <a16:creationId xmlns:a16="http://schemas.microsoft.com/office/drawing/2014/main" id="{31D73F6B-F616-4664-AC10-D03B42157B7B}"/>
              </a:ext>
            </a:extLst>
          </p:cNvPr>
          <p:cNvSpPr>
            <a:spLocks noGrp="1"/>
          </p:cNvSpPr>
          <p:nvPr>
            <p:ph type="body" sz="half" idx="2"/>
          </p:nvPr>
        </p:nvSpPr>
        <p:spPr/>
        <p:txBody>
          <a:bodyPr vert="horz" lIns="91440" tIns="45720" rIns="91440" bIns="45720" rtlCol="0" anchor="t">
            <a:normAutofit/>
          </a:bodyPr>
          <a:lstStyle/>
          <a:p>
            <a:r>
              <a:rPr lang="en-US">
                <a:solidFill>
                  <a:srgbClr val="FFFFFF"/>
                </a:solidFill>
              </a:rPr>
              <a:t>To understand lighting key vocabulary</a:t>
            </a:r>
            <a:endParaRPr lang="en-US">
              <a:solidFill>
                <a:srgbClr val="FFFFFF">
                  <a:alpha val="70000"/>
                </a:srgbClr>
              </a:solidFill>
            </a:endParaRPr>
          </a:p>
          <a:p>
            <a:endParaRPr lang="en-US"/>
          </a:p>
          <a:p>
            <a:r>
              <a:rPr lang="en-US">
                <a:solidFill>
                  <a:srgbClr val="FFFFFF"/>
                </a:solidFill>
              </a:rPr>
              <a:t>To apply lighting design to the context of Blood Brothers</a:t>
            </a:r>
          </a:p>
          <a:p>
            <a:endParaRPr lang="en-US"/>
          </a:p>
          <a:p>
            <a:r>
              <a:rPr lang="en-US">
                <a:solidFill>
                  <a:srgbClr val="FFFFFF"/>
                </a:solidFill>
              </a:rPr>
              <a:t>To </a:t>
            </a:r>
            <a:r>
              <a:rPr lang="en-US" err="1">
                <a:solidFill>
                  <a:srgbClr val="FFFFFF"/>
                </a:solidFill>
              </a:rPr>
              <a:t>analyse</a:t>
            </a:r>
            <a:r>
              <a:rPr lang="en-US">
                <a:solidFill>
                  <a:srgbClr val="FFFFFF"/>
                </a:solidFill>
              </a:rPr>
              <a:t> the use of lighting design to a specific scene in Blood Brothers.</a:t>
            </a:r>
            <a:endParaRPr lang="en-US"/>
          </a:p>
        </p:txBody>
      </p:sp>
    </p:spTree>
    <p:extLst>
      <p:ext uri="{BB962C8B-B14F-4D97-AF65-F5344CB8AC3E}">
        <p14:creationId xmlns:p14="http://schemas.microsoft.com/office/powerpoint/2010/main" val="3315099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E03BC-1883-4C17-BD68-CAE550363012}"/>
              </a:ext>
            </a:extLst>
          </p:cNvPr>
          <p:cNvSpPr>
            <a:spLocks noGrp="1"/>
          </p:cNvSpPr>
          <p:nvPr>
            <p:ph type="title"/>
          </p:nvPr>
        </p:nvSpPr>
        <p:spPr/>
        <p:txBody>
          <a:bodyPr/>
          <a:lstStyle/>
          <a:p>
            <a:r>
              <a:rPr lang="en-US"/>
              <a:t>Plenary</a:t>
            </a:r>
          </a:p>
        </p:txBody>
      </p:sp>
      <p:sp>
        <p:nvSpPr>
          <p:cNvPr id="3" name="Content Placeholder 2">
            <a:extLst>
              <a:ext uri="{FF2B5EF4-FFF2-40B4-BE49-F238E27FC236}">
                <a16:creationId xmlns:a16="http://schemas.microsoft.com/office/drawing/2014/main" id="{785CE68A-C9B1-49D8-990E-721F4F36C38D}"/>
              </a:ext>
            </a:extLst>
          </p:cNvPr>
          <p:cNvSpPr>
            <a:spLocks noGrp="1"/>
          </p:cNvSpPr>
          <p:nvPr>
            <p:ph sz="half" idx="1"/>
          </p:nvPr>
        </p:nvSpPr>
        <p:spPr/>
        <p:txBody>
          <a:bodyPr vert="horz" lIns="91440" tIns="45720" rIns="91440" bIns="45720" rtlCol="0" anchor="t">
            <a:normAutofit fontScale="85000" lnSpcReduction="20000"/>
          </a:bodyPr>
          <a:lstStyle/>
          <a:p>
            <a:r>
              <a:rPr lang="en-US">
                <a:solidFill>
                  <a:srgbClr val="FFFFFF"/>
                </a:solidFill>
              </a:rPr>
              <a:t>The main scene that you chose would link to one of the main themes of the play.</a:t>
            </a:r>
            <a:endParaRPr lang="en-US">
              <a:solidFill>
                <a:srgbClr val="FFFFFF">
                  <a:alpha val="70000"/>
                </a:srgbClr>
              </a:solidFill>
            </a:endParaRPr>
          </a:p>
          <a:p>
            <a:r>
              <a:rPr lang="en-US">
                <a:solidFill>
                  <a:srgbClr val="FFFFFF"/>
                </a:solidFill>
              </a:rPr>
              <a:t>Class system</a:t>
            </a:r>
          </a:p>
          <a:p>
            <a:r>
              <a:rPr lang="en-US"/>
              <a:t>Violence</a:t>
            </a:r>
          </a:p>
          <a:p>
            <a:r>
              <a:rPr lang="en-US">
                <a:solidFill>
                  <a:srgbClr val="FFFFFF"/>
                </a:solidFill>
              </a:rPr>
              <a:t>Superstition</a:t>
            </a:r>
          </a:p>
          <a:p>
            <a:r>
              <a:rPr lang="en-US">
                <a:solidFill>
                  <a:srgbClr val="FFFFFF"/>
                </a:solidFill>
              </a:rPr>
              <a:t>Nature versus nurture (may need explaining)</a:t>
            </a:r>
          </a:p>
        </p:txBody>
      </p:sp>
      <p:sp>
        <p:nvSpPr>
          <p:cNvPr id="4" name="Content Placeholder 3">
            <a:extLst>
              <a:ext uri="{FF2B5EF4-FFF2-40B4-BE49-F238E27FC236}">
                <a16:creationId xmlns:a16="http://schemas.microsoft.com/office/drawing/2014/main" id="{69394F23-4207-4BE3-A949-6231DF40DBE1}"/>
              </a:ext>
            </a:extLst>
          </p:cNvPr>
          <p:cNvSpPr>
            <a:spLocks noGrp="1"/>
          </p:cNvSpPr>
          <p:nvPr>
            <p:ph sz="half" idx="2"/>
          </p:nvPr>
        </p:nvSpPr>
        <p:spPr>
          <a:xfrm>
            <a:off x="6206992" y="3436188"/>
            <a:ext cx="5151121" cy="3810001"/>
          </a:xfrm>
        </p:spPr>
        <p:txBody>
          <a:bodyPr vert="horz" lIns="91440" tIns="45720" rIns="91440" bIns="45720" rtlCol="0" anchor="t">
            <a:normAutofit fontScale="85000" lnSpcReduction="20000"/>
          </a:bodyPr>
          <a:lstStyle/>
          <a:p>
            <a:r>
              <a:rPr lang="en-US">
                <a:solidFill>
                  <a:srgbClr val="FFFFFF"/>
                </a:solidFill>
              </a:rPr>
              <a:t>Which theme does this scene fall into? Make sure you justify your reasons and give examples where it is clearly shown within the scene.</a:t>
            </a:r>
            <a:endParaRPr lang="en-US"/>
          </a:p>
        </p:txBody>
      </p:sp>
    </p:spTree>
    <p:extLst>
      <p:ext uri="{BB962C8B-B14F-4D97-AF65-F5344CB8AC3E}">
        <p14:creationId xmlns:p14="http://schemas.microsoft.com/office/powerpoint/2010/main" val="149092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Word, PowerPoint&#10;&#10;Description automatically generated">
            <a:extLst>
              <a:ext uri="{FF2B5EF4-FFF2-40B4-BE49-F238E27FC236}">
                <a16:creationId xmlns:a16="http://schemas.microsoft.com/office/drawing/2014/main" id="{60E32D59-B795-40A2-9F12-F98831D8C0E6}"/>
              </a:ext>
            </a:extLst>
          </p:cNvPr>
          <p:cNvPicPr>
            <a:picLocks noChangeAspect="1"/>
          </p:cNvPicPr>
          <p:nvPr/>
        </p:nvPicPr>
        <p:blipFill rotWithShape="1">
          <a:blip r:embed="rId2"/>
          <a:srcRect l="25545" t="20823" r="10592" b="15289"/>
          <a:stretch/>
        </p:blipFill>
        <p:spPr>
          <a:xfrm>
            <a:off x="511833" y="321225"/>
            <a:ext cx="4685187" cy="6125225"/>
          </a:xfrm>
          <a:prstGeom prst="rect">
            <a:avLst/>
          </a:prstGeom>
        </p:spPr>
      </p:pic>
      <p:sp>
        <p:nvSpPr>
          <p:cNvPr id="3" name="Rectangle 2">
            <a:extLst>
              <a:ext uri="{FF2B5EF4-FFF2-40B4-BE49-F238E27FC236}">
                <a16:creationId xmlns:a16="http://schemas.microsoft.com/office/drawing/2014/main" id="{4B09150C-0AA2-43CB-8EC6-ACE5912DFDAA}"/>
              </a:ext>
            </a:extLst>
          </p:cNvPr>
          <p:cNvSpPr/>
          <p:nvPr/>
        </p:nvSpPr>
        <p:spPr>
          <a:xfrm>
            <a:off x="5638800" y="240101"/>
            <a:ext cx="5779697" cy="6254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Types of lighting</a:t>
            </a:r>
          </a:p>
          <a:p>
            <a:r>
              <a:rPr lang="en-US"/>
              <a:t>Spotlight – Can identify a particular spot within the stage. You can add colored gels to create intention. </a:t>
            </a:r>
          </a:p>
          <a:p>
            <a:endParaRPr lang="en-US"/>
          </a:p>
          <a:p>
            <a:r>
              <a:rPr lang="en-US"/>
              <a:t>GOBO – Projects silhouettes to the wall or floor. This can help people understand where the scene may be set.</a:t>
            </a:r>
          </a:p>
          <a:p>
            <a:endParaRPr lang="en-US"/>
          </a:p>
          <a:p>
            <a:r>
              <a:rPr lang="en-US"/>
              <a:t>Flood -  This will light up the whole stage. This is great for scenes with lots of people on the stage. A straw shade of lighting is used here to make it appear like day or inside a well lit room.</a:t>
            </a:r>
          </a:p>
          <a:p>
            <a:endParaRPr lang="en-US"/>
          </a:p>
          <a:p>
            <a:r>
              <a:rPr lang="en-US"/>
              <a:t>LED – Light that can change </a:t>
            </a:r>
            <a:r>
              <a:rPr lang="en-US" err="1"/>
              <a:t>colour</a:t>
            </a:r>
            <a:r>
              <a:rPr lang="en-US"/>
              <a:t> without any gels being used.</a:t>
            </a:r>
          </a:p>
          <a:p>
            <a:endParaRPr lang="en-US"/>
          </a:p>
          <a:p>
            <a:r>
              <a:rPr lang="en-US"/>
              <a:t>Fresnel – A generic lights that can help light up different parts of the stage. Very popular use of lighting to add gels to.</a:t>
            </a:r>
          </a:p>
        </p:txBody>
      </p:sp>
    </p:spTree>
    <p:extLst>
      <p:ext uri="{BB962C8B-B14F-4D97-AF65-F5344CB8AC3E}">
        <p14:creationId xmlns:p14="http://schemas.microsoft.com/office/powerpoint/2010/main" val="2765535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Word&#10;&#10;Description automatically generated">
            <a:extLst>
              <a:ext uri="{FF2B5EF4-FFF2-40B4-BE49-F238E27FC236}">
                <a16:creationId xmlns:a16="http://schemas.microsoft.com/office/drawing/2014/main" id="{AA59020A-2C8A-4ADD-92F5-DC457C64E021}"/>
              </a:ext>
            </a:extLst>
          </p:cNvPr>
          <p:cNvPicPr>
            <a:picLocks noChangeAspect="1"/>
          </p:cNvPicPr>
          <p:nvPr/>
        </p:nvPicPr>
        <p:blipFill rotWithShape="1">
          <a:blip r:embed="rId2"/>
          <a:srcRect l="24650" t="20446" r="10924" b="14870"/>
          <a:stretch/>
        </p:blipFill>
        <p:spPr>
          <a:xfrm>
            <a:off x="785004" y="387471"/>
            <a:ext cx="6784267" cy="6202655"/>
          </a:xfrm>
          <a:prstGeom prst="rect">
            <a:avLst/>
          </a:prstGeom>
        </p:spPr>
      </p:pic>
      <p:sp>
        <p:nvSpPr>
          <p:cNvPr id="3" name="Rectangle 2">
            <a:extLst>
              <a:ext uri="{FF2B5EF4-FFF2-40B4-BE49-F238E27FC236}">
                <a16:creationId xmlns:a16="http://schemas.microsoft.com/office/drawing/2014/main" id="{63DDF2E1-F259-44EE-A4FD-EC014B50775E}"/>
              </a:ext>
            </a:extLst>
          </p:cNvPr>
          <p:cNvSpPr/>
          <p:nvPr/>
        </p:nvSpPr>
        <p:spPr>
          <a:xfrm>
            <a:off x="8039819" y="800819"/>
            <a:ext cx="3925017" cy="5463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Send 15 minutes identifying different scenes that you could consider for each of these categories, I.e. when Eddie returns from University he says Merry Christmas to Mickey. This means it is winter and you can  develop a lighting design for this scene.</a:t>
            </a:r>
          </a:p>
          <a:p>
            <a:endParaRPr lang="en-US"/>
          </a:p>
          <a:p>
            <a:r>
              <a:rPr lang="en-US"/>
              <a:t>You need one for </a:t>
            </a:r>
          </a:p>
          <a:p>
            <a:r>
              <a:rPr lang="en-US"/>
              <a:t>Seasons </a:t>
            </a:r>
          </a:p>
          <a:p>
            <a:r>
              <a:rPr lang="en-US"/>
              <a:t>Atmosphere </a:t>
            </a:r>
          </a:p>
          <a:p>
            <a:r>
              <a:rPr lang="en-US"/>
              <a:t>Marking the moment </a:t>
            </a:r>
          </a:p>
          <a:p>
            <a:r>
              <a:rPr lang="en-US"/>
              <a:t>Use of a blackout </a:t>
            </a:r>
          </a:p>
          <a:p>
            <a:r>
              <a:rPr lang="en-US"/>
              <a:t>A clear time of day </a:t>
            </a:r>
          </a:p>
          <a:p>
            <a:r>
              <a:rPr lang="en-US"/>
              <a:t>Challenge -  where might you use shadows to create effect and use quotes to support your responses.</a:t>
            </a:r>
          </a:p>
        </p:txBody>
      </p:sp>
    </p:spTree>
    <p:extLst>
      <p:ext uri="{BB962C8B-B14F-4D97-AF65-F5344CB8AC3E}">
        <p14:creationId xmlns:p14="http://schemas.microsoft.com/office/powerpoint/2010/main" val="669395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Word&#10;&#10;Description automatically generated">
            <a:extLst>
              <a:ext uri="{FF2B5EF4-FFF2-40B4-BE49-F238E27FC236}">
                <a16:creationId xmlns:a16="http://schemas.microsoft.com/office/drawing/2014/main" id="{E6078D8F-2420-4C9D-A255-3050F5C8C2DA}"/>
              </a:ext>
            </a:extLst>
          </p:cNvPr>
          <p:cNvPicPr>
            <a:picLocks noChangeAspect="1"/>
          </p:cNvPicPr>
          <p:nvPr/>
        </p:nvPicPr>
        <p:blipFill rotWithShape="1">
          <a:blip r:embed="rId2"/>
          <a:srcRect l="15252" t="14318" r="5755" b="7273"/>
          <a:stretch/>
        </p:blipFill>
        <p:spPr>
          <a:xfrm>
            <a:off x="123646" y="128679"/>
            <a:ext cx="11930954" cy="6574691"/>
          </a:xfrm>
          <a:prstGeom prst="rect">
            <a:avLst/>
          </a:prstGeom>
        </p:spPr>
      </p:pic>
      <p:sp>
        <p:nvSpPr>
          <p:cNvPr id="3" name="Rectangle 2">
            <a:extLst>
              <a:ext uri="{FF2B5EF4-FFF2-40B4-BE49-F238E27FC236}">
                <a16:creationId xmlns:a16="http://schemas.microsoft.com/office/drawing/2014/main" id="{65F595C6-79F7-4766-9446-E714AE2568A5}"/>
              </a:ext>
            </a:extLst>
          </p:cNvPr>
          <p:cNvSpPr/>
          <p:nvPr/>
        </p:nvSpPr>
        <p:spPr>
          <a:xfrm>
            <a:off x="117894" y="125083"/>
            <a:ext cx="6469809" cy="589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Read the script and the respond to the activity on slide 46</a:t>
            </a:r>
          </a:p>
        </p:txBody>
      </p:sp>
    </p:spTree>
    <p:extLst>
      <p:ext uri="{BB962C8B-B14F-4D97-AF65-F5344CB8AC3E}">
        <p14:creationId xmlns:p14="http://schemas.microsoft.com/office/powerpoint/2010/main" val="149542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table&#10;&#10;Description automatically generated">
            <a:extLst>
              <a:ext uri="{FF2B5EF4-FFF2-40B4-BE49-F238E27FC236}">
                <a16:creationId xmlns:a16="http://schemas.microsoft.com/office/drawing/2014/main" id="{FDA7A267-A4FC-42CC-8776-026F80E8CE4E}"/>
              </a:ext>
            </a:extLst>
          </p:cNvPr>
          <p:cNvPicPr>
            <a:picLocks noChangeAspect="1"/>
          </p:cNvPicPr>
          <p:nvPr/>
        </p:nvPicPr>
        <p:blipFill rotWithShape="1">
          <a:blip r:embed="rId2"/>
          <a:srcRect l="15385" t="29769" r="45884" b="19706"/>
          <a:stretch/>
        </p:blipFill>
        <p:spPr>
          <a:xfrm>
            <a:off x="166778" y="200565"/>
            <a:ext cx="5189119" cy="6427417"/>
          </a:xfrm>
          <a:prstGeom prst="rect">
            <a:avLst/>
          </a:prstGeom>
        </p:spPr>
      </p:pic>
      <p:sp>
        <p:nvSpPr>
          <p:cNvPr id="3" name="Rectangle 2">
            <a:extLst>
              <a:ext uri="{FF2B5EF4-FFF2-40B4-BE49-F238E27FC236}">
                <a16:creationId xmlns:a16="http://schemas.microsoft.com/office/drawing/2014/main" id="{92D121AC-3FF0-479C-994D-83F148FC2D71}"/>
              </a:ext>
            </a:extLst>
          </p:cNvPr>
          <p:cNvSpPr/>
          <p:nvPr/>
        </p:nvSpPr>
        <p:spPr>
          <a:xfrm>
            <a:off x="6098875" y="283234"/>
            <a:ext cx="5837206" cy="5722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har char="•"/>
            </a:pPr>
            <a:r>
              <a:rPr lang="en-US" sz="2400"/>
              <a:t>You are designing the lights for this extract</a:t>
            </a:r>
          </a:p>
          <a:p>
            <a:pPr>
              <a:buChar char="•"/>
            </a:pPr>
            <a:r>
              <a:rPr lang="en-US" sz="2400"/>
              <a:t>The lighting design must reflect the context of Blood Brothers, set in a working-class community in and around the 1960s. Describe your design ideas for the design.  (4 marks are awarded for this question)​</a:t>
            </a:r>
          </a:p>
          <a:p>
            <a:pPr>
              <a:buChar char="•"/>
            </a:pPr>
            <a:endParaRPr lang="en-US" sz="2400"/>
          </a:p>
          <a:p>
            <a:pPr>
              <a:buChar char="•"/>
            </a:pPr>
            <a:endParaRPr lang="en-US" sz="2400"/>
          </a:p>
          <a:p>
            <a:pPr>
              <a:buChar char="•"/>
            </a:pPr>
            <a:r>
              <a:rPr lang="en-US" sz="2400"/>
              <a:t>Spend the remainder of the lesson completing the 4 mark question.</a:t>
            </a:r>
          </a:p>
        </p:txBody>
      </p:sp>
    </p:spTree>
    <p:extLst>
      <p:ext uri="{BB962C8B-B14F-4D97-AF65-F5344CB8AC3E}">
        <p14:creationId xmlns:p14="http://schemas.microsoft.com/office/powerpoint/2010/main" val="37123195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Word&#10;&#10;Description automatically generated">
            <a:extLst>
              <a:ext uri="{FF2B5EF4-FFF2-40B4-BE49-F238E27FC236}">
                <a16:creationId xmlns:a16="http://schemas.microsoft.com/office/drawing/2014/main" id="{E6078D8F-2420-4C9D-A255-3050F5C8C2DA}"/>
              </a:ext>
            </a:extLst>
          </p:cNvPr>
          <p:cNvPicPr>
            <a:picLocks noChangeAspect="1"/>
          </p:cNvPicPr>
          <p:nvPr/>
        </p:nvPicPr>
        <p:blipFill rotWithShape="1">
          <a:blip r:embed="rId2"/>
          <a:srcRect l="15252" t="14318" r="5755" b="7273"/>
          <a:stretch/>
        </p:blipFill>
        <p:spPr>
          <a:xfrm>
            <a:off x="123646" y="128679"/>
            <a:ext cx="11930954" cy="6574691"/>
          </a:xfrm>
          <a:prstGeom prst="rect">
            <a:avLst/>
          </a:prstGeom>
        </p:spPr>
      </p:pic>
      <p:sp>
        <p:nvSpPr>
          <p:cNvPr id="3" name="Rectangle 2">
            <a:extLst>
              <a:ext uri="{FF2B5EF4-FFF2-40B4-BE49-F238E27FC236}">
                <a16:creationId xmlns:a16="http://schemas.microsoft.com/office/drawing/2014/main" id="{65F595C6-79F7-4766-9446-E714AE2568A5}"/>
              </a:ext>
            </a:extLst>
          </p:cNvPr>
          <p:cNvSpPr/>
          <p:nvPr/>
        </p:nvSpPr>
        <p:spPr>
          <a:xfrm>
            <a:off x="117894" y="125083"/>
            <a:ext cx="6469809" cy="589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Re-read the script and make notes on the motivation of Eddie and Mickey in this scene (10 minutes)</a:t>
            </a:r>
          </a:p>
        </p:txBody>
      </p:sp>
    </p:spTree>
    <p:extLst>
      <p:ext uri="{BB962C8B-B14F-4D97-AF65-F5344CB8AC3E}">
        <p14:creationId xmlns:p14="http://schemas.microsoft.com/office/powerpoint/2010/main" val="2367935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table&#10;&#10;Description automatically generated">
            <a:extLst>
              <a:ext uri="{FF2B5EF4-FFF2-40B4-BE49-F238E27FC236}">
                <a16:creationId xmlns:a16="http://schemas.microsoft.com/office/drawing/2014/main" id="{FDA7A267-A4FC-42CC-8776-026F80E8CE4E}"/>
              </a:ext>
            </a:extLst>
          </p:cNvPr>
          <p:cNvPicPr>
            <a:picLocks noChangeAspect="1"/>
          </p:cNvPicPr>
          <p:nvPr/>
        </p:nvPicPr>
        <p:blipFill rotWithShape="1">
          <a:blip r:embed="rId2"/>
          <a:srcRect l="15385" t="29769" r="45884" b="19706"/>
          <a:stretch/>
        </p:blipFill>
        <p:spPr>
          <a:xfrm>
            <a:off x="166778" y="200565"/>
            <a:ext cx="5189119" cy="6427417"/>
          </a:xfrm>
          <a:prstGeom prst="rect">
            <a:avLst/>
          </a:prstGeom>
        </p:spPr>
      </p:pic>
      <p:sp>
        <p:nvSpPr>
          <p:cNvPr id="3" name="Rectangle 2">
            <a:extLst>
              <a:ext uri="{FF2B5EF4-FFF2-40B4-BE49-F238E27FC236}">
                <a16:creationId xmlns:a16="http://schemas.microsoft.com/office/drawing/2014/main" id="{92D121AC-3FF0-479C-994D-83F148FC2D71}"/>
              </a:ext>
            </a:extLst>
          </p:cNvPr>
          <p:cNvSpPr/>
          <p:nvPr/>
        </p:nvSpPr>
        <p:spPr>
          <a:xfrm>
            <a:off x="6098875" y="283234"/>
            <a:ext cx="5837206" cy="5722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t>Once you have read the script makes notes on:</a:t>
            </a:r>
          </a:p>
          <a:p>
            <a:endParaRPr lang="en-US" sz="2400"/>
          </a:p>
          <a:p>
            <a:pPr>
              <a:buChar char="•"/>
            </a:pPr>
            <a:r>
              <a:rPr lang="en-US" sz="2400"/>
              <a:t>The characters motivations within this scene?</a:t>
            </a:r>
          </a:p>
          <a:p>
            <a:pPr>
              <a:buChar char="•"/>
            </a:pPr>
            <a:r>
              <a:rPr lang="en-US" sz="2400"/>
              <a:t>How are the characters feeling?</a:t>
            </a:r>
          </a:p>
          <a:p>
            <a:pPr>
              <a:buChar char="•"/>
            </a:pPr>
            <a:r>
              <a:rPr lang="en-US" sz="2400"/>
              <a:t>What has happened to these characters to lead to this dramatic moment?</a:t>
            </a:r>
          </a:p>
        </p:txBody>
      </p:sp>
    </p:spTree>
    <p:extLst>
      <p:ext uri="{BB962C8B-B14F-4D97-AF65-F5344CB8AC3E}">
        <p14:creationId xmlns:p14="http://schemas.microsoft.com/office/powerpoint/2010/main" val="2093862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554F-26A5-4721-8A8D-F88528895292}"/>
              </a:ext>
            </a:extLst>
          </p:cNvPr>
          <p:cNvSpPr>
            <a:spLocks noGrp="1"/>
          </p:cNvSpPr>
          <p:nvPr>
            <p:ph type="title"/>
          </p:nvPr>
        </p:nvSpPr>
        <p:spPr/>
        <p:txBody>
          <a:bodyPr/>
          <a:lstStyle/>
          <a:p>
            <a:r>
              <a:rPr lang="en-US"/>
              <a:t>Mickey </a:t>
            </a:r>
          </a:p>
        </p:txBody>
      </p:sp>
      <p:pic>
        <p:nvPicPr>
          <p:cNvPr id="5" name="Picture 5" descr="A group of people posing for the camera&#10;&#10;Description automatically generated">
            <a:extLst>
              <a:ext uri="{FF2B5EF4-FFF2-40B4-BE49-F238E27FC236}">
                <a16:creationId xmlns:a16="http://schemas.microsoft.com/office/drawing/2014/main" id="{738C674C-04B6-4045-AB8F-2C48D0FB6A2F}"/>
              </a:ext>
            </a:extLst>
          </p:cNvPr>
          <p:cNvPicPr>
            <a:picLocks noGrp="1" noChangeAspect="1"/>
          </p:cNvPicPr>
          <p:nvPr>
            <p:ph idx="1"/>
          </p:nvPr>
        </p:nvPicPr>
        <p:blipFill>
          <a:blip r:embed="rId2"/>
          <a:stretch>
            <a:fillRect/>
          </a:stretch>
        </p:blipFill>
        <p:spPr>
          <a:xfrm>
            <a:off x="4801499" y="433927"/>
            <a:ext cx="3811078" cy="2151391"/>
          </a:xfrm>
        </p:spPr>
      </p:pic>
      <p:sp>
        <p:nvSpPr>
          <p:cNvPr id="4" name="Text Placeholder 3">
            <a:extLst>
              <a:ext uri="{FF2B5EF4-FFF2-40B4-BE49-F238E27FC236}">
                <a16:creationId xmlns:a16="http://schemas.microsoft.com/office/drawing/2014/main" id="{75CB7817-C75D-4876-B5F7-50D49B48BA96}"/>
              </a:ext>
            </a:extLst>
          </p:cNvPr>
          <p:cNvSpPr>
            <a:spLocks noGrp="1"/>
          </p:cNvSpPr>
          <p:nvPr>
            <p:ph type="body" sz="half" idx="2"/>
          </p:nvPr>
        </p:nvSpPr>
        <p:spPr/>
        <p:txBody>
          <a:bodyPr vert="horz" lIns="91440" tIns="45720" rIns="91440" bIns="45720" rtlCol="0" anchor="t">
            <a:normAutofit/>
          </a:bodyPr>
          <a:lstStyle/>
          <a:p>
            <a:r>
              <a:rPr lang="en-US">
                <a:solidFill>
                  <a:srgbClr val="FFFFFF"/>
                </a:solidFill>
              </a:rPr>
              <a:t>As the Narrator of Blood Brothers I would like you to spend 10 minutes writing  dialogue for the character. The Narrator will be telling the audiences about Mickeys life, his trials and tribulations, and how he has changed over the years.</a:t>
            </a:r>
            <a:endParaRPr lang="en-US">
              <a:solidFill>
                <a:srgbClr val="FFFFFF">
                  <a:alpha val="70000"/>
                </a:srgbClr>
              </a:solidFill>
            </a:endParaRPr>
          </a:p>
          <a:p>
            <a:endParaRPr lang="en-US">
              <a:solidFill>
                <a:srgbClr val="FFFFFF"/>
              </a:solidFill>
            </a:endParaRPr>
          </a:p>
          <a:p>
            <a:r>
              <a:rPr lang="en-US">
                <a:solidFill>
                  <a:srgbClr val="FFFFFF"/>
                </a:solidFill>
              </a:rPr>
              <a:t>CHALLENGE – Write it in the style used by Willy Russell, I.e. in verse.</a:t>
            </a:r>
            <a:endParaRPr lang="en-US"/>
          </a:p>
        </p:txBody>
      </p:sp>
      <p:pic>
        <p:nvPicPr>
          <p:cNvPr id="6" name="Picture 6" descr="A picture containing person, building, player, sitting&#10;&#10;Description automatically generated">
            <a:extLst>
              <a:ext uri="{FF2B5EF4-FFF2-40B4-BE49-F238E27FC236}">
                <a16:creationId xmlns:a16="http://schemas.microsoft.com/office/drawing/2014/main" id="{265F861A-49DD-452C-82D7-15C55D15606E}"/>
              </a:ext>
            </a:extLst>
          </p:cNvPr>
          <p:cNvPicPr>
            <a:picLocks noChangeAspect="1"/>
          </p:cNvPicPr>
          <p:nvPr/>
        </p:nvPicPr>
        <p:blipFill>
          <a:blip r:embed="rId3"/>
          <a:stretch>
            <a:fillRect/>
          </a:stretch>
        </p:blipFill>
        <p:spPr>
          <a:xfrm>
            <a:off x="4800690" y="2586217"/>
            <a:ext cx="3812696" cy="2160019"/>
          </a:xfrm>
          <a:prstGeom prst="rect">
            <a:avLst/>
          </a:prstGeom>
        </p:spPr>
      </p:pic>
      <p:pic>
        <p:nvPicPr>
          <p:cNvPr id="8" name="Picture 8" descr="A group of people standing around each other&#10;&#10;Description automatically generated">
            <a:extLst>
              <a:ext uri="{FF2B5EF4-FFF2-40B4-BE49-F238E27FC236}">
                <a16:creationId xmlns:a16="http://schemas.microsoft.com/office/drawing/2014/main" id="{4B5ED702-1605-45CF-A17B-C65B2C1022D0}"/>
              </a:ext>
            </a:extLst>
          </p:cNvPr>
          <p:cNvPicPr>
            <a:picLocks noChangeAspect="1"/>
          </p:cNvPicPr>
          <p:nvPr/>
        </p:nvPicPr>
        <p:blipFill>
          <a:blip r:embed="rId4"/>
          <a:stretch>
            <a:fillRect/>
          </a:stretch>
        </p:blipFill>
        <p:spPr>
          <a:xfrm>
            <a:off x="4805134" y="4744250"/>
            <a:ext cx="3792747" cy="1794984"/>
          </a:xfrm>
          <a:prstGeom prst="rect">
            <a:avLst/>
          </a:prstGeom>
        </p:spPr>
      </p:pic>
      <p:pic>
        <p:nvPicPr>
          <p:cNvPr id="9" name="Picture 9" descr="A group of people posing for the camera&#10;&#10;Description automatically generated">
            <a:extLst>
              <a:ext uri="{FF2B5EF4-FFF2-40B4-BE49-F238E27FC236}">
                <a16:creationId xmlns:a16="http://schemas.microsoft.com/office/drawing/2014/main" id="{7ABF2C25-7184-423B-A305-2BD125DD0F4F}"/>
              </a:ext>
            </a:extLst>
          </p:cNvPr>
          <p:cNvPicPr>
            <a:picLocks noChangeAspect="1"/>
          </p:cNvPicPr>
          <p:nvPr/>
        </p:nvPicPr>
        <p:blipFill>
          <a:blip r:embed="rId5"/>
          <a:stretch>
            <a:fillRect/>
          </a:stretch>
        </p:blipFill>
        <p:spPr>
          <a:xfrm>
            <a:off x="8612806" y="1427928"/>
            <a:ext cx="3440322" cy="4157392"/>
          </a:xfrm>
          <a:prstGeom prst="rect">
            <a:avLst/>
          </a:prstGeom>
        </p:spPr>
      </p:pic>
    </p:spTree>
    <p:extLst>
      <p:ext uri="{BB962C8B-B14F-4D97-AF65-F5344CB8AC3E}">
        <p14:creationId xmlns:p14="http://schemas.microsoft.com/office/powerpoint/2010/main" val="3229484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A17B6-A1EF-4D59-BE0C-F0DDB83AE74F}"/>
              </a:ext>
            </a:extLst>
          </p:cNvPr>
          <p:cNvSpPr>
            <a:spLocks noGrp="1"/>
          </p:cNvSpPr>
          <p:nvPr>
            <p:ph type="title"/>
          </p:nvPr>
        </p:nvSpPr>
        <p:spPr>
          <a:xfrm>
            <a:off x="632604" y="100639"/>
            <a:ext cx="3810000" cy="1524002"/>
          </a:xfrm>
        </p:spPr>
        <p:txBody>
          <a:bodyPr/>
          <a:lstStyle/>
          <a:p>
            <a:r>
              <a:rPr lang="en-US"/>
              <a:t>Checklist:</a:t>
            </a:r>
          </a:p>
        </p:txBody>
      </p:sp>
      <p:sp>
        <p:nvSpPr>
          <p:cNvPr id="3" name="Content Placeholder 2">
            <a:extLst>
              <a:ext uri="{FF2B5EF4-FFF2-40B4-BE49-F238E27FC236}">
                <a16:creationId xmlns:a16="http://schemas.microsoft.com/office/drawing/2014/main" id="{9912B0EF-C7DB-470B-A8F5-9F4B85BBB828}"/>
              </a:ext>
            </a:extLst>
          </p:cNvPr>
          <p:cNvSpPr>
            <a:spLocks noGrp="1"/>
          </p:cNvSpPr>
          <p:nvPr>
            <p:ph idx="1"/>
          </p:nvPr>
        </p:nvSpPr>
        <p:spPr>
          <a:xfrm>
            <a:off x="5995358" y="531963"/>
            <a:ext cx="6096000" cy="5334000"/>
          </a:xfrm>
        </p:spPr>
        <p:txBody>
          <a:bodyPr vert="horz" lIns="91440" tIns="45720" rIns="91440" bIns="45720" rtlCol="0" anchor="t">
            <a:normAutofit fontScale="92500" lnSpcReduction="20000"/>
          </a:bodyPr>
          <a:lstStyle/>
          <a:p>
            <a:pPr>
              <a:lnSpc>
                <a:spcPct val="100000"/>
              </a:lnSpc>
              <a:spcBef>
                <a:spcPts val="0"/>
              </a:spcBef>
            </a:pPr>
            <a:r>
              <a:rPr lang="en-US">
                <a:solidFill>
                  <a:srgbClr val="FFFFFF"/>
                </a:solidFill>
                <a:ea typeface="+mn-lt"/>
                <a:cs typeface="+mn-lt"/>
              </a:rPr>
              <a:t>Exam question </a:t>
            </a:r>
          </a:p>
          <a:p>
            <a:pPr>
              <a:lnSpc>
                <a:spcPct val="100000"/>
              </a:lnSpc>
              <a:spcBef>
                <a:spcPts val="0"/>
              </a:spcBef>
            </a:pPr>
            <a:endParaRPr lang="en-US">
              <a:ea typeface="+mn-lt"/>
              <a:cs typeface="+mn-lt"/>
            </a:endParaRPr>
          </a:p>
          <a:p>
            <a:pPr>
              <a:lnSpc>
                <a:spcPct val="100000"/>
              </a:lnSpc>
              <a:spcBef>
                <a:spcPts val="0"/>
              </a:spcBef>
            </a:pPr>
            <a:r>
              <a:rPr lang="en-US">
                <a:solidFill>
                  <a:srgbClr val="FFFFFF"/>
                </a:solidFill>
                <a:ea typeface="+mn-lt"/>
                <a:cs typeface="+mn-lt"/>
              </a:rPr>
              <a:t>You are playing the role of Mickey for this extract.</a:t>
            </a:r>
            <a:endParaRPr lang="en-US">
              <a:solidFill>
                <a:srgbClr val="FFFF00"/>
              </a:solidFill>
              <a:ea typeface="+mn-lt"/>
              <a:cs typeface="+mn-lt"/>
            </a:endParaRPr>
          </a:p>
          <a:p>
            <a:pPr>
              <a:lnSpc>
                <a:spcPct val="100000"/>
              </a:lnSpc>
              <a:spcBef>
                <a:spcPts val="0"/>
              </a:spcBef>
            </a:pPr>
            <a:endParaRPr lang="en-US">
              <a:solidFill>
                <a:srgbClr val="FFFFFF"/>
              </a:solidFill>
              <a:ea typeface="+mn-lt"/>
              <a:cs typeface="+mn-lt"/>
            </a:endParaRPr>
          </a:p>
          <a:p>
            <a:pPr>
              <a:lnSpc>
                <a:spcPct val="100000"/>
              </a:lnSpc>
              <a:spcBef>
                <a:spcPts val="0"/>
              </a:spcBef>
            </a:pPr>
            <a:r>
              <a:rPr lang="en-US">
                <a:solidFill>
                  <a:srgbClr val="FFFFFF"/>
                </a:solidFill>
                <a:ea typeface="+mn-lt"/>
                <a:cs typeface="+mn-lt"/>
              </a:rPr>
              <a:t>Describe how you would use your performance skills to create effects which support the action of this extract and explain why your ideas are appropriate </a:t>
            </a:r>
            <a:r>
              <a:rPr lang="en-US">
                <a:solidFill>
                  <a:srgbClr val="FFFF00"/>
                </a:solidFill>
                <a:ea typeface="+mn-lt"/>
                <a:cs typeface="+mn-lt"/>
              </a:rPr>
              <a:t>both for this extract and the play as a whole. </a:t>
            </a:r>
            <a:r>
              <a:rPr lang="en-US">
                <a:solidFill>
                  <a:srgbClr val="FFFFFF"/>
                </a:solidFill>
                <a:ea typeface="+mn-lt"/>
                <a:cs typeface="+mn-lt"/>
              </a:rPr>
              <a:t>(20 marks)</a:t>
            </a:r>
          </a:p>
          <a:p>
            <a:endParaRPr lang="en-US"/>
          </a:p>
        </p:txBody>
      </p:sp>
      <p:sp>
        <p:nvSpPr>
          <p:cNvPr id="4" name="Text Placeholder 3">
            <a:extLst>
              <a:ext uri="{FF2B5EF4-FFF2-40B4-BE49-F238E27FC236}">
                <a16:creationId xmlns:a16="http://schemas.microsoft.com/office/drawing/2014/main" id="{6E046415-73C5-4F8A-AEBC-40F2D2F3F846}"/>
              </a:ext>
            </a:extLst>
          </p:cNvPr>
          <p:cNvSpPr>
            <a:spLocks noGrp="1"/>
          </p:cNvSpPr>
          <p:nvPr>
            <p:ph type="body" sz="half" idx="2"/>
          </p:nvPr>
        </p:nvSpPr>
        <p:spPr>
          <a:xfrm>
            <a:off x="517585" y="531962"/>
            <a:ext cx="4730150" cy="6124755"/>
          </a:xfrm>
        </p:spPr>
        <p:txBody>
          <a:bodyPr vert="horz" lIns="91440" tIns="45720" rIns="91440" bIns="45720" rtlCol="0" anchor="t">
            <a:normAutofit fontScale="92500" lnSpcReduction="10000"/>
          </a:bodyPr>
          <a:lstStyle/>
          <a:p>
            <a:pPr marL="285750" indent="-285750">
              <a:buChar char="•"/>
            </a:pPr>
            <a:r>
              <a:rPr lang="en-US">
                <a:solidFill>
                  <a:srgbClr val="FFFFFF"/>
                </a:solidFill>
              </a:rPr>
              <a:t>Use key vocabulary to for vocal and physical skills.</a:t>
            </a:r>
            <a:endParaRPr lang="en-US">
              <a:solidFill>
                <a:srgbClr val="FFFFFF">
                  <a:alpha val="70000"/>
                </a:srgbClr>
              </a:solidFill>
            </a:endParaRPr>
          </a:p>
          <a:p>
            <a:pPr marL="285750" indent="-285750">
              <a:buChar char="•"/>
            </a:pPr>
            <a:r>
              <a:rPr lang="en-US">
                <a:solidFill>
                  <a:srgbClr val="FFFFFF"/>
                </a:solidFill>
              </a:rPr>
              <a:t>Describe your intentions clearly.</a:t>
            </a:r>
          </a:p>
          <a:p>
            <a:pPr marL="285750" indent="-285750">
              <a:buChar char="•"/>
            </a:pPr>
            <a:r>
              <a:rPr lang="en-US">
                <a:solidFill>
                  <a:srgbClr val="FFFFFF"/>
                </a:solidFill>
              </a:rPr>
              <a:t>Make reference to certain lines within the extract.</a:t>
            </a:r>
          </a:p>
          <a:p>
            <a:pPr marL="285750" indent="-285750">
              <a:buChar char="•"/>
            </a:pPr>
            <a:r>
              <a:rPr lang="en-US">
                <a:solidFill>
                  <a:srgbClr val="FFFFFF"/>
                </a:solidFill>
              </a:rPr>
              <a:t>Always justify your reasons and state what it will tell the audience.</a:t>
            </a:r>
          </a:p>
          <a:p>
            <a:pPr marL="285750" indent="-285750">
              <a:buChar char="•"/>
            </a:pPr>
            <a:r>
              <a:rPr lang="en-US">
                <a:solidFill>
                  <a:srgbClr val="FFFFFF"/>
                </a:solidFill>
              </a:rPr>
              <a:t>You must refer to other parts of the play, this may be to show a contrast in how he would be played when he is younger and happier, or how his relationship with Eddie has changed throughout the performance.</a:t>
            </a:r>
          </a:p>
          <a:p>
            <a:r>
              <a:rPr lang="en-US" sz="1800" b="1">
                <a:solidFill>
                  <a:srgbClr val="FFFFFF"/>
                </a:solidFill>
              </a:rPr>
              <a:t>Structure</a:t>
            </a:r>
          </a:p>
          <a:p>
            <a:r>
              <a:rPr lang="en-US" sz="1800">
                <a:solidFill>
                  <a:srgbClr val="FFFFFF"/>
                </a:solidFill>
              </a:rPr>
              <a:t>Paragraph describing your acting choices</a:t>
            </a:r>
            <a:endParaRPr lang="en-US" sz="1800" b="1">
              <a:solidFill>
                <a:srgbClr val="FFFFFF"/>
              </a:solidFill>
            </a:endParaRPr>
          </a:p>
          <a:p>
            <a:r>
              <a:rPr lang="en-US" sz="1800">
                <a:solidFill>
                  <a:srgbClr val="FFFFFF"/>
                </a:solidFill>
              </a:rPr>
              <a:t>Paragraph justifying your decisions and making notes on the impact on the audience.</a:t>
            </a:r>
          </a:p>
          <a:p>
            <a:r>
              <a:rPr lang="en-US" sz="1800">
                <a:solidFill>
                  <a:srgbClr val="FFFFFF"/>
                </a:solidFill>
              </a:rPr>
              <a:t>At least two paragraphs and how this is appropriate for the play as a whole.</a:t>
            </a:r>
          </a:p>
          <a:p>
            <a:pPr marL="285750" indent="-285750">
              <a:buChar char="•"/>
            </a:pPr>
            <a:endParaRPr lang="en-US">
              <a:solidFill>
                <a:srgbClr val="FFFFFF"/>
              </a:solidFill>
            </a:endParaRPr>
          </a:p>
        </p:txBody>
      </p:sp>
    </p:spTree>
    <p:extLst>
      <p:ext uri="{BB962C8B-B14F-4D97-AF65-F5344CB8AC3E}">
        <p14:creationId xmlns:p14="http://schemas.microsoft.com/office/powerpoint/2010/main" val="3042025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5D89D-C413-474E-853F-3EC1FFEFA08D}"/>
              </a:ext>
            </a:extLst>
          </p:cNvPr>
          <p:cNvSpPr>
            <a:spLocks noGrp="1"/>
          </p:cNvSpPr>
          <p:nvPr>
            <p:ph type="title"/>
          </p:nvPr>
        </p:nvSpPr>
        <p:spPr>
          <a:xfrm>
            <a:off x="230038" y="-86264"/>
            <a:ext cx="11961962" cy="1524000"/>
          </a:xfrm>
        </p:spPr>
        <p:txBody>
          <a:bodyPr>
            <a:normAutofit/>
          </a:bodyPr>
          <a:lstStyle/>
          <a:p>
            <a:r>
              <a:rPr lang="en-US" sz="3200">
                <a:solidFill>
                  <a:srgbClr val="00B0F0"/>
                </a:solidFill>
              </a:rPr>
              <a:t>Starter - Whose props do these belong to?! Explain your answer and tell me what theme the props are link to. Can you find anything in your house that would be a good prop?</a:t>
            </a:r>
          </a:p>
        </p:txBody>
      </p:sp>
      <p:pic>
        <p:nvPicPr>
          <p:cNvPr id="5" name="Picture 5" descr="Graphical user interface, application, PowerPoint&#10;&#10;Description automatically generated">
            <a:extLst>
              <a:ext uri="{FF2B5EF4-FFF2-40B4-BE49-F238E27FC236}">
                <a16:creationId xmlns:a16="http://schemas.microsoft.com/office/drawing/2014/main" id="{A5DE7CAA-A88D-48DC-8066-8AE528D8EDE4}"/>
              </a:ext>
            </a:extLst>
          </p:cNvPr>
          <p:cNvPicPr>
            <a:picLocks noGrp="1" noChangeAspect="1"/>
          </p:cNvPicPr>
          <p:nvPr>
            <p:ph sz="half" idx="1"/>
          </p:nvPr>
        </p:nvPicPr>
        <p:blipFill rotWithShape="1">
          <a:blip r:embed="rId2"/>
          <a:srcRect l="22096" t="26415" r="4533" b="18113"/>
          <a:stretch/>
        </p:blipFill>
        <p:spPr>
          <a:xfrm>
            <a:off x="8345672" y="1293961"/>
            <a:ext cx="3827901" cy="2401026"/>
          </a:xfrm>
        </p:spPr>
      </p:pic>
      <p:pic>
        <p:nvPicPr>
          <p:cNvPr id="6" name="Picture 6" descr="Graphical user interface, application, PowerPoint&#10;&#10;Description automatically generated">
            <a:extLst>
              <a:ext uri="{FF2B5EF4-FFF2-40B4-BE49-F238E27FC236}">
                <a16:creationId xmlns:a16="http://schemas.microsoft.com/office/drawing/2014/main" id="{2AF0765A-AE4E-42E0-B623-03413577BA85}"/>
              </a:ext>
            </a:extLst>
          </p:cNvPr>
          <p:cNvPicPr>
            <a:picLocks noChangeAspect="1"/>
          </p:cNvPicPr>
          <p:nvPr/>
        </p:nvPicPr>
        <p:blipFill rotWithShape="1">
          <a:blip r:embed="rId3"/>
          <a:srcRect l="24435" t="25884" r="25873" b="36427"/>
          <a:stretch/>
        </p:blipFill>
        <p:spPr>
          <a:xfrm>
            <a:off x="-5751" y="1293412"/>
            <a:ext cx="3848397" cy="2408116"/>
          </a:xfrm>
          <a:prstGeom prst="rect">
            <a:avLst/>
          </a:prstGeom>
        </p:spPr>
      </p:pic>
      <p:pic>
        <p:nvPicPr>
          <p:cNvPr id="7" name="Picture 7" descr="Graphical user interface, application, PowerPoint&#10;&#10;Description automatically generated">
            <a:extLst>
              <a:ext uri="{FF2B5EF4-FFF2-40B4-BE49-F238E27FC236}">
                <a16:creationId xmlns:a16="http://schemas.microsoft.com/office/drawing/2014/main" id="{1273ECC2-1AD6-4E8D-B986-DF0EF2337F41}"/>
              </a:ext>
            </a:extLst>
          </p:cNvPr>
          <p:cNvPicPr>
            <a:picLocks noChangeAspect="1"/>
          </p:cNvPicPr>
          <p:nvPr/>
        </p:nvPicPr>
        <p:blipFill rotWithShape="1">
          <a:blip r:embed="rId4"/>
          <a:srcRect l="22523" t="26295" r="3303" b="17530"/>
          <a:stretch/>
        </p:blipFill>
        <p:spPr>
          <a:xfrm>
            <a:off x="8347493" y="4413131"/>
            <a:ext cx="3851001" cy="2408131"/>
          </a:xfrm>
          <a:prstGeom prst="rect">
            <a:avLst/>
          </a:prstGeom>
        </p:spPr>
      </p:pic>
      <p:pic>
        <p:nvPicPr>
          <p:cNvPr id="8" name="Picture 8" descr="Graphical user interface, application, PowerPoint&#10;&#10;Description automatically generated">
            <a:extLst>
              <a:ext uri="{FF2B5EF4-FFF2-40B4-BE49-F238E27FC236}">
                <a16:creationId xmlns:a16="http://schemas.microsoft.com/office/drawing/2014/main" id="{CE75B02C-0D37-4BE4-9E17-072568FDC311}"/>
              </a:ext>
            </a:extLst>
          </p:cNvPr>
          <p:cNvPicPr>
            <a:picLocks noChangeAspect="1"/>
          </p:cNvPicPr>
          <p:nvPr/>
        </p:nvPicPr>
        <p:blipFill rotWithShape="1">
          <a:blip r:embed="rId5"/>
          <a:srcRect l="22188" t="26412" r="4135" b="17023"/>
          <a:stretch/>
        </p:blipFill>
        <p:spPr>
          <a:xfrm>
            <a:off x="-5751" y="4308325"/>
            <a:ext cx="3842340" cy="2502748"/>
          </a:xfrm>
          <a:prstGeom prst="rect">
            <a:avLst/>
          </a:prstGeom>
        </p:spPr>
      </p:pic>
      <p:pic>
        <p:nvPicPr>
          <p:cNvPr id="9" name="Picture 9" descr="Graphical user interface, application, PowerPoint&#10;&#10;Description automatically generated">
            <a:extLst>
              <a:ext uri="{FF2B5EF4-FFF2-40B4-BE49-F238E27FC236}">
                <a16:creationId xmlns:a16="http://schemas.microsoft.com/office/drawing/2014/main" id="{A80CEF24-BCCB-45B4-A6C4-FF4B2320381C}"/>
              </a:ext>
            </a:extLst>
          </p:cNvPr>
          <p:cNvPicPr>
            <a:picLocks noChangeAspect="1"/>
          </p:cNvPicPr>
          <p:nvPr/>
        </p:nvPicPr>
        <p:blipFill rotWithShape="1">
          <a:blip r:embed="rId6"/>
          <a:srcRect l="23134" t="26971" r="5224" b="27471"/>
          <a:stretch/>
        </p:blipFill>
        <p:spPr>
          <a:xfrm>
            <a:off x="4163684" y="4308373"/>
            <a:ext cx="3853583" cy="2509371"/>
          </a:xfrm>
          <a:prstGeom prst="rect">
            <a:avLst/>
          </a:prstGeom>
        </p:spPr>
      </p:pic>
      <p:pic>
        <p:nvPicPr>
          <p:cNvPr id="10" name="Picture 10" descr="Graphical user interface, application, Word&#10;&#10;Description automatically generated">
            <a:extLst>
              <a:ext uri="{FF2B5EF4-FFF2-40B4-BE49-F238E27FC236}">
                <a16:creationId xmlns:a16="http://schemas.microsoft.com/office/drawing/2014/main" id="{E7730CAB-B7F6-4694-B737-4221211F1985}"/>
              </a:ext>
            </a:extLst>
          </p:cNvPr>
          <p:cNvPicPr>
            <a:picLocks noChangeAspect="1"/>
          </p:cNvPicPr>
          <p:nvPr/>
        </p:nvPicPr>
        <p:blipFill rotWithShape="1">
          <a:blip r:embed="rId7"/>
          <a:srcRect l="24010" t="26071" r="8179" b="16786"/>
          <a:stretch/>
        </p:blipFill>
        <p:spPr>
          <a:xfrm>
            <a:off x="4163684" y="1293244"/>
            <a:ext cx="3851186" cy="2408004"/>
          </a:xfrm>
          <a:prstGeom prst="rect">
            <a:avLst/>
          </a:prstGeom>
        </p:spPr>
      </p:pic>
    </p:spTree>
    <p:extLst>
      <p:ext uri="{BB962C8B-B14F-4D97-AF65-F5344CB8AC3E}">
        <p14:creationId xmlns:p14="http://schemas.microsoft.com/office/powerpoint/2010/main" val="37166211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1B978-3B06-4560-8FAB-8F81DBA569A3}"/>
              </a:ext>
            </a:extLst>
          </p:cNvPr>
          <p:cNvSpPr>
            <a:spLocks noGrp="1"/>
          </p:cNvSpPr>
          <p:nvPr>
            <p:ph type="title"/>
          </p:nvPr>
        </p:nvSpPr>
        <p:spPr>
          <a:xfrm>
            <a:off x="359434" y="143772"/>
            <a:ext cx="3810000" cy="1524002"/>
          </a:xfrm>
        </p:spPr>
        <p:txBody>
          <a:bodyPr/>
          <a:lstStyle/>
          <a:p>
            <a:r>
              <a:rPr lang="en-US"/>
              <a:t>Blood Brothers in action</a:t>
            </a:r>
          </a:p>
        </p:txBody>
      </p:sp>
      <p:pic>
        <p:nvPicPr>
          <p:cNvPr id="5" name="Picture 5">
            <a:hlinkClick r:id="" action="ppaction://media"/>
            <a:extLst>
              <a:ext uri="{FF2B5EF4-FFF2-40B4-BE49-F238E27FC236}">
                <a16:creationId xmlns:a16="http://schemas.microsoft.com/office/drawing/2014/main" id="{4541C34E-C3E0-49BE-9C1E-FB3188A7B7DB}"/>
              </a:ext>
            </a:extLst>
          </p:cNvPr>
          <p:cNvPicPr>
            <a:picLocks noGrp="1" noRot="1" noChangeAspect="1"/>
          </p:cNvPicPr>
          <p:nvPr>
            <p:ph idx="1"/>
            <a:videoFile r:link="rId1"/>
          </p:nvPr>
        </p:nvPicPr>
        <p:blipFill>
          <a:blip r:embed="rId3"/>
          <a:stretch>
            <a:fillRect/>
          </a:stretch>
        </p:blipFill>
        <p:spPr>
          <a:xfrm>
            <a:off x="5218982" y="1297558"/>
            <a:ext cx="6872376" cy="5355564"/>
          </a:xfrm>
        </p:spPr>
      </p:pic>
      <p:sp>
        <p:nvSpPr>
          <p:cNvPr id="4" name="Text Placeholder 3">
            <a:extLst>
              <a:ext uri="{FF2B5EF4-FFF2-40B4-BE49-F238E27FC236}">
                <a16:creationId xmlns:a16="http://schemas.microsoft.com/office/drawing/2014/main" id="{3674112D-87AF-4072-9571-3E6A87FCBEE4}"/>
              </a:ext>
            </a:extLst>
          </p:cNvPr>
          <p:cNvSpPr>
            <a:spLocks noGrp="1"/>
          </p:cNvSpPr>
          <p:nvPr>
            <p:ph type="body" sz="half" idx="2"/>
          </p:nvPr>
        </p:nvSpPr>
        <p:spPr>
          <a:xfrm>
            <a:off x="359434" y="1121434"/>
            <a:ext cx="4988942" cy="5592792"/>
          </a:xfrm>
        </p:spPr>
        <p:txBody>
          <a:bodyPr vert="horz" lIns="91440" tIns="45720" rIns="91440" bIns="45720" rtlCol="0" anchor="t">
            <a:normAutofit fontScale="92500"/>
          </a:bodyPr>
          <a:lstStyle/>
          <a:p>
            <a:r>
              <a:rPr lang="en-US">
                <a:solidFill>
                  <a:srgbClr val="FFFFFF"/>
                </a:solidFill>
              </a:rPr>
              <a:t>This week you will be watching Blood Brothers to give you a clear sense of how you could design this play.</a:t>
            </a:r>
            <a:endParaRPr lang="en-US">
              <a:solidFill>
                <a:srgbClr val="FFFFFF">
                  <a:alpha val="70000"/>
                </a:srgbClr>
              </a:solidFill>
            </a:endParaRPr>
          </a:p>
          <a:p>
            <a:r>
              <a:rPr lang="en-US">
                <a:solidFill>
                  <a:srgbClr val="FFFFFF"/>
                </a:solidFill>
              </a:rPr>
              <a:t>The acting will also show you different approaches to the characters.</a:t>
            </a:r>
            <a:endParaRPr lang="en-US">
              <a:solidFill>
                <a:srgbClr val="FFFFFF">
                  <a:alpha val="70000"/>
                </a:srgbClr>
              </a:solidFill>
            </a:endParaRPr>
          </a:p>
          <a:p>
            <a:r>
              <a:rPr lang="en-US">
                <a:solidFill>
                  <a:srgbClr val="FFFFFF"/>
                </a:solidFill>
              </a:rPr>
              <a:t>You must makes notes on:</a:t>
            </a:r>
            <a:endParaRPr lang="en-US">
              <a:solidFill>
                <a:srgbClr val="FFFFFF">
                  <a:alpha val="70000"/>
                </a:srgbClr>
              </a:solidFill>
            </a:endParaRPr>
          </a:p>
          <a:p>
            <a:pPr marL="285750" indent="-285750">
              <a:buChar char="•"/>
            </a:pPr>
            <a:r>
              <a:rPr lang="en-US">
                <a:solidFill>
                  <a:srgbClr val="FFFFFF"/>
                </a:solidFill>
              </a:rPr>
              <a:t>ALL design elements and </a:t>
            </a:r>
            <a:r>
              <a:rPr lang="en-US" err="1">
                <a:solidFill>
                  <a:srgbClr val="FFFFFF"/>
                </a:solidFill>
              </a:rPr>
              <a:t>analyse</a:t>
            </a:r>
            <a:r>
              <a:rPr lang="en-US">
                <a:solidFill>
                  <a:srgbClr val="FFFFFF"/>
                </a:solidFill>
              </a:rPr>
              <a:t> what the design tell the audience and how it links to the themes of the play. What impact/effect do these have on the audience?</a:t>
            </a:r>
          </a:p>
          <a:p>
            <a:pPr marL="285750" indent="-285750">
              <a:buChar char="•"/>
            </a:pPr>
            <a:r>
              <a:rPr lang="en-US">
                <a:solidFill>
                  <a:srgbClr val="FFFFFF"/>
                </a:solidFill>
              </a:rPr>
              <a:t>HOW do the actors use vocal skills and physical skills to show the characters paths from young and innocent to adults facing difficult decisions.</a:t>
            </a:r>
            <a:endParaRPr lang="en-US">
              <a:solidFill>
                <a:srgbClr val="FFFFFF">
                  <a:alpha val="70000"/>
                </a:srgbClr>
              </a:solidFill>
            </a:endParaRPr>
          </a:p>
          <a:p>
            <a:r>
              <a:rPr lang="en-US" b="1">
                <a:solidFill>
                  <a:srgbClr val="00B0F0"/>
                </a:solidFill>
              </a:rPr>
              <a:t>Challenge – Evaluate the performance. What was a strong design element and explain your decisions? How could this have been improved on? Are there and parts of the play that are not successful? Why? How could you have made this stronger?</a:t>
            </a:r>
          </a:p>
        </p:txBody>
      </p:sp>
      <p:sp>
        <p:nvSpPr>
          <p:cNvPr id="6" name="TextBox 5">
            <a:extLst>
              <a:ext uri="{FF2B5EF4-FFF2-40B4-BE49-F238E27FC236}">
                <a16:creationId xmlns:a16="http://schemas.microsoft.com/office/drawing/2014/main" id="{B359362C-D077-44D1-8093-09590FA829C5}"/>
              </a:ext>
            </a:extLst>
          </p:cNvPr>
          <p:cNvSpPr txBox="1"/>
          <p:nvPr/>
        </p:nvSpPr>
        <p:spPr>
          <a:xfrm>
            <a:off x="5342626" y="51758"/>
            <a:ext cx="675448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FFFF00"/>
                </a:solidFill>
              </a:rPr>
              <a:t>To identify design element used in Blood Brothers</a:t>
            </a:r>
          </a:p>
          <a:p>
            <a:pPr marL="285750" indent="-285750">
              <a:buFont typeface="Arial"/>
              <a:buChar char="•"/>
            </a:pPr>
            <a:r>
              <a:rPr lang="en-US">
                <a:solidFill>
                  <a:srgbClr val="FFFF00"/>
                </a:solidFill>
              </a:rPr>
              <a:t>To </a:t>
            </a:r>
            <a:r>
              <a:rPr lang="en-US" err="1">
                <a:solidFill>
                  <a:srgbClr val="FFFF00"/>
                </a:solidFill>
              </a:rPr>
              <a:t>analyse</a:t>
            </a:r>
            <a:r>
              <a:rPr lang="en-US">
                <a:solidFill>
                  <a:srgbClr val="FFFF00"/>
                </a:solidFill>
              </a:rPr>
              <a:t> the use of design and acting elements</a:t>
            </a:r>
          </a:p>
          <a:p>
            <a:pPr marL="285750" indent="-285750">
              <a:buFont typeface="Arial"/>
              <a:buChar char="•"/>
            </a:pPr>
            <a:r>
              <a:rPr lang="en-US">
                <a:solidFill>
                  <a:srgbClr val="FFFF00"/>
                </a:solidFill>
              </a:rPr>
              <a:t>To evaluate the use of design elements.</a:t>
            </a:r>
          </a:p>
        </p:txBody>
      </p:sp>
    </p:spTree>
    <p:extLst>
      <p:ext uri="{BB962C8B-B14F-4D97-AF65-F5344CB8AC3E}">
        <p14:creationId xmlns:p14="http://schemas.microsoft.com/office/powerpoint/2010/main" val="412265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0" name="Freeform: Shape 9">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4" name="Rectangle 13">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772686-98C7-49EB-A343-4A7A8553FC91}"/>
              </a:ext>
            </a:extLst>
          </p:cNvPr>
          <p:cNvPicPr>
            <a:picLocks noChangeAspect="1"/>
          </p:cNvPicPr>
          <p:nvPr/>
        </p:nvPicPr>
        <p:blipFill rotWithShape="1">
          <a:blip r:embed="rId2"/>
          <a:srcRect l="38321" r="-7" b="-7"/>
          <a:stretch/>
        </p:blipFill>
        <p:spPr>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p:spPr>
      </p:pic>
      <p:sp>
        <p:nvSpPr>
          <p:cNvPr id="16" name="Freeform: Shape 15">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extBox 1">
            <a:extLst>
              <a:ext uri="{FF2B5EF4-FFF2-40B4-BE49-F238E27FC236}">
                <a16:creationId xmlns:a16="http://schemas.microsoft.com/office/drawing/2014/main" id="{E9112404-D5F9-4424-8957-AEED1421D4AB}"/>
              </a:ext>
            </a:extLst>
          </p:cNvPr>
          <p:cNvSpPr txBox="1"/>
          <p:nvPr/>
        </p:nvSpPr>
        <p:spPr>
          <a:xfrm>
            <a:off x="589472" y="-186906"/>
            <a:ext cx="5334000" cy="381000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endParaRPr lang="en-US" sz="1600">
              <a:solidFill>
                <a:schemeClr val="tx1">
                  <a:alpha val="70000"/>
                </a:schemeClr>
              </a:solidFill>
            </a:endParaRPr>
          </a:p>
          <a:p>
            <a:pPr indent="-228600">
              <a:lnSpc>
                <a:spcPct val="115000"/>
              </a:lnSpc>
              <a:spcAft>
                <a:spcPts val="600"/>
              </a:spcAft>
              <a:buFont typeface="Arial" panose="020B0604020202020204" pitchFamily="34" charset="0"/>
              <a:buChar char="•"/>
            </a:pPr>
            <a:r>
              <a:rPr lang="en-US" sz="1600">
                <a:solidFill>
                  <a:schemeClr val="tx1">
                    <a:alpha val="70000"/>
                  </a:schemeClr>
                </a:solidFill>
              </a:rPr>
              <a:t>Complete your work on a Word document, or you can complete it on pen and paper as long as you can take a photo of it at the end of the lesson.</a:t>
            </a:r>
          </a:p>
          <a:p>
            <a:pPr indent="-228600">
              <a:lnSpc>
                <a:spcPct val="115000"/>
              </a:lnSpc>
              <a:spcAft>
                <a:spcPts val="600"/>
              </a:spcAft>
              <a:buFont typeface="Arial" panose="020B0604020202020204" pitchFamily="34" charset="0"/>
              <a:buChar char="•"/>
            </a:pPr>
            <a:endParaRPr lang="en-US" sz="1600">
              <a:solidFill>
                <a:schemeClr val="tx1">
                  <a:alpha val="70000"/>
                </a:schemeClr>
              </a:solidFill>
            </a:endParaRPr>
          </a:p>
          <a:p>
            <a:pPr indent="-228600">
              <a:lnSpc>
                <a:spcPct val="115000"/>
              </a:lnSpc>
              <a:spcAft>
                <a:spcPts val="600"/>
              </a:spcAft>
              <a:buFont typeface="Arial" panose="020B0604020202020204" pitchFamily="34" charset="0"/>
              <a:buChar char="•"/>
            </a:pPr>
            <a:r>
              <a:rPr lang="en-US" sz="1600">
                <a:solidFill>
                  <a:schemeClr val="tx1">
                    <a:alpha val="70000"/>
                  </a:schemeClr>
                </a:solidFill>
              </a:rPr>
              <a:t>Please ensure you turn in your work via this assignment at the end of the lesson. You will need to attach your work as a Word document, or as a photo if you completed it on pen and paper. If you are not sure how to hand in and attach your work, watch this video: https://youtu.be/Re3ejPVvA8E</a:t>
            </a:r>
          </a:p>
          <a:p>
            <a:pPr indent="-228600">
              <a:lnSpc>
                <a:spcPct val="115000"/>
              </a:lnSpc>
              <a:spcAft>
                <a:spcPts val="600"/>
              </a:spcAft>
              <a:buFont typeface="Arial" panose="020B0604020202020204" pitchFamily="34" charset="0"/>
              <a:buChar char="•"/>
            </a:pPr>
            <a:endParaRPr lang="en-US" sz="1600">
              <a:solidFill>
                <a:schemeClr val="tx1">
                  <a:alpha val="70000"/>
                </a:schemeClr>
              </a:solidFill>
            </a:endParaRPr>
          </a:p>
          <a:p>
            <a:pPr indent="-228600">
              <a:lnSpc>
                <a:spcPct val="115000"/>
              </a:lnSpc>
              <a:spcAft>
                <a:spcPts val="600"/>
              </a:spcAft>
              <a:buFont typeface="Arial" panose="020B0604020202020204" pitchFamily="34" charset="0"/>
              <a:buChar char="•"/>
            </a:pPr>
            <a:r>
              <a:rPr lang="en-US" sz="1600">
                <a:solidFill>
                  <a:schemeClr val="tx1">
                    <a:alpha val="70000"/>
                  </a:schemeClr>
                </a:solidFill>
              </a:rPr>
              <a:t>All pupils are expected to attend the live lesson and complete and hand in this work. Teachers will check to ensure this has been done and your parent/</a:t>
            </a:r>
            <a:r>
              <a:rPr lang="en-US" sz="1600" err="1">
                <a:solidFill>
                  <a:schemeClr val="tx1">
                    <a:alpha val="70000"/>
                  </a:schemeClr>
                </a:solidFill>
              </a:rPr>
              <a:t>carer</a:t>
            </a:r>
            <a:r>
              <a:rPr lang="en-US" sz="1600">
                <a:solidFill>
                  <a:schemeClr val="tx1">
                    <a:alpha val="70000"/>
                  </a:schemeClr>
                </a:solidFill>
              </a:rPr>
              <a:t> will be contacted if work is missing or not completed to a good quality.</a:t>
            </a:r>
          </a:p>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p:txBody>
      </p:sp>
    </p:spTree>
    <p:extLst>
      <p:ext uri="{BB962C8B-B14F-4D97-AF65-F5344CB8AC3E}">
        <p14:creationId xmlns:p14="http://schemas.microsoft.com/office/powerpoint/2010/main" val="200716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3" name="Freeform: Shape 22">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25" name="Freeform: Shape 24">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27" name="Rectangle 26">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772686-98C7-49EB-A343-4A7A8553FC91}"/>
              </a:ext>
            </a:extLst>
          </p:cNvPr>
          <p:cNvPicPr>
            <a:picLocks noChangeAspect="1"/>
          </p:cNvPicPr>
          <p:nvPr/>
        </p:nvPicPr>
        <p:blipFill rotWithShape="1">
          <a:blip r:embed="rId2"/>
          <a:srcRect l="38226" r="1"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9" name="Freeform: Shape 28">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extBox 1">
            <a:extLst>
              <a:ext uri="{FF2B5EF4-FFF2-40B4-BE49-F238E27FC236}">
                <a16:creationId xmlns:a16="http://schemas.microsoft.com/office/drawing/2014/main" id="{E9112404-D5F9-4424-8957-AEED1421D4AB}"/>
              </a:ext>
            </a:extLst>
          </p:cNvPr>
          <p:cNvSpPr txBox="1"/>
          <p:nvPr/>
        </p:nvSpPr>
        <p:spPr>
          <a:xfrm>
            <a:off x="5707811" y="-244414"/>
            <a:ext cx="6297283" cy="544901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r>
              <a:rPr lang="en-US" sz="2000">
                <a:solidFill>
                  <a:schemeClr val="tx1">
                    <a:alpha val="70000"/>
                  </a:schemeClr>
                </a:solidFill>
              </a:rPr>
              <a:t>Complete your work on a Word document, or you can complete it on pen and paper as long as you can take a photo of it at the end of the lesson.</a:t>
            </a:r>
          </a:p>
          <a:p>
            <a:pPr indent="-228600">
              <a:lnSpc>
                <a:spcPct val="115000"/>
              </a:lnSpc>
              <a:spcAft>
                <a:spcPts val="600"/>
              </a:spcAft>
              <a:buFont typeface="Arial" panose="020B0604020202020204" pitchFamily="34" charset="0"/>
              <a:buChar char="•"/>
            </a:pPr>
            <a:endParaRPr lang="en-US" sz="2000">
              <a:solidFill>
                <a:schemeClr val="tx1">
                  <a:alpha val="70000"/>
                </a:schemeClr>
              </a:solidFill>
            </a:endParaRPr>
          </a:p>
          <a:p>
            <a:pPr indent="-228600">
              <a:lnSpc>
                <a:spcPct val="115000"/>
              </a:lnSpc>
              <a:spcAft>
                <a:spcPts val="600"/>
              </a:spcAft>
              <a:buFont typeface="Arial" panose="020B0604020202020204" pitchFamily="34" charset="0"/>
              <a:buChar char="•"/>
            </a:pPr>
            <a:r>
              <a:rPr lang="en-US" sz="2000">
                <a:solidFill>
                  <a:schemeClr val="tx1">
                    <a:alpha val="70000"/>
                  </a:schemeClr>
                </a:solidFill>
              </a:rPr>
              <a:t>Please ensure you turn in your work via this assignment at the end of the lesson. You will need to attach your work as a Word document, or as a photo if you completed it on pen and paper. If you are not sure how to hand in and attach your work, watch this video: https://youtu.be/Re3ejPVvA8E</a:t>
            </a:r>
          </a:p>
          <a:p>
            <a:pPr indent="-228600">
              <a:lnSpc>
                <a:spcPct val="115000"/>
              </a:lnSpc>
              <a:spcAft>
                <a:spcPts val="600"/>
              </a:spcAft>
              <a:buFont typeface="Arial" panose="020B0604020202020204" pitchFamily="34" charset="0"/>
              <a:buChar char="•"/>
            </a:pPr>
            <a:endParaRPr lang="en-US" sz="2000">
              <a:solidFill>
                <a:schemeClr val="tx1">
                  <a:alpha val="70000"/>
                </a:schemeClr>
              </a:solidFill>
            </a:endParaRPr>
          </a:p>
          <a:p>
            <a:pPr indent="-228600">
              <a:lnSpc>
                <a:spcPct val="115000"/>
              </a:lnSpc>
              <a:spcAft>
                <a:spcPts val="600"/>
              </a:spcAft>
              <a:buFont typeface="Arial" panose="020B0604020202020204" pitchFamily="34" charset="0"/>
              <a:buChar char="•"/>
            </a:pPr>
            <a:r>
              <a:rPr lang="en-US" sz="2000">
                <a:solidFill>
                  <a:schemeClr val="tx1">
                    <a:alpha val="70000"/>
                  </a:schemeClr>
                </a:solidFill>
              </a:rPr>
              <a:t>All pupils are expected to attend the live lesson and complete and hand in this work. Teachers will check to ensure this has been done and your parent/</a:t>
            </a:r>
            <a:r>
              <a:rPr lang="en-US" sz="2000" err="1">
                <a:solidFill>
                  <a:schemeClr val="tx1">
                    <a:alpha val="70000"/>
                  </a:schemeClr>
                </a:solidFill>
              </a:rPr>
              <a:t>carer</a:t>
            </a:r>
            <a:r>
              <a:rPr lang="en-US" sz="2000">
                <a:solidFill>
                  <a:schemeClr val="tx1">
                    <a:alpha val="70000"/>
                  </a:schemeClr>
                </a:solidFill>
              </a:rPr>
              <a:t> will be contacted if work is missing or not completed to a good quality.</a:t>
            </a:r>
          </a:p>
          <a:p>
            <a:pPr indent="-228600">
              <a:lnSpc>
                <a:spcPct val="115000"/>
              </a:lnSpc>
              <a:spcAft>
                <a:spcPts val="600"/>
              </a:spcAft>
              <a:buFont typeface="Arial" panose="020B0604020202020204" pitchFamily="34" charset="0"/>
              <a:buChar char="•"/>
            </a:pPr>
            <a:endParaRPr lang="en-US" sz="2000">
              <a:solidFill>
                <a:schemeClr val="tx1">
                  <a:alpha val="70000"/>
                </a:schemeClr>
              </a:solidFill>
            </a:endParaRPr>
          </a:p>
        </p:txBody>
      </p:sp>
    </p:spTree>
    <p:extLst>
      <p:ext uri="{BB962C8B-B14F-4D97-AF65-F5344CB8AC3E}">
        <p14:creationId xmlns:p14="http://schemas.microsoft.com/office/powerpoint/2010/main" val="28992062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5C24-457E-4E2C-9ADE-1DAAFCCE7E07}"/>
              </a:ext>
            </a:extLst>
          </p:cNvPr>
          <p:cNvSpPr>
            <a:spLocks noGrp="1"/>
          </p:cNvSpPr>
          <p:nvPr>
            <p:ph type="title"/>
          </p:nvPr>
        </p:nvSpPr>
        <p:spPr/>
        <p:txBody>
          <a:bodyPr/>
          <a:lstStyle/>
          <a:p>
            <a:r>
              <a:rPr lang="en-US"/>
              <a:t>Starter -</a:t>
            </a:r>
            <a:br>
              <a:rPr lang="en-US"/>
            </a:br>
            <a:r>
              <a:rPr lang="en-US"/>
              <a:t>What is the odd one out</a:t>
            </a:r>
          </a:p>
        </p:txBody>
      </p:sp>
      <p:sp>
        <p:nvSpPr>
          <p:cNvPr id="3" name="Content Placeholder 2">
            <a:extLst>
              <a:ext uri="{FF2B5EF4-FFF2-40B4-BE49-F238E27FC236}">
                <a16:creationId xmlns:a16="http://schemas.microsoft.com/office/drawing/2014/main" id="{67CA937B-503D-46A7-911D-3BA54664C2C2}"/>
              </a:ext>
            </a:extLst>
          </p:cNvPr>
          <p:cNvSpPr>
            <a:spLocks noGrp="1"/>
          </p:cNvSpPr>
          <p:nvPr>
            <p:ph idx="1"/>
          </p:nvPr>
        </p:nvSpPr>
        <p:spPr>
          <a:xfrm>
            <a:off x="4715774" y="762001"/>
            <a:ext cx="7476225" cy="5334000"/>
          </a:xfrm>
        </p:spPr>
        <p:txBody>
          <a:bodyPr vert="horz" lIns="91440" tIns="45720" rIns="91440" bIns="45720" rtlCol="0" anchor="t">
            <a:normAutofit/>
          </a:bodyPr>
          <a:lstStyle/>
          <a:p>
            <a:r>
              <a:rPr lang="en-US" sz="2000">
                <a:solidFill>
                  <a:srgbClr val="FFFFFF"/>
                </a:solidFill>
              </a:rPr>
              <a:t>Violence – Class system – Superstition – Power</a:t>
            </a:r>
            <a:endParaRPr lang="en-US" sz="2000">
              <a:solidFill>
                <a:srgbClr val="FFFFFF">
                  <a:alpha val="70000"/>
                </a:srgbClr>
              </a:solidFill>
            </a:endParaRPr>
          </a:p>
          <a:p>
            <a:r>
              <a:rPr lang="en-US" sz="2000">
                <a:solidFill>
                  <a:srgbClr val="FFFFFF"/>
                </a:solidFill>
              </a:rPr>
              <a:t>Liverpool – Willy Russell – Tony Blair – Poverty</a:t>
            </a:r>
            <a:endParaRPr lang="en-US" sz="2000">
              <a:solidFill>
                <a:srgbClr val="FFFFFF">
                  <a:alpha val="70000"/>
                </a:srgbClr>
              </a:solidFill>
            </a:endParaRPr>
          </a:p>
          <a:p>
            <a:r>
              <a:rPr lang="en-US" sz="2000" err="1">
                <a:solidFill>
                  <a:srgbClr val="FFFFFF"/>
                </a:solidFill>
              </a:rPr>
              <a:t>Mrs</a:t>
            </a:r>
            <a:r>
              <a:rPr lang="en-US" sz="2000">
                <a:solidFill>
                  <a:srgbClr val="FFFFFF"/>
                </a:solidFill>
              </a:rPr>
              <a:t> Johnstone – </a:t>
            </a:r>
            <a:r>
              <a:rPr lang="en-US" sz="2000" err="1">
                <a:solidFill>
                  <a:srgbClr val="FFFFFF"/>
                </a:solidFill>
              </a:rPr>
              <a:t>Mrs</a:t>
            </a:r>
            <a:r>
              <a:rPr lang="en-US" sz="2000">
                <a:solidFill>
                  <a:srgbClr val="FFFFFF"/>
                </a:solidFill>
              </a:rPr>
              <a:t> Lyons – Judge – Mr Lyons</a:t>
            </a:r>
          </a:p>
          <a:p>
            <a:r>
              <a:rPr lang="en-US" sz="2000">
                <a:solidFill>
                  <a:srgbClr val="FFFFFF"/>
                </a:solidFill>
              </a:rPr>
              <a:t>Proscenium – Thrust – Traverse – Theatre in the around</a:t>
            </a:r>
          </a:p>
          <a:p>
            <a:r>
              <a:rPr lang="en-US" sz="2000">
                <a:solidFill>
                  <a:srgbClr val="FFFFFF"/>
                </a:solidFill>
              </a:rPr>
              <a:t>Pitch – Pace – Volume – Clarity – Dictation - </a:t>
            </a:r>
          </a:p>
          <a:p>
            <a:r>
              <a:rPr lang="en-US" sz="2000">
                <a:solidFill>
                  <a:srgbClr val="FFFFFF"/>
                </a:solidFill>
              </a:rPr>
              <a:t>Mickey – Sammy – Edward – Mr Lyons</a:t>
            </a:r>
            <a:endParaRPr lang="en-US" sz="2000">
              <a:solidFill>
                <a:srgbClr val="FFFFFF">
                  <a:alpha val="70000"/>
                </a:srgbClr>
              </a:solidFill>
            </a:endParaRPr>
          </a:p>
          <a:p>
            <a:r>
              <a:rPr lang="en-US" sz="2000">
                <a:solidFill>
                  <a:srgbClr val="FFFFFF"/>
                </a:solidFill>
              </a:rPr>
              <a:t>Costume designer – Director – Performer – Theatre manager</a:t>
            </a:r>
          </a:p>
          <a:p>
            <a:r>
              <a:rPr lang="en-US" sz="2000">
                <a:solidFill>
                  <a:srgbClr val="FFFFFF"/>
                </a:solidFill>
              </a:rPr>
              <a:t>Walking under a ladder – Shoes on the table – Meeting a long lost twin – Having more money than others</a:t>
            </a:r>
          </a:p>
          <a:p>
            <a:r>
              <a:rPr lang="en-US" sz="2000">
                <a:solidFill>
                  <a:srgbClr val="FFFFFF"/>
                </a:solidFill>
              </a:rPr>
              <a:t>Cotton – Leather – Wool - Silk</a:t>
            </a:r>
            <a:endParaRPr lang="en-US" sz="2000"/>
          </a:p>
        </p:txBody>
      </p:sp>
      <p:sp>
        <p:nvSpPr>
          <p:cNvPr id="4" name="Text Placeholder 3">
            <a:extLst>
              <a:ext uri="{FF2B5EF4-FFF2-40B4-BE49-F238E27FC236}">
                <a16:creationId xmlns:a16="http://schemas.microsoft.com/office/drawing/2014/main" id="{06BBDB76-7385-4E5A-AAB3-11171B107C25}"/>
              </a:ext>
            </a:extLst>
          </p:cNvPr>
          <p:cNvSpPr>
            <a:spLocks noGrp="1"/>
          </p:cNvSpPr>
          <p:nvPr>
            <p:ph type="body" sz="half" idx="2"/>
          </p:nvPr>
        </p:nvSpPr>
        <p:spPr/>
        <p:txBody>
          <a:bodyPr vert="horz" lIns="91440" tIns="45720" rIns="91440" bIns="45720" rtlCol="0" anchor="t">
            <a:normAutofit/>
          </a:bodyPr>
          <a:lstStyle/>
          <a:p>
            <a:r>
              <a:rPr lang="en-US">
                <a:solidFill>
                  <a:srgbClr val="FFFFFF"/>
                </a:solidFill>
              </a:rPr>
              <a:t>Make sure that you highlight why you have chosen the odd one out.</a:t>
            </a:r>
            <a:endParaRPr lang="en-US"/>
          </a:p>
        </p:txBody>
      </p:sp>
      <p:pic>
        <p:nvPicPr>
          <p:cNvPr id="5" name="Picture 5" descr="A picture containing drawing&#10;&#10;Description automatically generated">
            <a:extLst>
              <a:ext uri="{FF2B5EF4-FFF2-40B4-BE49-F238E27FC236}">
                <a16:creationId xmlns:a16="http://schemas.microsoft.com/office/drawing/2014/main" id="{4F27F175-5D3C-4192-B709-FE495816C7DF}"/>
              </a:ext>
            </a:extLst>
          </p:cNvPr>
          <p:cNvPicPr>
            <a:picLocks noChangeAspect="1"/>
          </p:cNvPicPr>
          <p:nvPr/>
        </p:nvPicPr>
        <p:blipFill>
          <a:blip r:embed="rId2"/>
          <a:stretch>
            <a:fillRect/>
          </a:stretch>
        </p:blipFill>
        <p:spPr>
          <a:xfrm>
            <a:off x="626314" y="3300413"/>
            <a:ext cx="3951976" cy="2730080"/>
          </a:xfrm>
          <a:prstGeom prst="rect">
            <a:avLst/>
          </a:prstGeom>
        </p:spPr>
      </p:pic>
    </p:spTree>
    <p:extLst>
      <p:ext uri="{BB962C8B-B14F-4D97-AF65-F5344CB8AC3E}">
        <p14:creationId xmlns:p14="http://schemas.microsoft.com/office/powerpoint/2010/main" val="19796115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1B978-3B06-4560-8FAB-8F81DBA569A3}"/>
              </a:ext>
            </a:extLst>
          </p:cNvPr>
          <p:cNvSpPr>
            <a:spLocks noGrp="1"/>
          </p:cNvSpPr>
          <p:nvPr>
            <p:ph type="title"/>
          </p:nvPr>
        </p:nvSpPr>
        <p:spPr>
          <a:xfrm>
            <a:off x="359434" y="143772"/>
            <a:ext cx="3810000" cy="1524002"/>
          </a:xfrm>
        </p:spPr>
        <p:txBody>
          <a:bodyPr/>
          <a:lstStyle/>
          <a:p>
            <a:r>
              <a:rPr lang="en-US"/>
              <a:t>Blood Brothers in action lesson 2</a:t>
            </a:r>
          </a:p>
        </p:txBody>
      </p:sp>
      <p:pic>
        <p:nvPicPr>
          <p:cNvPr id="5" name="Picture 5">
            <a:hlinkClick r:id="" action="ppaction://media"/>
            <a:extLst>
              <a:ext uri="{FF2B5EF4-FFF2-40B4-BE49-F238E27FC236}">
                <a16:creationId xmlns:a16="http://schemas.microsoft.com/office/drawing/2014/main" id="{4541C34E-C3E0-49BE-9C1E-FB3188A7B7DB}"/>
              </a:ext>
            </a:extLst>
          </p:cNvPr>
          <p:cNvPicPr>
            <a:picLocks noGrp="1" noRot="1" noChangeAspect="1"/>
          </p:cNvPicPr>
          <p:nvPr>
            <p:ph idx="1"/>
            <a:videoFile r:link="rId1"/>
          </p:nvPr>
        </p:nvPicPr>
        <p:blipFill>
          <a:blip r:embed="rId3"/>
          <a:stretch>
            <a:fillRect/>
          </a:stretch>
        </p:blipFill>
        <p:spPr>
          <a:xfrm>
            <a:off x="5147095" y="1513218"/>
            <a:ext cx="6872376" cy="5355564"/>
          </a:xfrm>
        </p:spPr>
      </p:pic>
      <p:sp>
        <p:nvSpPr>
          <p:cNvPr id="4" name="Text Placeholder 3">
            <a:extLst>
              <a:ext uri="{FF2B5EF4-FFF2-40B4-BE49-F238E27FC236}">
                <a16:creationId xmlns:a16="http://schemas.microsoft.com/office/drawing/2014/main" id="{3674112D-87AF-4072-9571-3E6A87FCBEE4}"/>
              </a:ext>
            </a:extLst>
          </p:cNvPr>
          <p:cNvSpPr>
            <a:spLocks noGrp="1"/>
          </p:cNvSpPr>
          <p:nvPr>
            <p:ph type="body" sz="half" idx="2"/>
          </p:nvPr>
        </p:nvSpPr>
        <p:spPr>
          <a:xfrm>
            <a:off x="359434" y="1121434"/>
            <a:ext cx="4988942" cy="5592792"/>
          </a:xfrm>
        </p:spPr>
        <p:txBody>
          <a:bodyPr vert="horz" lIns="91440" tIns="45720" rIns="91440" bIns="45720" rtlCol="0" anchor="t">
            <a:normAutofit fontScale="92500"/>
          </a:bodyPr>
          <a:lstStyle/>
          <a:p>
            <a:r>
              <a:rPr lang="en-US">
                <a:solidFill>
                  <a:srgbClr val="FFFFFF"/>
                </a:solidFill>
              </a:rPr>
              <a:t>This week you will be watching Blood Brothers to give you a clear sense of how you could design this play.</a:t>
            </a:r>
            <a:endParaRPr lang="en-US">
              <a:solidFill>
                <a:srgbClr val="FFFFFF">
                  <a:alpha val="70000"/>
                </a:srgbClr>
              </a:solidFill>
            </a:endParaRPr>
          </a:p>
          <a:p>
            <a:r>
              <a:rPr lang="en-US">
                <a:solidFill>
                  <a:srgbClr val="FFFFFF"/>
                </a:solidFill>
              </a:rPr>
              <a:t>The acting will also show you different approaches to the characters.</a:t>
            </a:r>
            <a:endParaRPr lang="en-US">
              <a:solidFill>
                <a:srgbClr val="FFFFFF">
                  <a:alpha val="70000"/>
                </a:srgbClr>
              </a:solidFill>
            </a:endParaRPr>
          </a:p>
          <a:p>
            <a:r>
              <a:rPr lang="en-US">
                <a:solidFill>
                  <a:srgbClr val="FFFFFF"/>
                </a:solidFill>
              </a:rPr>
              <a:t>You must makes notes on:</a:t>
            </a:r>
            <a:endParaRPr lang="en-US">
              <a:solidFill>
                <a:srgbClr val="FFFFFF">
                  <a:alpha val="70000"/>
                </a:srgbClr>
              </a:solidFill>
            </a:endParaRPr>
          </a:p>
          <a:p>
            <a:pPr marL="285750" indent="-285750">
              <a:buChar char="•"/>
            </a:pPr>
            <a:r>
              <a:rPr lang="en-US">
                <a:solidFill>
                  <a:srgbClr val="FFFFFF"/>
                </a:solidFill>
              </a:rPr>
              <a:t>ALL design elements and </a:t>
            </a:r>
            <a:r>
              <a:rPr lang="en-US" err="1">
                <a:solidFill>
                  <a:srgbClr val="FFFFFF"/>
                </a:solidFill>
              </a:rPr>
              <a:t>analyse</a:t>
            </a:r>
            <a:r>
              <a:rPr lang="en-US">
                <a:solidFill>
                  <a:srgbClr val="FFFFFF"/>
                </a:solidFill>
              </a:rPr>
              <a:t> what the design tell the audience and how it links to the themes of the play. What impact/effect do these have on the audience?</a:t>
            </a:r>
          </a:p>
          <a:p>
            <a:pPr marL="285750" indent="-285750">
              <a:buChar char="•"/>
            </a:pPr>
            <a:r>
              <a:rPr lang="en-US">
                <a:solidFill>
                  <a:srgbClr val="FFFFFF"/>
                </a:solidFill>
              </a:rPr>
              <a:t>HOW do the actors use vocal skills and physical skills to show the characters paths from young and innocent to adults facing difficult decisions.</a:t>
            </a:r>
            <a:endParaRPr lang="en-US">
              <a:solidFill>
                <a:srgbClr val="FFFFFF">
                  <a:alpha val="70000"/>
                </a:srgbClr>
              </a:solidFill>
            </a:endParaRPr>
          </a:p>
          <a:p>
            <a:r>
              <a:rPr lang="en-US" b="1">
                <a:solidFill>
                  <a:srgbClr val="00B0F0"/>
                </a:solidFill>
              </a:rPr>
              <a:t>Challenge – Evaluate the performance. What was a strong design element and explain your decisions? How could this have been improved on? Are there and parts of the play that are not successful? Why? How could you have made this stronger?</a:t>
            </a:r>
          </a:p>
        </p:txBody>
      </p:sp>
      <p:sp>
        <p:nvSpPr>
          <p:cNvPr id="6" name="TextBox 5">
            <a:extLst>
              <a:ext uri="{FF2B5EF4-FFF2-40B4-BE49-F238E27FC236}">
                <a16:creationId xmlns:a16="http://schemas.microsoft.com/office/drawing/2014/main" id="{B359362C-D077-44D1-8093-09590FA829C5}"/>
              </a:ext>
            </a:extLst>
          </p:cNvPr>
          <p:cNvSpPr txBox="1"/>
          <p:nvPr/>
        </p:nvSpPr>
        <p:spPr>
          <a:xfrm>
            <a:off x="5141343" y="51758"/>
            <a:ext cx="707078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FFFF00"/>
                </a:solidFill>
              </a:rPr>
              <a:t>To identify design element used in Blood Brothers</a:t>
            </a:r>
          </a:p>
          <a:p>
            <a:pPr marL="285750" indent="-285750">
              <a:buFont typeface="Arial"/>
              <a:buChar char="•"/>
            </a:pPr>
            <a:r>
              <a:rPr lang="en-US">
                <a:solidFill>
                  <a:srgbClr val="FFFF00"/>
                </a:solidFill>
              </a:rPr>
              <a:t>To </a:t>
            </a:r>
            <a:r>
              <a:rPr lang="en-US" err="1">
                <a:solidFill>
                  <a:srgbClr val="FFFF00"/>
                </a:solidFill>
              </a:rPr>
              <a:t>analyse</a:t>
            </a:r>
            <a:r>
              <a:rPr lang="en-US">
                <a:solidFill>
                  <a:srgbClr val="FFFF00"/>
                </a:solidFill>
              </a:rPr>
              <a:t> the use of design and acting elements</a:t>
            </a:r>
          </a:p>
          <a:p>
            <a:pPr marL="285750" indent="-285750">
              <a:buFont typeface="Arial"/>
              <a:buChar char="•"/>
            </a:pPr>
            <a:r>
              <a:rPr lang="en-US">
                <a:solidFill>
                  <a:srgbClr val="FFFF00"/>
                </a:solidFill>
              </a:rPr>
              <a:t>To evaluate the use of design elements.</a:t>
            </a:r>
          </a:p>
          <a:p>
            <a:r>
              <a:rPr lang="en-US">
                <a:solidFill>
                  <a:srgbClr val="00B0F0"/>
                </a:solidFill>
              </a:rPr>
              <a:t>SOME STUDENTS CAN USE THIS TIME TO WORK ON COURSEWORK. INDIVIDUAL EMAIL HAVE BEEN SENT.</a:t>
            </a:r>
          </a:p>
        </p:txBody>
      </p:sp>
    </p:spTree>
    <p:extLst>
      <p:ext uri="{BB962C8B-B14F-4D97-AF65-F5344CB8AC3E}">
        <p14:creationId xmlns:p14="http://schemas.microsoft.com/office/powerpoint/2010/main" val="1621682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23" name="Freeform: Shape 22">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25" name="Freeform: Shape 24">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27" name="Rectangle 26">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772686-98C7-49EB-A343-4A7A8553FC91}"/>
              </a:ext>
            </a:extLst>
          </p:cNvPr>
          <p:cNvPicPr>
            <a:picLocks noChangeAspect="1"/>
          </p:cNvPicPr>
          <p:nvPr/>
        </p:nvPicPr>
        <p:blipFill rotWithShape="1">
          <a:blip r:embed="rId2"/>
          <a:srcRect l="38226" r="1"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29" name="Freeform: Shape 28">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2" name="TextBox 1">
            <a:extLst>
              <a:ext uri="{FF2B5EF4-FFF2-40B4-BE49-F238E27FC236}">
                <a16:creationId xmlns:a16="http://schemas.microsoft.com/office/drawing/2014/main" id="{E9112404-D5F9-4424-8957-AEED1421D4AB}"/>
              </a:ext>
            </a:extLst>
          </p:cNvPr>
          <p:cNvSpPr txBox="1"/>
          <p:nvPr/>
        </p:nvSpPr>
        <p:spPr>
          <a:xfrm>
            <a:off x="5707811" y="-244414"/>
            <a:ext cx="6297283" cy="544901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endParaRPr lang="en-US" sz="1100">
              <a:solidFill>
                <a:schemeClr val="tx1">
                  <a:alpha val="70000"/>
                </a:schemeClr>
              </a:solidFill>
            </a:endParaRPr>
          </a:p>
          <a:p>
            <a:pPr indent="-228600">
              <a:lnSpc>
                <a:spcPct val="115000"/>
              </a:lnSpc>
              <a:spcAft>
                <a:spcPts val="600"/>
              </a:spcAft>
              <a:buFont typeface="Arial" panose="020B0604020202020204" pitchFamily="34" charset="0"/>
              <a:buChar char="•"/>
            </a:pPr>
            <a:r>
              <a:rPr lang="en-US" sz="2000">
                <a:solidFill>
                  <a:schemeClr val="tx1">
                    <a:alpha val="70000"/>
                  </a:schemeClr>
                </a:solidFill>
              </a:rPr>
              <a:t>Complete your work on a Word document, or you can complete it on pen and paper as long as you can take a photo of it at the end of the lesson.</a:t>
            </a:r>
          </a:p>
          <a:p>
            <a:pPr indent="-228600">
              <a:lnSpc>
                <a:spcPct val="115000"/>
              </a:lnSpc>
              <a:spcAft>
                <a:spcPts val="600"/>
              </a:spcAft>
              <a:buFont typeface="Arial" panose="020B0604020202020204" pitchFamily="34" charset="0"/>
              <a:buChar char="•"/>
            </a:pPr>
            <a:endParaRPr lang="en-US" sz="2000">
              <a:solidFill>
                <a:schemeClr val="tx1">
                  <a:alpha val="70000"/>
                </a:schemeClr>
              </a:solidFill>
            </a:endParaRPr>
          </a:p>
          <a:p>
            <a:pPr indent="-228600">
              <a:lnSpc>
                <a:spcPct val="115000"/>
              </a:lnSpc>
              <a:spcAft>
                <a:spcPts val="600"/>
              </a:spcAft>
              <a:buFont typeface="Arial" panose="020B0604020202020204" pitchFamily="34" charset="0"/>
              <a:buChar char="•"/>
            </a:pPr>
            <a:r>
              <a:rPr lang="en-US" sz="2000">
                <a:solidFill>
                  <a:schemeClr val="tx1">
                    <a:alpha val="70000"/>
                  </a:schemeClr>
                </a:solidFill>
              </a:rPr>
              <a:t>Please ensure you turn in your work via this assignment at the end of the lesson. You will need to attach your work as a Word document, or as a photo if you completed it on pen and paper. If you are not sure how to hand in and attach your work, watch this video: https://youtu.be/Re3ejPVvA8E</a:t>
            </a:r>
          </a:p>
          <a:p>
            <a:pPr indent="-228600">
              <a:lnSpc>
                <a:spcPct val="115000"/>
              </a:lnSpc>
              <a:spcAft>
                <a:spcPts val="600"/>
              </a:spcAft>
              <a:buFont typeface="Arial" panose="020B0604020202020204" pitchFamily="34" charset="0"/>
              <a:buChar char="•"/>
            </a:pPr>
            <a:endParaRPr lang="en-US" sz="2000">
              <a:solidFill>
                <a:schemeClr val="tx1">
                  <a:alpha val="70000"/>
                </a:schemeClr>
              </a:solidFill>
            </a:endParaRPr>
          </a:p>
          <a:p>
            <a:pPr indent="-228600">
              <a:lnSpc>
                <a:spcPct val="115000"/>
              </a:lnSpc>
              <a:spcAft>
                <a:spcPts val="600"/>
              </a:spcAft>
              <a:buFont typeface="Arial" panose="020B0604020202020204" pitchFamily="34" charset="0"/>
              <a:buChar char="•"/>
            </a:pPr>
            <a:r>
              <a:rPr lang="en-US" sz="2000">
                <a:solidFill>
                  <a:schemeClr val="tx1">
                    <a:alpha val="70000"/>
                  </a:schemeClr>
                </a:solidFill>
              </a:rPr>
              <a:t>All pupils are expected to attend the live lesson and complete and hand in this work. Teachers will check to ensure this has been done and your parent/</a:t>
            </a:r>
            <a:r>
              <a:rPr lang="en-US" sz="2000" err="1">
                <a:solidFill>
                  <a:schemeClr val="tx1">
                    <a:alpha val="70000"/>
                  </a:schemeClr>
                </a:solidFill>
              </a:rPr>
              <a:t>carer</a:t>
            </a:r>
            <a:r>
              <a:rPr lang="en-US" sz="2000">
                <a:solidFill>
                  <a:schemeClr val="tx1">
                    <a:alpha val="70000"/>
                  </a:schemeClr>
                </a:solidFill>
              </a:rPr>
              <a:t> will be contacted if work is missing or not completed to a good quality.</a:t>
            </a:r>
          </a:p>
          <a:p>
            <a:pPr indent="-228600">
              <a:lnSpc>
                <a:spcPct val="115000"/>
              </a:lnSpc>
              <a:spcAft>
                <a:spcPts val="600"/>
              </a:spcAft>
              <a:buFont typeface="Arial" panose="020B0604020202020204" pitchFamily="34" charset="0"/>
              <a:buChar char="•"/>
            </a:pPr>
            <a:endParaRPr lang="en-US" sz="2000">
              <a:solidFill>
                <a:schemeClr val="tx1">
                  <a:alpha val="70000"/>
                </a:schemeClr>
              </a:solidFill>
            </a:endParaRPr>
          </a:p>
        </p:txBody>
      </p:sp>
    </p:spTree>
    <p:extLst>
      <p:ext uri="{BB962C8B-B14F-4D97-AF65-F5344CB8AC3E}">
        <p14:creationId xmlns:p14="http://schemas.microsoft.com/office/powerpoint/2010/main" val="2967557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9" name="Freeform: Shape 8">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1" name="Freeform: Shape 10">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3" name="Rectangle 12">
            <a:extLst>
              <a:ext uri="{FF2B5EF4-FFF2-40B4-BE49-F238E27FC236}">
                <a16:creationId xmlns:a16="http://schemas.microsoft.com/office/drawing/2014/main" id="{75811E00-1179-463A-B5F5-2B4991725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a:extLst>
              <a:ext uri="{FF2B5EF4-FFF2-40B4-BE49-F238E27FC236}">
                <a16:creationId xmlns:a16="http://schemas.microsoft.com/office/drawing/2014/main" id="{709F4EF7-7D9F-453F-A64A-2D886D4CE249}"/>
              </a:ext>
            </a:extLst>
          </p:cNvPr>
          <p:cNvPicPr>
            <a:picLocks noChangeAspect="1"/>
          </p:cNvPicPr>
          <p:nvPr/>
        </p:nvPicPr>
        <p:blipFill rotWithShape="1">
          <a:blip r:embed="rId2"/>
          <a:srcRect l="6597" r="6" b="6"/>
          <a:stretch/>
        </p:blipFill>
        <p:spPr>
          <a:xfrm>
            <a:off x="20" y="10"/>
            <a:ext cx="12191979" cy="6857989"/>
          </a:xfrm>
          <a:prstGeom prst="rect">
            <a:avLst/>
          </a:prstGeom>
        </p:spPr>
      </p:pic>
      <p:sp>
        <p:nvSpPr>
          <p:cNvPr id="15" name="Freeform: Shape 14">
            <a:extLst>
              <a:ext uri="{FF2B5EF4-FFF2-40B4-BE49-F238E27FC236}">
                <a16:creationId xmlns:a16="http://schemas.microsoft.com/office/drawing/2014/main" id="{80537892-72B1-4711-BF29-9D855D279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6836" y="-776836"/>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Avenir Next LT Pro" panose="020B0504020202020204" pitchFamily="34" charset="0"/>
            </a:endParaRPr>
          </a:p>
        </p:txBody>
      </p:sp>
      <p:sp>
        <p:nvSpPr>
          <p:cNvPr id="17" name="Freeform: Shape 16">
            <a:extLst>
              <a:ext uri="{FF2B5EF4-FFF2-40B4-BE49-F238E27FC236}">
                <a16:creationId xmlns:a16="http://schemas.microsoft.com/office/drawing/2014/main" id="{5A60B39E-73E4-40A5-A14B-886ACCE13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402049" y="-285591"/>
            <a:ext cx="1028642" cy="1599825"/>
          </a:xfrm>
          <a:custGeom>
            <a:avLst/>
            <a:gdLst>
              <a:gd name="connsiteX0" fmla="*/ 0 w 1028642"/>
              <a:gd name="connsiteY0" fmla="*/ 1070372 h 1070372"/>
              <a:gd name="connsiteX1" fmla="*/ 0 w 1028642"/>
              <a:gd name="connsiteY1" fmla="*/ 28809 h 1070372"/>
              <a:gd name="connsiteX2" fmla="*/ 59341 w 1028642"/>
              <a:gd name="connsiteY2" fmla="*/ 13949 h 1070372"/>
              <a:gd name="connsiteX3" fmla="*/ 198192 w 1028642"/>
              <a:gd name="connsiteY3" fmla="*/ 25 h 1070372"/>
              <a:gd name="connsiteX4" fmla="*/ 634260 w 1028642"/>
              <a:gd name="connsiteY4" fmla="*/ 109941 h 1070372"/>
              <a:gd name="connsiteX5" fmla="*/ 1022700 w 1028642"/>
              <a:gd name="connsiteY5" fmla="*/ 533149 h 1070372"/>
              <a:gd name="connsiteX6" fmla="*/ 759054 w 1028642"/>
              <a:gd name="connsiteY6" fmla="*/ 763009 h 1070372"/>
              <a:gd name="connsiteX7" fmla="*/ 422111 w 1028642"/>
              <a:gd name="connsiteY7" fmla="*/ 913469 h 1070372"/>
              <a:gd name="connsiteX8" fmla="*/ 48112 w 1028642"/>
              <a:gd name="connsiteY8" fmla="*/ 1060279 h 1070372"/>
              <a:gd name="connsiteX9" fmla="*/ 0 w 1028642"/>
              <a:gd name="connsiteY9" fmla="*/ 1070372 h 1070372"/>
              <a:gd name="connsiteX0" fmla="*/ 12700 w 1041342"/>
              <a:gd name="connsiteY0" fmla="*/ 1070372 h 1070372"/>
              <a:gd name="connsiteX1" fmla="*/ 0 w 1041342"/>
              <a:gd name="connsiteY1" fmla="*/ 800632 h 1070372"/>
              <a:gd name="connsiteX2" fmla="*/ 12700 w 1041342"/>
              <a:gd name="connsiteY2" fmla="*/ 28809 h 1070372"/>
              <a:gd name="connsiteX3" fmla="*/ 72041 w 1041342"/>
              <a:gd name="connsiteY3" fmla="*/ 13949 h 1070372"/>
              <a:gd name="connsiteX4" fmla="*/ 210892 w 1041342"/>
              <a:gd name="connsiteY4" fmla="*/ 25 h 1070372"/>
              <a:gd name="connsiteX5" fmla="*/ 646960 w 1041342"/>
              <a:gd name="connsiteY5" fmla="*/ 109941 h 1070372"/>
              <a:gd name="connsiteX6" fmla="*/ 1035400 w 1041342"/>
              <a:gd name="connsiteY6" fmla="*/ 533149 h 1070372"/>
              <a:gd name="connsiteX7" fmla="*/ 771754 w 1041342"/>
              <a:gd name="connsiteY7" fmla="*/ 763009 h 1070372"/>
              <a:gd name="connsiteX8" fmla="*/ 434811 w 1041342"/>
              <a:gd name="connsiteY8" fmla="*/ 913469 h 1070372"/>
              <a:gd name="connsiteX9" fmla="*/ 60812 w 1041342"/>
              <a:gd name="connsiteY9" fmla="*/ 1060279 h 1070372"/>
              <a:gd name="connsiteX10" fmla="*/ 12700 w 1041342"/>
              <a:gd name="connsiteY10" fmla="*/ 1070372 h 1070372"/>
              <a:gd name="connsiteX0" fmla="*/ 157 w 1028799"/>
              <a:gd name="connsiteY0" fmla="*/ 28809 h 1070372"/>
              <a:gd name="connsiteX1" fmla="*/ 59498 w 1028799"/>
              <a:gd name="connsiteY1" fmla="*/ 13949 h 1070372"/>
              <a:gd name="connsiteX2" fmla="*/ 198349 w 1028799"/>
              <a:gd name="connsiteY2" fmla="*/ 25 h 1070372"/>
              <a:gd name="connsiteX3" fmla="*/ 634417 w 1028799"/>
              <a:gd name="connsiteY3" fmla="*/ 109941 h 1070372"/>
              <a:gd name="connsiteX4" fmla="*/ 1022857 w 1028799"/>
              <a:gd name="connsiteY4" fmla="*/ 533149 h 1070372"/>
              <a:gd name="connsiteX5" fmla="*/ 759211 w 1028799"/>
              <a:gd name="connsiteY5" fmla="*/ 763009 h 1070372"/>
              <a:gd name="connsiteX6" fmla="*/ 422268 w 1028799"/>
              <a:gd name="connsiteY6" fmla="*/ 913469 h 1070372"/>
              <a:gd name="connsiteX7" fmla="*/ 48269 w 1028799"/>
              <a:gd name="connsiteY7" fmla="*/ 1060279 h 1070372"/>
              <a:gd name="connsiteX8" fmla="*/ 157 w 1028799"/>
              <a:gd name="connsiteY8" fmla="*/ 1070372 h 1070372"/>
              <a:gd name="connsiteX9" fmla="*/ 78897 w 1028799"/>
              <a:gd name="connsiteY9" fmla="*/ 892072 h 1070372"/>
              <a:gd name="connsiteX0" fmla="*/ 0 w 1028642"/>
              <a:gd name="connsiteY0" fmla="*/ 28809 h 1070372"/>
              <a:gd name="connsiteX1" fmla="*/ 59341 w 1028642"/>
              <a:gd name="connsiteY1" fmla="*/ 13949 h 1070372"/>
              <a:gd name="connsiteX2" fmla="*/ 198192 w 1028642"/>
              <a:gd name="connsiteY2" fmla="*/ 25 h 1070372"/>
              <a:gd name="connsiteX3" fmla="*/ 634260 w 1028642"/>
              <a:gd name="connsiteY3" fmla="*/ 109941 h 1070372"/>
              <a:gd name="connsiteX4" fmla="*/ 1022700 w 1028642"/>
              <a:gd name="connsiteY4" fmla="*/ 533149 h 1070372"/>
              <a:gd name="connsiteX5" fmla="*/ 759054 w 1028642"/>
              <a:gd name="connsiteY5" fmla="*/ 763009 h 1070372"/>
              <a:gd name="connsiteX6" fmla="*/ 422111 w 1028642"/>
              <a:gd name="connsiteY6" fmla="*/ 913469 h 1070372"/>
              <a:gd name="connsiteX7" fmla="*/ 48112 w 1028642"/>
              <a:gd name="connsiteY7" fmla="*/ 1060279 h 1070372"/>
              <a:gd name="connsiteX8" fmla="*/ 0 w 1028642"/>
              <a:gd name="connsiteY8" fmla="*/ 1070372 h 10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42" h="1070372">
                <a:moveTo>
                  <a:pt x="0" y="28809"/>
                </a:moveTo>
                <a:lnTo>
                  <a:pt x="59341" y="13949"/>
                </a:lnTo>
                <a:cubicBezTo>
                  <a:pt x="108160" y="4225"/>
                  <a:pt x="155782" y="-384"/>
                  <a:pt x="198192" y="25"/>
                </a:cubicBezTo>
                <a:cubicBezTo>
                  <a:pt x="348871" y="1551"/>
                  <a:pt x="500421" y="41223"/>
                  <a:pt x="634260" y="109941"/>
                </a:cubicBezTo>
                <a:cubicBezTo>
                  <a:pt x="779926" y="184763"/>
                  <a:pt x="1074035" y="329556"/>
                  <a:pt x="1022700" y="533149"/>
                </a:cubicBezTo>
                <a:cubicBezTo>
                  <a:pt x="988696" y="667915"/>
                  <a:pt x="871750" y="710748"/>
                  <a:pt x="759054" y="763009"/>
                </a:cubicBezTo>
                <a:cubicBezTo>
                  <a:pt x="648484" y="814288"/>
                  <a:pt x="533718" y="861753"/>
                  <a:pt x="422111" y="913469"/>
                </a:cubicBezTo>
                <a:cubicBezTo>
                  <a:pt x="300479" y="969872"/>
                  <a:pt x="177593" y="1024421"/>
                  <a:pt x="48112" y="1060279"/>
                </a:cubicBezTo>
                <a:lnTo>
                  <a:pt x="0" y="1070372"/>
                </a:ln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19" name="Freeform: Shape 18">
            <a:extLst>
              <a:ext uri="{FF2B5EF4-FFF2-40B4-BE49-F238E27FC236}">
                <a16:creationId xmlns:a16="http://schemas.microsoft.com/office/drawing/2014/main" id="{2BA9C992-00CB-4356-BAC0-DF5DAF722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21" name="Freeform: Shape 20">
            <a:extLst>
              <a:ext uri="{FF2B5EF4-FFF2-40B4-BE49-F238E27FC236}">
                <a16:creationId xmlns:a16="http://schemas.microsoft.com/office/drawing/2014/main" id="{E5D03542-B73A-4437-A781-FDA37BA42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2" name="Rectangle 1">
            <a:extLst>
              <a:ext uri="{FF2B5EF4-FFF2-40B4-BE49-F238E27FC236}">
                <a16:creationId xmlns:a16="http://schemas.microsoft.com/office/drawing/2014/main" id="{8E783EA2-5B3C-4F03-929B-ED312FECB6FD}"/>
              </a:ext>
            </a:extLst>
          </p:cNvPr>
          <p:cNvSpPr/>
          <p:nvPr/>
        </p:nvSpPr>
        <p:spPr>
          <a:xfrm>
            <a:off x="7234687" y="168215"/>
            <a:ext cx="4830791" cy="5909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Starter</a:t>
            </a:r>
          </a:p>
          <a:p>
            <a:pPr algn="ctr"/>
            <a:endParaRPr lang="en-US" sz="4000"/>
          </a:p>
          <a:p>
            <a:r>
              <a:rPr lang="en-US" sz="2400"/>
              <a:t>Click the link to start the BBC Bitesize quiz on the plot of Blood Brothers.</a:t>
            </a:r>
            <a:endParaRPr lang="en-US" sz="4000"/>
          </a:p>
          <a:p>
            <a:endParaRPr lang="en-US" sz="2400"/>
          </a:p>
          <a:p>
            <a:r>
              <a:rPr lang="en-US" sz="2400"/>
              <a:t>Let me know your scores on the chat and make a note of any answers you got wrong.</a:t>
            </a:r>
          </a:p>
          <a:p>
            <a:endParaRPr lang="en-US" sz="2400"/>
          </a:p>
          <a:p>
            <a:r>
              <a:rPr lang="en-US" sz="2400"/>
              <a:t>I actually got the first question wrong.</a:t>
            </a:r>
          </a:p>
          <a:p>
            <a:endParaRPr lang="en-US" sz="2400"/>
          </a:p>
          <a:p>
            <a:r>
              <a:rPr lang="en-US" sz="2400">
                <a:hlinkClick r:id="rId3"/>
              </a:rPr>
              <a:t>Starter quiz</a:t>
            </a:r>
            <a:endParaRPr lang="en-US" sz="2400"/>
          </a:p>
          <a:p>
            <a:pPr algn="ctr"/>
            <a:endParaRPr lang="en-US"/>
          </a:p>
          <a:p>
            <a:pPr algn="ctr"/>
            <a:endParaRPr lang="en-US"/>
          </a:p>
        </p:txBody>
      </p:sp>
      <p:sp>
        <p:nvSpPr>
          <p:cNvPr id="10" name="Rectangle 9">
            <a:extLst>
              <a:ext uri="{FF2B5EF4-FFF2-40B4-BE49-F238E27FC236}">
                <a16:creationId xmlns:a16="http://schemas.microsoft.com/office/drawing/2014/main" id="{D9BA94A4-C92A-4977-8AD7-6CC055F99235}"/>
              </a:ext>
            </a:extLst>
          </p:cNvPr>
          <p:cNvSpPr/>
          <p:nvPr/>
        </p:nvSpPr>
        <p:spPr>
          <a:xfrm>
            <a:off x="217637" y="167316"/>
            <a:ext cx="4787659" cy="598098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Learning Outcomes</a:t>
            </a:r>
          </a:p>
          <a:p>
            <a:pPr algn="ctr"/>
            <a:endParaRPr lang="en-US" sz="3200"/>
          </a:p>
          <a:p>
            <a:pPr marL="285750" indent="-285750">
              <a:buFont typeface="Arial"/>
              <a:buChar char="•"/>
            </a:pPr>
            <a:r>
              <a:rPr lang="en-US" sz="3200"/>
              <a:t>To have a knowledge about the themes of the play "Blood Brothers"</a:t>
            </a:r>
          </a:p>
          <a:p>
            <a:pPr marL="285750" indent="-285750">
              <a:buFont typeface="Arial"/>
              <a:buChar char="•"/>
            </a:pPr>
            <a:r>
              <a:rPr lang="en-US" sz="3200"/>
              <a:t>To identify themes within specific extracts</a:t>
            </a:r>
          </a:p>
          <a:p>
            <a:pPr marL="285750" indent="-285750">
              <a:buFont typeface="Arial"/>
              <a:buChar char="•"/>
            </a:pPr>
            <a:r>
              <a:rPr lang="en-US" sz="3200"/>
              <a:t>To analyse how the themes could be shown practically.</a:t>
            </a:r>
          </a:p>
          <a:p>
            <a:pPr marL="285750" indent="-285750">
              <a:buFont typeface="Arial"/>
              <a:buChar char="•"/>
            </a:pPr>
            <a:endParaRPr lang="en-US"/>
          </a:p>
        </p:txBody>
      </p:sp>
    </p:spTree>
    <p:extLst>
      <p:ext uri="{BB962C8B-B14F-4D97-AF65-F5344CB8AC3E}">
        <p14:creationId xmlns:p14="http://schemas.microsoft.com/office/powerpoint/2010/main" val="413986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A3217-7358-46EA-9EB0-58A76932D9D4}"/>
              </a:ext>
            </a:extLst>
          </p:cNvPr>
          <p:cNvSpPr>
            <a:spLocks noGrp="1"/>
          </p:cNvSpPr>
          <p:nvPr>
            <p:ph type="title"/>
          </p:nvPr>
        </p:nvSpPr>
        <p:spPr>
          <a:xfrm>
            <a:off x="416943" y="0"/>
            <a:ext cx="10668000" cy="1524000"/>
          </a:xfrm>
        </p:spPr>
        <p:txBody>
          <a:bodyPr/>
          <a:lstStyle/>
          <a:p>
            <a:r>
              <a:rPr lang="en-US"/>
              <a:t>Themes of "Blood Brothers"</a:t>
            </a:r>
          </a:p>
        </p:txBody>
      </p:sp>
      <p:sp>
        <p:nvSpPr>
          <p:cNvPr id="3" name="Content Placeholder 2">
            <a:extLst>
              <a:ext uri="{FF2B5EF4-FFF2-40B4-BE49-F238E27FC236}">
                <a16:creationId xmlns:a16="http://schemas.microsoft.com/office/drawing/2014/main" id="{41538F89-2FDB-488D-9190-C2154139AC31}"/>
              </a:ext>
            </a:extLst>
          </p:cNvPr>
          <p:cNvSpPr>
            <a:spLocks noGrp="1"/>
          </p:cNvSpPr>
          <p:nvPr>
            <p:ph sz="half" idx="1"/>
          </p:nvPr>
        </p:nvSpPr>
        <p:spPr>
          <a:xfrm>
            <a:off x="143774" y="2012829"/>
            <a:ext cx="5151119" cy="3810001"/>
          </a:xfrm>
        </p:spPr>
        <p:txBody>
          <a:bodyPr vert="horz" lIns="91440" tIns="45720" rIns="91440" bIns="45720" rtlCol="0" anchor="t">
            <a:normAutofit fontScale="85000" lnSpcReduction="10000"/>
          </a:bodyPr>
          <a:lstStyle/>
          <a:p>
            <a:r>
              <a:rPr lang="en-US">
                <a:solidFill>
                  <a:srgbClr val="FFFFFF"/>
                </a:solidFill>
              </a:rPr>
              <a:t>While you are watching the clip make notes on the themes that are mentioned.</a:t>
            </a:r>
            <a:endParaRPr lang="en-US">
              <a:solidFill>
                <a:srgbClr val="FFFFFF">
                  <a:alpha val="70000"/>
                </a:srgbClr>
              </a:solidFill>
            </a:endParaRPr>
          </a:p>
          <a:p>
            <a:endParaRPr lang="en-US">
              <a:solidFill>
                <a:srgbClr val="FFFFFF"/>
              </a:solidFill>
            </a:endParaRPr>
          </a:p>
          <a:p>
            <a:r>
              <a:rPr lang="en-US">
                <a:solidFill>
                  <a:srgbClr val="FFFFFF"/>
                </a:solidFill>
              </a:rPr>
              <a:t>Challenge</a:t>
            </a:r>
            <a:endParaRPr lang="en-US">
              <a:solidFill>
                <a:srgbClr val="FFFFFF">
                  <a:alpha val="70000"/>
                </a:srgbClr>
              </a:solidFill>
            </a:endParaRPr>
          </a:p>
          <a:p>
            <a:pPr marL="0" indent="0">
              <a:buNone/>
            </a:pPr>
            <a:r>
              <a:rPr lang="en-US">
                <a:solidFill>
                  <a:srgbClr val="FFFFFF"/>
                </a:solidFill>
              </a:rPr>
              <a:t>After the clip spend 5-10 minutes finding quotes that link to the play using the Woodlands CA Website.</a:t>
            </a:r>
            <a:endParaRPr lang="en-US"/>
          </a:p>
        </p:txBody>
      </p:sp>
      <p:pic>
        <p:nvPicPr>
          <p:cNvPr id="5" name="Picture 5">
            <a:hlinkClick r:id="" action="ppaction://media"/>
            <a:extLst>
              <a:ext uri="{FF2B5EF4-FFF2-40B4-BE49-F238E27FC236}">
                <a16:creationId xmlns:a16="http://schemas.microsoft.com/office/drawing/2014/main" id="{686FA545-B193-43B7-91F6-20F9FB23BD3C}"/>
              </a:ext>
            </a:extLst>
          </p:cNvPr>
          <p:cNvPicPr>
            <a:picLocks noGrp="1" noRot="1" noChangeAspect="1"/>
          </p:cNvPicPr>
          <p:nvPr>
            <p:ph sz="half" idx="2"/>
            <a:videoFile r:link="rId1"/>
          </p:nvPr>
        </p:nvPicPr>
        <p:blipFill>
          <a:blip r:embed="rId3"/>
          <a:stretch>
            <a:fillRect/>
          </a:stretch>
        </p:blipFill>
        <p:spPr>
          <a:xfrm>
            <a:off x="4929263" y="1182539"/>
            <a:ext cx="7188678" cy="5470583"/>
          </a:xfrm>
        </p:spPr>
      </p:pic>
    </p:spTree>
    <p:extLst>
      <p:ext uri="{BB962C8B-B14F-4D97-AF65-F5344CB8AC3E}">
        <p14:creationId xmlns:p14="http://schemas.microsoft.com/office/powerpoint/2010/main" val="3232229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2" name="Freeform: Shape 11">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4" name="Freeform: Shape 13">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16" name="Rectangle 15">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5" name="Picture 5" descr="A picture containing arrow&#10;&#10;Description automatically generated">
            <a:extLst>
              <a:ext uri="{FF2B5EF4-FFF2-40B4-BE49-F238E27FC236}">
                <a16:creationId xmlns:a16="http://schemas.microsoft.com/office/drawing/2014/main" id="{51134C2F-560B-452C-90E0-54C89588841C}"/>
              </a:ext>
            </a:extLst>
          </p:cNvPr>
          <p:cNvPicPr>
            <a:picLocks noGrp="1" noChangeAspect="1"/>
          </p:cNvPicPr>
          <p:nvPr>
            <p:ph sz="half" idx="2"/>
          </p:nvPr>
        </p:nvPicPr>
        <p:blipFill rotWithShape="1">
          <a:blip r:embed="rId2"/>
          <a:srcRect t="49" b="75"/>
          <a:stretch/>
        </p:blipFill>
        <p:spPr>
          <a:xfrm>
            <a:off x="20" y="10"/>
            <a:ext cx="12207220" cy="6857990"/>
          </a:xfrm>
          <a:prstGeom prst="rect">
            <a:avLst/>
          </a:prstGeom>
        </p:spPr>
      </p:pic>
      <p:sp>
        <p:nvSpPr>
          <p:cNvPr id="18" name="Rectangle 17">
            <a:extLst>
              <a:ext uri="{FF2B5EF4-FFF2-40B4-BE49-F238E27FC236}">
                <a16:creationId xmlns:a16="http://schemas.microsoft.com/office/drawing/2014/main" id="{5E698B96-C345-4CAB-9657-02BD17A19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E3AC87-933D-4819-B0E1-1C32D8855B50}"/>
              </a:ext>
            </a:extLst>
          </p:cNvPr>
          <p:cNvSpPr>
            <a:spLocks noGrp="1"/>
          </p:cNvSpPr>
          <p:nvPr>
            <p:ph type="title"/>
          </p:nvPr>
        </p:nvSpPr>
        <p:spPr>
          <a:xfrm>
            <a:off x="0" y="-2070339"/>
            <a:ext cx="9086490" cy="3048000"/>
          </a:xfrm>
        </p:spPr>
        <p:txBody>
          <a:bodyPr vert="horz" lIns="91440" tIns="45720" rIns="91440" bIns="45720" rtlCol="0" anchor="b">
            <a:normAutofit/>
          </a:bodyPr>
          <a:lstStyle/>
          <a:p>
            <a:r>
              <a:rPr lang="en-US" kern="1200">
                <a:solidFill>
                  <a:schemeClr val="tx1"/>
                </a:solidFill>
                <a:latin typeface="+mj-lt"/>
                <a:ea typeface="+mj-ea"/>
                <a:cs typeface="+mj-cs"/>
              </a:rPr>
              <a:t>The three main themes of the play</a:t>
            </a:r>
          </a:p>
        </p:txBody>
      </p:sp>
      <p:sp>
        <p:nvSpPr>
          <p:cNvPr id="6" name="Rectangle 5">
            <a:extLst>
              <a:ext uri="{FF2B5EF4-FFF2-40B4-BE49-F238E27FC236}">
                <a16:creationId xmlns:a16="http://schemas.microsoft.com/office/drawing/2014/main" id="{B6916C21-AB21-4FEE-9EF5-309A0BF34F9C}"/>
              </a:ext>
            </a:extLst>
          </p:cNvPr>
          <p:cNvSpPr/>
          <p:nvPr/>
        </p:nvSpPr>
        <p:spPr>
          <a:xfrm>
            <a:off x="-25879" y="5789762"/>
            <a:ext cx="12235130" cy="106392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Spend ten minutes finding scenes where one of the themes is shown clearly in the script and give an example.</a:t>
            </a:r>
          </a:p>
          <a:p>
            <a:pPr algn="ctr"/>
            <a:r>
              <a:rPr lang="en-US"/>
              <a:t>CHALLENGE: Can you identify a scene that has all three of these themes in the one scene and explain your answer</a:t>
            </a:r>
          </a:p>
        </p:txBody>
      </p:sp>
    </p:spTree>
    <p:extLst>
      <p:ext uri="{BB962C8B-B14F-4D97-AF65-F5344CB8AC3E}">
        <p14:creationId xmlns:p14="http://schemas.microsoft.com/office/powerpoint/2010/main" val="3738428690"/>
      </p:ext>
    </p:extLst>
  </p:cSld>
  <p:clrMapOvr>
    <a:masterClrMapping/>
  </p:clrMapOvr>
</p:sld>
</file>

<file path=ppt/theme/theme1.xml><?xml version="1.0" encoding="utf-8"?>
<a:theme xmlns:a="http://schemas.openxmlformats.org/drawingml/2006/main" name="PebbleVTI">
  <a:themeElements>
    <a:clrScheme name="AnalogousFromLightSeedRightStep">
      <a:dk1>
        <a:srgbClr val="000000"/>
      </a:dk1>
      <a:lt1>
        <a:srgbClr val="FFFFFF"/>
      </a:lt1>
      <a:dk2>
        <a:srgbClr val="413224"/>
      </a:dk2>
      <a:lt2>
        <a:srgbClr val="E2E8E6"/>
      </a:lt2>
      <a:accent1>
        <a:srgbClr val="C696A7"/>
      </a:accent1>
      <a:accent2>
        <a:srgbClr val="BA827F"/>
      </a:accent2>
      <a:accent3>
        <a:srgbClr val="BC9E83"/>
      </a:accent3>
      <a:accent4>
        <a:srgbClr val="ABA575"/>
      </a:accent4>
      <a:accent5>
        <a:srgbClr val="9CA87F"/>
      </a:accent5>
      <a:accent6>
        <a:srgbClr val="85AD76"/>
      </a:accent6>
      <a:hlink>
        <a:srgbClr val="568F7B"/>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63</Slides>
  <Notes>0</Notes>
  <HiddenSlides>0</HiddenSlide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PebbleVTI</vt:lpstr>
      <vt:lpstr>PowerPoint Presentation</vt:lpstr>
      <vt:lpstr>Blood Brothers plot</vt:lpstr>
      <vt:lpstr>Choosing a scene</vt:lpstr>
      <vt:lpstr>Analyse the scene</vt:lpstr>
      <vt:lpstr>Plenary</vt:lpstr>
      <vt:lpstr>PowerPoint Presentation</vt:lpstr>
      <vt:lpstr>PowerPoint Presentation</vt:lpstr>
      <vt:lpstr>Themes of "Blood Brothers"</vt:lpstr>
      <vt:lpstr>The three main themes of the play</vt:lpstr>
      <vt:lpstr>PowerPoint Presentation</vt:lpstr>
      <vt:lpstr>Willy Russell's aims</vt:lpstr>
      <vt:lpstr>How is the theme of social class and inequality shown in the play? (5 minutes)</vt:lpstr>
      <vt:lpstr>Clear example of the class system</vt:lpstr>
      <vt:lpstr>How does this short extract highlight the contrasts in the class system? (Spend five minutes with your analysis)</vt:lpstr>
      <vt:lpstr>Model answer</vt:lpstr>
      <vt:lpstr>Plenary</vt:lpstr>
      <vt:lpstr>PowerPoint Presentation</vt:lpstr>
      <vt:lpstr>Mickey and Edward</vt:lpstr>
      <vt:lpstr>List five vocal skills and five physical skills in two minutes.</vt:lpstr>
      <vt:lpstr>PowerPoint Presentation</vt:lpstr>
      <vt:lpstr>PowerPoint Presentation</vt:lpstr>
      <vt:lpstr>Exam question</vt:lpstr>
      <vt:lpstr>PowerPoint Presentation</vt:lpstr>
      <vt:lpstr>PowerPoint Presentation</vt:lpstr>
      <vt:lpstr>Costume design - List down what aspects of costume you have to consider for a play. (Two minutes)</vt:lpstr>
      <vt:lpstr>Popular materials in the 70s</vt:lpstr>
      <vt:lpstr>Cheesecloth</vt:lpstr>
      <vt:lpstr>Corduroy trousers/dresses</vt:lpstr>
      <vt:lpstr>Crimpeline</vt:lpstr>
      <vt:lpstr>Why might Mrs Johnstone wear this dress throughout the whole play?  What could be added to this base costume throughout the play to show different parts of her life?  What might the materials be for these costumes?  What does the condition and fit tells is about the characters?</vt:lpstr>
      <vt:lpstr>PowerPoint Presentation</vt:lpstr>
      <vt:lpstr>Mickey Act 2 - Discussion</vt:lpstr>
      <vt:lpstr>PowerPoint Presentation</vt:lpstr>
      <vt:lpstr>Exam based question (10 minutes)</vt:lpstr>
      <vt:lpstr>PowerPoint Presentation</vt:lpstr>
      <vt:lpstr>PowerPoint Presentation</vt:lpstr>
      <vt:lpstr>Linda's relationship with Mickey and Eddie (10 MINUTES)</vt:lpstr>
      <vt:lpstr>Costume design</vt:lpstr>
      <vt:lpstr>PowerPoint Presentation</vt:lpstr>
      <vt:lpstr>PowerPoint Presentation</vt:lpstr>
      <vt:lpstr>Set design</vt:lpstr>
      <vt:lpstr>PowerPoint Presentation</vt:lpstr>
      <vt:lpstr>PowerPoint Presentation</vt:lpstr>
      <vt:lpstr>PowerPoint Presentation</vt:lpstr>
      <vt:lpstr>PowerPoint Presentation</vt:lpstr>
      <vt:lpstr>Exam question</vt:lpstr>
      <vt:lpstr>PowerPoint Presentation</vt:lpstr>
      <vt:lpstr>Starter</vt:lpstr>
      <vt:lpstr>Learning outcome</vt:lpstr>
      <vt:lpstr>PowerPoint Presentation</vt:lpstr>
      <vt:lpstr>PowerPoint Presentation</vt:lpstr>
      <vt:lpstr>PowerPoint Presentation</vt:lpstr>
      <vt:lpstr>PowerPoint Presentation</vt:lpstr>
      <vt:lpstr>PowerPoint Presentation</vt:lpstr>
      <vt:lpstr>PowerPoint Presentation</vt:lpstr>
      <vt:lpstr>Mickey </vt:lpstr>
      <vt:lpstr>Checklist:</vt:lpstr>
      <vt:lpstr>Starter - Whose props do these belong to?! Explain your answer and tell me what theme the props are link to. Can you find anything in your house that would be a good prop?</vt:lpstr>
      <vt:lpstr>Blood Brothers in action</vt:lpstr>
      <vt:lpstr>PowerPoint Presentation</vt:lpstr>
      <vt:lpstr>Starter - What is the odd one out</vt:lpstr>
      <vt:lpstr>Blood Brothers in action lesson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4</cp:revision>
  <dcterms:created xsi:type="dcterms:W3CDTF">2021-01-07T09:17:42Z</dcterms:created>
  <dcterms:modified xsi:type="dcterms:W3CDTF">2022-05-13T14:23:08Z</dcterms:modified>
</cp:coreProperties>
</file>