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7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F9CAE-60AE-4A3F-8B15-88390D663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B08B9AF-C2D7-4924-8187-A2B1149C5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CDFB9A-8FD5-47C8-9428-F321E7262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267EDA-364E-42EA-B742-95BE600C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BABB52-9858-4351-83B0-9A9EE2773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6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F4B5CE-AB09-4938-B413-5F28E56B6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D4345C-048A-43DC-8B63-5CAF4D2CA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BB51F2-8D50-4857-B6FA-A8BB1CD2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EFBDD2-F311-454F-B805-60221CE7C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8D27CF-EDB3-46AC-8AFC-DFE6874E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66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4099E97-369F-4E16-9DFE-9F694E517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420CD9-FB32-48FD-A502-DB2E8CC1D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BA8C41-98F6-49BC-943B-CEB0B1E3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F040FC-0236-4418-859D-07CB7203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25E31A-5739-4386-A09F-FD1DC2C6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AA525B-DC87-4303-9691-E9D8934BB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D5121E-054E-4B6E-B1DE-57FBE74D0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D91E3A-0B99-4180-9AB5-A4D6227F8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55F034-32C6-4E2F-B397-C30BB589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86F39-C33F-4521-B7A9-6C4F8383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38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79DF9E-58A9-4757-A456-8F12601EE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6D96F1-4683-45A6-989D-911920EA5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F61CD1-E04D-4962-964F-AC101BC9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5AEBDC-80A8-4BDF-9565-566B639D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052587-1CB9-4110-83D0-F64255C8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9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BE5C0B-DBEB-420F-8524-61105FAE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973A23-4D5C-43A6-A50D-9D99E5F74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C49801-56E8-4236-A18C-A0415289B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1E82B0-D184-4FBB-A634-2856C54B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B76A3F-7369-4C59-BFCD-E2EC7846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C49AF7-AB60-417C-8342-581724BA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5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4F4BB0-B724-4697-95FE-D99F7A397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DC79E3-CA5C-400F-B130-19C1F5E5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F282A0-3F26-46F7-8C52-DF924830D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02E658F-080E-4532-9593-F732B58F3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BD4D740-C866-4E1A-95FE-9DE3F9738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68C569-C32C-4ED4-BAE5-97DC3034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357FFB6-7EF3-40C9-A6C8-24227ABD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8A8E535-01AC-4FF9-8A24-A67916D2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75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A3F1B-3CD3-4737-9353-6E02940C3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B1D6D53-3E08-4EEF-87F3-D48FF2CA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DA70D5-1FE3-4D5C-8515-E3940F39C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1DDFD4-4ED9-498D-9068-EDD28CD4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2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078AF39-1DC0-471D-82DC-7D3DD992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1E58F03-D332-4FEC-ACC2-1C35E298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258AFC-E0D4-4AB7-A570-2EF2334BE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9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E0487E-30C1-486A-AFE2-A0CC34313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25C7C-1375-4313-8B09-B2B1EF0A7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C110E6-1251-41B4-8AD6-4027C43CD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22876C-C49A-46E8-B66E-4D1739D2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468A61-947A-4C8F-BD60-95B993C06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CD517E-A0AD-44EF-8B70-33C67403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1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E633F-283D-468D-B5F6-49EDEFDB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5C0F4E-35BC-4A8C-AE0B-A2E37E07C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821552-B678-41C7-B1B8-EFEED0D38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A652D9-DDB5-49B7-8D59-945163A10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59F925-0DE5-4725-BE80-C06964E8A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C71343-14BE-4AF5-8E50-B7E9E83B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9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EAFE481-A5DA-41C9-A8A7-19C35541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420000-737D-41EC-84DB-66DBA3DE6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65322E-2613-4539-9718-F8A1C9E10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18152-A243-4587-898A-F131321357D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608704-1226-4316-982B-0D3DC1923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1542D-A87F-447A-ADFC-9C89EFB6F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D190-AE8A-4A80-B690-65CAAC8A5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1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C16057-BBB1-41D2-91FE-34C272CD571E}"/>
              </a:ext>
            </a:extLst>
          </p:cNvPr>
          <p:cNvSpPr txBox="1"/>
          <p:nvPr/>
        </p:nvSpPr>
        <p:spPr>
          <a:xfrm>
            <a:off x="1027521" y="414780"/>
            <a:ext cx="10350631" cy="5920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Rectangular Callout 11">
            <a:extLst>
              <a:ext uri="{FF2B5EF4-FFF2-40B4-BE49-F238E27FC236}">
                <a16:creationId xmlns:a16="http://schemas.microsoft.com/office/drawing/2014/main" xmlns="" id="{207D609A-24BE-4BF9-99BE-EA0AD04DBB3A}"/>
              </a:ext>
            </a:extLst>
          </p:cNvPr>
          <p:cNvSpPr/>
          <p:nvPr/>
        </p:nvSpPr>
        <p:spPr>
          <a:xfrm>
            <a:off x="2073742" y="1494446"/>
            <a:ext cx="3286534" cy="4328285"/>
          </a:xfrm>
          <a:prstGeom prst="wedgeRectCallout">
            <a:avLst>
              <a:gd name="adj1" fmla="val -53394"/>
              <a:gd name="adj2" fmla="val 6029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OpenDyslexic"/>
              </a:rPr>
              <a:t>Draw one of the Commedia dell’Arte characters from last week:</a:t>
            </a:r>
            <a:br>
              <a:rPr lang="en-GB" sz="2800" dirty="0">
                <a:solidFill>
                  <a:schemeClr val="tx1"/>
                </a:solidFill>
                <a:latin typeface="OpenDyslexic"/>
              </a:rPr>
            </a:br>
            <a:r>
              <a:rPr lang="en-GB" sz="2800" dirty="0">
                <a:solidFill>
                  <a:schemeClr val="tx1"/>
                </a:solidFill>
                <a:latin typeface="OpenDyslexic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OpenDyslexic"/>
              </a:rPr>
            </a:br>
            <a:r>
              <a:rPr lang="en-GB" sz="2800" dirty="0">
                <a:solidFill>
                  <a:schemeClr val="tx1"/>
                </a:solidFill>
                <a:latin typeface="OpenDyslexic"/>
              </a:rPr>
              <a:t>Pantalone</a:t>
            </a:r>
            <a:br>
              <a:rPr lang="en-GB" sz="2800" dirty="0">
                <a:solidFill>
                  <a:schemeClr val="tx1"/>
                </a:solidFill>
                <a:latin typeface="OpenDyslexic"/>
              </a:rPr>
            </a:br>
            <a:r>
              <a:rPr lang="en-GB" sz="2800" dirty="0">
                <a:solidFill>
                  <a:schemeClr val="tx1"/>
                </a:solidFill>
                <a:latin typeface="OpenDyslexic"/>
              </a:rPr>
              <a:t>Capitano</a:t>
            </a:r>
            <a:br>
              <a:rPr lang="en-GB" sz="2800" dirty="0">
                <a:solidFill>
                  <a:schemeClr val="tx1"/>
                </a:solidFill>
                <a:latin typeface="OpenDyslexic"/>
              </a:rPr>
            </a:br>
            <a:r>
              <a:rPr lang="en-GB" sz="2800" dirty="0">
                <a:solidFill>
                  <a:schemeClr val="tx1"/>
                </a:solidFill>
                <a:latin typeface="OpenDyslexic"/>
              </a:rPr>
              <a:t>Dottore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F00485-9E93-4C44-98BE-E4C67E5C7620}"/>
              </a:ext>
            </a:extLst>
          </p:cNvPr>
          <p:cNvSpPr txBox="1"/>
          <p:nvPr/>
        </p:nvSpPr>
        <p:spPr>
          <a:xfrm>
            <a:off x="2073742" y="591397"/>
            <a:ext cx="318626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>
                <a:latin typeface="OpenDyslexic"/>
              </a:rPr>
              <a:t>Starter: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D00ACB-2C85-4808-8201-194A442B2C17}"/>
              </a:ext>
            </a:extLst>
          </p:cNvPr>
          <p:cNvSpPr txBox="1"/>
          <p:nvPr/>
        </p:nvSpPr>
        <p:spPr>
          <a:xfrm>
            <a:off x="6202836" y="772999"/>
            <a:ext cx="4468305" cy="49207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7B28446-30FA-4914-B9DB-04F2091FF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13" y="1017439"/>
            <a:ext cx="2654138" cy="443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4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223229B-EF25-4C93-8AA2-3F5459AFDD5E}"/>
              </a:ext>
            </a:extLst>
          </p:cNvPr>
          <p:cNvSpPr txBox="1"/>
          <p:nvPr/>
        </p:nvSpPr>
        <p:spPr>
          <a:xfrm>
            <a:off x="669302" y="358218"/>
            <a:ext cx="10680569" cy="830997"/>
          </a:xfrm>
          <a:prstGeom prst="rect">
            <a:avLst/>
          </a:prstGeom>
          <a:solidFill>
            <a:srgbClr val="9870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OpenDyslexic"/>
              </a:rPr>
              <a:t>Lesson Objectives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60FB56-93DB-4BE7-A5B3-E75E4CCAA025}"/>
              </a:ext>
            </a:extLst>
          </p:cNvPr>
          <p:cNvSpPr txBox="1"/>
          <p:nvPr/>
        </p:nvSpPr>
        <p:spPr>
          <a:xfrm>
            <a:off x="669302" y="1543703"/>
            <a:ext cx="5835192" cy="4801314"/>
          </a:xfrm>
          <a:prstGeom prst="rect">
            <a:avLst/>
          </a:prstGeom>
          <a:noFill/>
          <a:ln w="76200">
            <a:solidFill>
              <a:srgbClr val="987099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>
                <a:latin typeface="OpenDyslexic" pitchFamily="50" charset="0"/>
              </a:rPr>
              <a:t>To demonstrate an understanding of how to communicate character without dialogue. </a:t>
            </a:r>
          </a:p>
          <a:p>
            <a:endParaRPr lang="en-GB" sz="2400" dirty="0">
              <a:latin typeface="OpenDyslexic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>
                <a:latin typeface="OpenDyslexic" pitchFamily="50" charset="0"/>
              </a:rPr>
              <a:t>Apply their knowledge of characterisation to create a freeze frame.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>
              <a:latin typeface="OpenDyslexic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>
                <a:latin typeface="OpenDyslexic" pitchFamily="50" charset="0"/>
              </a:rPr>
              <a:t>Identify areas of improvement and apply to their own performance.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AD75C39-B97B-4AE6-AD0F-291381EAE5D2}"/>
              </a:ext>
            </a:extLst>
          </p:cNvPr>
          <p:cNvSpPr txBox="1"/>
          <p:nvPr/>
        </p:nvSpPr>
        <p:spPr>
          <a:xfrm>
            <a:off x="6928702" y="4036693"/>
            <a:ext cx="4421169" cy="23083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OpenDyslexic"/>
              </a:rPr>
              <a:t>Key Vocabulary </a:t>
            </a:r>
          </a:p>
          <a:p>
            <a:pPr algn="ctr"/>
            <a:r>
              <a:rPr lang="en-GB" sz="2400" dirty="0">
                <a:latin typeface="OpenDyslexic"/>
              </a:rPr>
              <a:t>Comedy </a:t>
            </a:r>
          </a:p>
          <a:p>
            <a:pPr algn="ctr"/>
            <a:r>
              <a:rPr lang="en-GB" sz="2400" dirty="0">
                <a:latin typeface="OpenDyslexic"/>
              </a:rPr>
              <a:t>Voice</a:t>
            </a:r>
          </a:p>
          <a:p>
            <a:pPr algn="ctr"/>
            <a:r>
              <a:rPr lang="en-GB" sz="2400" dirty="0">
                <a:latin typeface="OpenDyslexic"/>
              </a:rPr>
              <a:t>Pace</a:t>
            </a:r>
          </a:p>
          <a:p>
            <a:pPr algn="ctr"/>
            <a:r>
              <a:rPr lang="en-GB" sz="2400" dirty="0">
                <a:latin typeface="OpenDyslexic"/>
              </a:rPr>
              <a:t>Projection</a:t>
            </a:r>
          </a:p>
          <a:p>
            <a:pPr algn="ctr"/>
            <a:r>
              <a:rPr lang="en-GB" sz="2400" dirty="0">
                <a:latin typeface="OpenDyslexic"/>
              </a:rPr>
              <a:t>Characterisation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83D6EDB-2AB0-4A3E-8CC0-EAB6218FC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01" y="1621775"/>
            <a:ext cx="4421169" cy="227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8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4B6C6EC4-795C-4624-9310-D88518065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960757"/>
              </p:ext>
            </p:extLst>
          </p:nvPr>
        </p:nvGraphicFramePr>
        <p:xfrm>
          <a:off x="901975" y="513923"/>
          <a:ext cx="10213419" cy="5466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4473">
                  <a:extLst>
                    <a:ext uri="{9D8B030D-6E8A-4147-A177-3AD203B41FA5}">
                      <a16:colId xmlns:a16="http://schemas.microsoft.com/office/drawing/2014/main" xmlns="" val="4025688331"/>
                    </a:ext>
                  </a:extLst>
                </a:gridCol>
                <a:gridCol w="3404473">
                  <a:extLst>
                    <a:ext uri="{9D8B030D-6E8A-4147-A177-3AD203B41FA5}">
                      <a16:colId xmlns:a16="http://schemas.microsoft.com/office/drawing/2014/main" xmlns="" val="2275907457"/>
                    </a:ext>
                  </a:extLst>
                </a:gridCol>
                <a:gridCol w="3404473">
                  <a:extLst>
                    <a:ext uri="{9D8B030D-6E8A-4147-A177-3AD203B41FA5}">
                      <a16:colId xmlns:a16="http://schemas.microsoft.com/office/drawing/2014/main" xmlns="" val="956456395"/>
                    </a:ext>
                  </a:extLst>
                </a:gridCol>
              </a:tblGrid>
              <a:tr h="1625984"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latin typeface="OpenDyslexic"/>
                        </a:rPr>
                        <a:t>Group A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Jacob Moran (1)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Thomas Simons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Bobby Banks 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u="sng" dirty="0">
                          <a:latin typeface="OpenDyslexic"/>
                        </a:rPr>
                        <a:t>Group B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Katie Todd (1)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Kimberley Worsley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Ruby Grace Wardle (3)</a:t>
                      </a:r>
                    </a:p>
                    <a:p>
                      <a:pPr algn="ctr"/>
                      <a:endParaRPr lang="en-GB" sz="2000" dirty="0">
                        <a:latin typeface="OpenDyslex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latin typeface="OpenDyslexic"/>
                        </a:rPr>
                        <a:t>Group C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Amari Sesay-Davey (1) 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Lewis Ryan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Jayden Potts (3)</a:t>
                      </a:r>
                    </a:p>
                    <a:p>
                      <a:pPr algn="ctr"/>
                      <a:endParaRPr lang="en-GB" sz="2000" dirty="0">
                        <a:latin typeface="OpenDyslex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7559378"/>
                  </a:ext>
                </a:extLst>
              </a:tr>
              <a:tr h="1625984"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latin typeface="OpenDyslexic"/>
                        </a:rPr>
                        <a:t>Group D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Danny Staines (1)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Nico Bunduku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Oliver Burman (3)</a:t>
                      </a:r>
                    </a:p>
                    <a:p>
                      <a:pPr algn="ctr"/>
                      <a:endParaRPr lang="en-GB" sz="2000" dirty="0">
                        <a:latin typeface="OpenDyslex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latin typeface="OpenDyslexic"/>
                        </a:rPr>
                        <a:t>Group E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Yasmin Finn (1)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Macaila Frank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Kayleigh Harrington (3)</a:t>
                      </a:r>
                    </a:p>
                    <a:p>
                      <a:pPr algn="ctr"/>
                      <a:endParaRPr lang="en-GB" sz="2000" dirty="0">
                        <a:latin typeface="OpenDyslex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latin typeface="OpenDyslexic"/>
                        </a:rPr>
                        <a:t>Group F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Jade Wright (1)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Eve Georgina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Aleesha Coulson (3)</a:t>
                      </a:r>
                    </a:p>
                    <a:p>
                      <a:pPr algn="ctr"/>
                      <a:endParaRPr lang="en-GB" sz="2000" dirty="0">
                        <a:latin typeface="OpenDyslex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1503198"/>
                  </a:ext>
                </a:extLst>
              </a:tr>
              <a:tr h="1576865"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latin typeface="OpenDyslexic"/>
                        </a:rPr>
                        <a:t>Group G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Harriet Fuller (1)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Janae Latimer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Kaitlyn Seager (3)</a:t>
                      </a:r>
                    </a:p>
                    <a:p>
                      <a:pPr algn="ctr"/>
                      <a:endParaRPr lang="en-GB" sz="2000" dirty="0">
                        <a:latin typeface="OpenDyslexic"/>
                      </a:endParaRPr>
                    </a:p>
                    <a:p>
                      <a:pPr algn="ctr"/>
                      <a:endParaRPr lang="en-GB" sz="2000" dirty="0">
                        <a:latin typeface="OpenDyslex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latin typeface="OpenDyslexic"/>
                        </a:rPr>
                        <a:t>Group H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Frankie Moule (1)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Pravis Duffour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Ethan Sanson (3)</a:t>
                      </a:r>
                    </a:p>
                    <a:p>
                      <a:pPr algn="ctr"/>
                      <a:endParaRPr lang="en-GB" sz="2000" dirty="0">
                        <a:latin typeface="OpenDyslexic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u="sng" dirty="0">
                          <a:latin typeface="OpenDyslexic"/>
                        </a:rPr>
                        <a:t>Group I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Jamie Drewett (1)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Harvey Ledgerton (2)</a:t>
                      </a:r>
                    </a:p>
                    <a:p>
                      <a:pPr algn="ctr"/>
                      <a:r>
                        <a:rPr lang="en-GB" sz="2000" dirty="0">
                          <a:latin typeface="OpenDyslexic"/>
                        </a:rPr>
                        <a:t>Mckenzie Keeble (3)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165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6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33968E0F-62E5-4FA7-AC44-9B1BAED6D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476" y="65988"/>
            <a:ext cx="9001960" cy="670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8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210</Words>
  <Application>Microsoft Office PowerPoint</Application>
  <PresentationFormat>Custom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hymas</dc:creator>
  <cp:lastModifiedBy>HHy</cp:lastModifiedBy>
  <cp:revision>6</cp:revision>
  <dcterms:created xsi:type="dcterms:W3CDTF">2017-11-05T16:39:43Z</dcterms:created>
  <dcterms:modified xsi:type="dcterms:W3CDTF">2017-11-06T08:54:02Z</dcterms:modified>
</cp:coreProperties>
</file>