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84" r:id="rId8"/>
    <p:sldId id="270" r:id="rId9"/>
    <p:sldId id="262" r:id="rId10"/>
    <p:sldId id="282" r:id="rId11"/>
    <p:sldId id="268" r:id="rId12"/>
    <p:sldId id="283" r:id="rId13"/>
    <p:sldId id="263" r:id="rId14"/>
    <p:sldId id="285" r:id="rId15"/>
    <p:sldId id="269" r:id="rId16"/>
    <p:sldId id="267" r:id="rId17"/>
    <p:sldId id="264" r:id="rId18"/>
    <p:sldId id="266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71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108" autoAdjust="0"/>
  </p:normalViewPr>
  <p:slideViewPr>
    <p:cSldViewPr>
      <p:cViewPr varScale="1">
        <p:scale>
          <a:sx n="74" d="100"/>
          <a:sy n="74" d="100"/>
        </p:scale>
        <p:origin x="-104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F0815-D8A8-4C2C-8B30-CB533E156F94}" type="datetimeFigureOut">
              <a:rPr lang="en-GB" smtClean="0"/>
              <a:t>08/05/2019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EF4EB-5623-4777-96B6-F9DD81BEF1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7690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F0815-D8A8-4C2C-8B30-CB533E156F94}" type="datetimeFigureOut">
              <a:rPr lang="en-GB" smtClean="0"/>
              <a:t>08/05/2019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EF4EB-5623-4777-96B6-F9DD81BEF1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3756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F0815-D8A8-4C2C-8B30-CB533E156F94}" type="datetimeFigureOut">
              <a:rPr lang="en-GB" smtClean="0"/>
              <a:t>08/05/2019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EF4EB-5623-4777-96B6-F9DD81BEF1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9526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F0815-D8A8-4C2C-8B30-CB533E156F94}" type="datetimeFigureOut">
              <a:rPr lang="en-GB" smtClean="0"/>
              <a:t>08/05/2019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EF4EB-5623-4777-96B6-F9DD81BEF1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119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F0815-D8A8-4C2C-8B30-CB533E156F94}" type="datetimeFigureOut">
              <a:rPr lang="en-GB" smtClean="0"/>
              <a:t>08/05/2019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EF4EB-5623-4777-96B6-F9DD81BEF1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2567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F0815-D8A8-4C2C-8B30-CB533E156F94}" type="datetimeFigureOut">
              <a:rPr lang="en-GB" smtClean="0"/>
              <a:t>08/05/2019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EF4EB-5623-4777-96B6-F9DD81BEF1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3901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F0815-D8A8-4C2C-8B30-CB533E156F94}" type="datetimeFigureOut">
              <a:rPr lang="en-GB" smtClean="0"/>
              <a:t>08/05/2019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EF4EB-5623-4777-96B6-F9DD81BEF1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6041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F0815-D8A8-4C2C-8B30-CB533E156F94}" type="datetimeFigureOut">
              <a:rPr lang="en-GB" smtClean="0"/>
              <a:t>08/05/2019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EF4EB-5623-4777-96B6-F9DD81BEF1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655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F0815-D8A8-4C2C-8B30-CB533E156F94}" type="datetimeFigureOut">
              <a:rPr lang="en-GB" smtClean="0"/>
              <a:t>08/05/2019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EF4EB-5623-4777-96B6-F9DD81BEF1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5991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F0815-D8A8-4C2C-8B30-CB533E156F94}" type="datetimeFigureOut">
              <a:rPr lang="en-GB" smtClean="0"/>
              <a:t>08/05/2019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EF4EB-5623-4777-96B6-F9DD81BEF1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2083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F0815-D8A8-4C2C-8B30-CB533E156F94}" type="datetimeFigureOut">
              <a:rPr lang="en-GB" smtClean="0"/>
              <a:t>08/05/2019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EF4EB-5623-4777-96B6-F9DD81BEF1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7667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8F0815-D8A8-4C2C-8B30-CB533E156F94}" type="datetimeFigureOut">
              <a:rPr lang="en-GB" smtClean="0"/>
              <a:t>08/05/2019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EEF4EB-5623-4777-96B6-F9DD81BEF1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5600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27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302514"/>
            <a:ext cx="2708336" cy="1516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Callout 3"/>
          <p:cNvSpPr/>
          <p:nvPr/>
        </p:nvSpPr>
        <p:spPr>
          <a:xfrm rot="962710">
            <a:off x="1476463" y="1744426"/>
            <a:ext cx="5701704" cy="3414715"/>
          </a:xfrm>
          <a:prstGeom prst="cloudCallout">
            <a:avLst/>
          </a:prstGeom>
          <a:noFill/>
          <a:ln w="1365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2267744" y="2060848"/>
            <a:ext cx="3600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 Elements</a:t>
            </a:r>
            <a:endParaRPr lang="en-GB" sz="6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1460683"/>
            <a:ext cx="3456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 smtClean="0"/>
              <a:t>Set</a:t>
            </a:r>
          </a:p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5647454" y="620687"/>
            <a:ext cx="3456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 smtClean="0"/>
              <a:t>Sound</a:t>
            </a:r>
          </a:p>
          <a:p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3919262" y="5229200"/>
            <a:ext cx="3456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 smtClean="0"/>
              <a:t>Lighting</a:t>
            </a:r>
          </a:p>
          <a:p>
            <a:endParaRPr lang="en-GB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46"/>
          <a:stretch/>
        </p:blipFill>
        <p:spPr bwMode="auto">
          <a:xfrm>
            <a:off x="6699748" y="4840120"/>
            <a:ext cx="1678534" cy="1800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Image result for theatre scenery vect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12316"/>
            <a:ext cx="1302514" cy="130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9" t="62309" r="67805" b="21431"/>
          <a:stretch/>
        </p:blipFill>
        <p:spPr bwMode="auto">
          <a:xfrm>
            <a:off x="179782" y="2333392"/>
            <a:ext cx="779987" cy="1393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2431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10" y="5315854"/>
            <a:ext cx="1542146" cy="1542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43808" y="188641"/>
            <a:ext cx="3240360" cy="1107996"/>
          </a:xfrm>
          <a:prstGeom prst="rect">
            <a:avLst/>
          </a:prstGeom>
          <a:noFill/>
          <a:ln w="6032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6600" b="1" dirty="0" smtClean="0"/>
              <a:t>Set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0538" y="1628435"/>
            <a:ext cx="22928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Stage Configuration</a:t>
            </a:r>
            <a:r>
              <a:rPr lang="en-GB" sz="1200" dirty="0" smtClean="0"/>
              <a:t> </a:t>
            </a:r>
            <a:endParaRPr lang="en-GB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6621826" y="834971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/>
              <a:t>Scale</a:t>
            </a:r>
            <a:endParaRPr lang="en-GB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971601" y="4664383"/>
            <a:ext cx="25922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/>
              <a:t>Colours/materials/textures/shape</a:t>
            </a:r>
            <a:endParaRPr lang="en-GB" sz="2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084168" y="4433550"/>
            <a:ext cx="2376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/>
              <a:t>Props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76396" y="2279396"/>
            <a:ext cx="23762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/>
              <a:t>Entrances and Exits</a:t>
            </a:r>
            <a:endParaRPr lang="en-GB" sz="2400" b="1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5" t="32439" r="47803" b="19172"/>
          <a:stretch/>
        </p:blipFill>
        <p:spPr bwMode="auto">
          <a:xfrm>
            <a:off x="7452320" y="4895215"/>
            <a:ext cx="1393372" cy="1088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61" r="32219" b="12696"/>
          <a:stretch/>
        </p:blipFill>
        <p:spPr bwMode="auto">
          <a:xfrm>
            <a:off x="7956376" y="846809"/>
            <a:ext cx="795880" cy="2329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764" y="3098544"/>
            <a:ext cx="1279525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3" t="77118" r="50886" b="8510"/>
          <a:stretch/>
        </p:blipFill>
        <p:spPr bwMode="auto">
          <a:xfrm>
            <a:off x="246508" y="5495380"/>
            <a:ext cx="5568169" cy="1095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7" t="27693" r="23849" b="24924"/>
          <a:stretch/>
        </p:blipFill>
        <p:spPr bwMode="auto">
          <a:xfrm>
            <a:off x="418237" y="384090"/>
            <a:ext cx="1340965" cy="1028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83" t="29595" r="23122" b="28648"/>
          <a:stretch/>
        </p:blipFill>
        <p:spPr bwMode="auto">
          <a:xfrm>
            <a:off x="946337" y="2649963"/>
            <a:ext cx="1849507" cy="1297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8608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43808" y="188641"/>
            <a:ext cx="3240360" cy="1107996"/>
          </a:xfrm>
          <a:prstGeom prst="rect">
            <a:avLst/>
          </a:prstGeom>
          <a:noFill/>
          <a:ln w="6032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6600" b="1" dirty="0" smtClean="0"/>
              <a:t>Props</a:t>
            </a:r>
          </a:p>
        </p:txBody>
      </p:sp>
      <p:sp>
        <p:nvSpPr>
          <p:cNvPr id="5" name="Rectangle 4"/>
          <p:cNvSpPr/>
          <p:nvPr/>
        </p:nvSpPr>
        <p:spPr>
          <a:xfrm>
            <a:off x="85228" y="2738537"/>
            <a:ext cx="32480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b="1" dirty="0" smtClean="0"/>
              <a:t>Hand held objects</a:t>
            </a:r>
            <a:endParaRPr lang="en-GB" sz="32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5" t="32439" r="47803" b="19172"/>
          <a:stretch/>
        </p:blipFill>
        <p:spPr bwMode="auto">
          <a:xfrm>
            <a:off x="467544" y="3374571"/>
            <a:ext cx="1393372" cy="1088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0" t="31926" r="52704" b="27865"/>
          <a:stretch/>
        </p:blipFill>
        <p:spPr bwMode="auto">
          <a:xfrm>
            <a:off x="611560" y="1313744"/>
            <a:ext cx="1578429" cy="130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315373"/>
            <a:ext cx="2015877" cy="2015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6366121" y="1481603"/>
            <a:ext cx="17492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600" b="1" dirty="0" smtClean="0"/>
              <a:t>Puppets</a:t>
            </a:r>
            <a:endParaRPr lang="en-GB" sz="3600" b="1" dirty="0"/>
          </a:p>
        </p:txBody>
      </p:sp>
      <p:pic>
        <p:nvPicPr>
          <p:cNvPr id="5126" name="Picture 6" descr="Image result for closed umbrella ic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230" y="3752862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3958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43808" y="188641"/>
            <a:ext cx="3240360" cy="1107996"/>
          </a:xfrm>
          <a:prstGeom prst="rect">
            <a:avLst/>
          </a:prstGeom>
          <a:noFill/>
          <a:ln w="6032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6600" b="1" dirty="0" smtClean="0"/>
              <a:t>Puppets</a:t>
            </a:r>
            <a:endParaRPr lang="en-GB" sz="6600" b="1" dirty="0" smtClean="0"/>
          </a:p>
        </p:txBody>
      </p:sp>
      <p:sp>
        <p:nvSpPr>
          <p:cNvPr id="10" name="Rectangle 9"/>
          <p:cNvSpPr/>
          <p:nvPr/>
        </p:nvSpPr>
        <p:spPr>
          <a:xfrm>
            <a:off x="29012" y="1158437"/>
            <a:ext cx="17194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600" b="1" dirty="0" smtClean="0"/>
              <a:t>Shadow</a:t>
            </a:r>
            <a:endParaRPr lang="en-GB" sz="3600" b="1" dirty="0"/>
          </a:p>
        </p:txBody>
      </p:sp>
      <p:sp>
        <p:nvSpPr>
          <p:cNvPr id="11" name="Rectangle 10"/>
          <p:cNvSpPr/>
          <p:nvPr/>
        </p:nvSpPr>
        <p:spPr>
          <a:xfrm>
            <a:off x="6640264" y="1481603"/>
            <a:ext cx="12009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600" b="1" dirty="0" smtClean="0"/>
              <a:t>Hand</a:t>
            </a:r>
            <a:endParaRPr lang="en-GB" sz="3600" b="1" dirty="0"/>
          </a:p>
        </p:txBody>
      </p:sp>
      <p:sp>
        <p:nvSpPr>
          <p:cNvPr id="12" name="Rectangle 11"/>
          <p:cNvSpPr/>
          <p:nvPr/>
        </p:nvSpPr>
        <p:spPr>
          <a:xfrm>
            <a:off x="3131840" y="3715291"/>
            <a:ext cx="23618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600" b="1" dirty="0" smtClean="0"/>
              <a:t>Marionette</a:t>
            </a:r>
            <a:endParaRPr lang="en-GB" sz="36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04768"/>
            <a:ext cx="2525877" cy="1683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6" descr="Image result for marionette puppet vector black and wh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413" y="4464394"/>
            <a:ext cx="2017713" cy="2017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7" t="44170" r="21981" b="20283"/>
          <a:stretch/>
        </p:blipFill>
        <p:spPr bwMode="auto">
          <a:xfrm>
            <a:off x="6804248" y="2143143"/>
            <a:ext cx="1600155" cy="1978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7901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6000" b="1" dirty="0" smtClean="0"/>
              <a:t>Lighting</a:t>
            </a:r>
            <a:br>
              <a:rPr lang="en-GB" sz="6000" b="1" dirty="0" smtClean="0"/>
            </a:br>
            <a:r>
              <a:rPr lang="en-GB" b="1" dirty="0" smtClean="0"/>
              <a:t>What?</a:t>
            </a:r>
            <a:endParaRPr lang="en-GB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555776" y="116633"/>
            <a:ext cx="4040009" cy="1477328"/>
          </a:xfrm>
          <a:prstGeom prst="rect">
            <a:avLst/>
          </a:prstGeom>
          <a:noFill/>
          <a:ln w="6032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98" t="24112" r="43035" b="58929"/>
          <a:stretch/>
        </p:blipFill>
        <p:spPr bwMode="auto">
          <a:xfrm>
            <a:off x="4644008" y="4803732"/>
            <a:ext cx="1951777" cy="2014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3508" y="3812066"/>
            <a:ext cx="1872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/>
              <a:t>Colour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1079612" y="1433095"/>
            <a:ext cx="2232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/>
              <a:t>Intensity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3576329" y="4606742"/>
            <a:ext cx="1872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/>
              <a:t>Gobos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3"/>
          <a:stretch/>
        </p:blipFill>
        <p:spPr bwMode="auto">
          <a:xfrm>
            <a:off x="251520" y="4600645"/>
            <a:ext cx="1656184" cy="1427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Image result for 0-100 vector black and whi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612" y="2082090"/>
            <a:ext cx="2988053" cy="1674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240625" y="1988840"/>
            <a:ext cx="1368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/>
              <a:t>Type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864" y="2795075"/>
            <a:ext cx="1057899" cy="137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0" t="57119" r="74432" b="26158"/>
          <a:stretch/>
        </p:blipFill>
        <p:spPr bwMode="auto">
          <a:xfrm>
            <a:off x="7601814" y="1330269"/>
            <a:ext cx="1236063" cy="1317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3" t="35390" r="55311" b="18783"/>
          <a:stretch/>
        </p:blipFill>
        <p:spPr bwMode="auto">
          <a:xfrm>
            <a:off x="4891389" y="2342783"/>
            <a:ext cx="1361546" cy="1385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2387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6000" b="1" dirty="0" smtClean="0"/>
              <a:t>Lighting</a:t>
            </a:r>
            <a:br>
              <a:rPr lang="en-GB" sz="6000" b="1" dirty="0" smtClean="0"/>
            </a:br>
            <a:r>
              <a:rPr lang="en-GB" b="1" dirty="0" smtClean="0"/>
              <a:t>Why?</a:t>
            </a:r>
            <a:endParaRPr lang="en-GB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492427" y="188640"/>
            <a:ext cx="4040009" cy="1477328"/>
          </a:xfrm>
          <a:prstGeom prst="rect">
            <a:avLst/>
          </a:prstGeom>
          <a:noFill/>
          <a:ln w="6032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143508" y="3812066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611560" y="1493644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284001" y="1201256"/>
            <a:ext cx="2232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/>
              <a:t>Time of Day</a:t>
            </a:r>
            <a:r>
              <a:rPr lang="en-GB" sz="1400" dirty="0" smtClean="0"/>
              <a:t> </a:t>
            </a:r>
            <a:endParaRPr lang="en-GB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306087" y="4539747"/>
            <a:ext cx="32427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/>
              <a:t>Atmosphere/</a:t>
            </a:r>
          </a:p>
          <a:p>
            <a:r>
              <a:rPr lang="en-GB" sz="3600" b="1" dirty="0" smtClean="0"/>
              <a:t>Mood</a:t>
            </a:r>
            <a:r>
              <a:rPr lang="en-GB" sz="1600" dirty="0" smtClean="0"/>
              <a:t> </a:t>
            </a:r>
            <a:endParaRPr lang="en-GB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4932040" y="5157191"/>
            <a:ext cx="22322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/>
              <a:t>Mark the Moment</a:t>
            </a:r>
            <a:r>
              <a:rPr lang="en-GB" sz="1600" dirty="0" smtClean="0"/>
              <a:t> </a:t>
            </a:r>
            <a:endParaRPr lang="en-GB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6912260" y="285602"/>
            <a:ext cx="22322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/>
              <a:t>Use of Shadow</a:t>
            </a:r>
            <a:r>
              <a:rPr lang="en-GB" sz="1600" dirty="0" smtClean="0"/>
              <a:t> </a:t>
            </a:r>
            <a:endParaRPr lang="en-GB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2843808" y="2157468"/>
            <a:ext cx="3090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/>
              <a:t>Blackouts/fade</a:t>
            </a:r>
            <a:r>
              <a:rPr lang="en-GB" sz="1600" dirty="0" smtClean="0"/>
              <a:t> </a:t>
            </a:r>
            <a:endParaRPr lang="en-GB" sz="16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0" t="36696" r="56661" b="24444"/>
          <a:stretch/>
        </p:blipFill>
        <p:spPr bwMode="auto">
          <a:xfrm>
            <a:off x="645789" y="1786031"/>
            <a:ext cx="1384706" cy="1389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4" t="50027" r="55575" b="7826"/>
          <a:stretch/>
        </p:blipFill>
        <p:spPr bwMode="auto">
          <a:xfrm>
            <a:off x="6626499" y="3309398"/>
            <a:ext cx="1967717" cy="1866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796136" y="2852072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/>
              <a:t>Seasons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7" t="36269" r="55886" b="19444"/>
          <a:stretch/>
        </p:blipFill>
        <p:spPr bwMode="auto">
          <a:xfrm>
            <a:off x="7514197" y="1493644"/>
            <a:ext cx="1028374" cy="1081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4" t="37429" r="56594" b="19403"/>
          <a:stretch/>
        </p:blipFill>
        <p:spPr bwMode="auto">
          <a:xfrm>
            <a:off x="3356375" y="2751355"/>
            <a:ext cx="1174769" cy="1184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 descr="Image result for haunted house icon black and whit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495" y="5101773"/>
            <a:ext cx="1636529" cy="163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0" t="35761" r="55153" b="19445"/>
          <a:stretch/>
        </p:blipFill>
        <p:spPr bwMode="auto">
          <a:xfrm>
            <a:off x="6912260" y="5647327"/>
            <a:ext cx="1099951" cy="1090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386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28" t="27798" r="21237" b="25693"/>
          <a:stretch/>
        </p:blipFill>
        <p:spPr bwMode="auto">
          <a:xfrm>
            <a:off x="5220072" y="1628800"/>
            <a:ext cx="3274492" cy="2302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4221" y="533079"/>
            <a:ext cx="3816424" cy="922114"/>
          </a:xfrm>
        </p:spPr>
        <p:txBody>
          <a:bodyPr/>
          <a:lstStyle/>
          <a:p>
            <a:r>
              <a:rPr lang="en-GB" b="1" dirty="0" smtClean="0"/>
              <a:t>Staging</a:t>
            </a:r>
            <a:endParaRPr lang="en-GB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911466" y="260648"/>
            <a:ext cx="3100694" cy="1200329"/>
          </a:xfrm>
          <a:prstGeom prst="rect">
            <a:avLst/>
          </a:prstGeom>
          <a:noFill/>
          <a:ln w="6032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13" t="25890" r="22758" b="28349"/>
          <a:stretch/>
        </p:blipFill>
        <p:spPr bwMode="auto">
          <a:xfrm>
            <a:off x="0" y="1492398"/>
            <a:ext cx="3098348" cy="2224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7" t="27693" r="23849" b="24924"/>
          <a:stretch/>
        </p:blipFill>
        <p:spPr bwMode="auto">
          <a:xfrm>
            <a:off x="5727962" y="4222700"/>
            <a:ext cx="2984720" cy="228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83" t="29595" r="23122" b="28648"/>
          <a:stretch/>
        </p:blipFill>
        <p:spPr bwMode="auto">
          <a:xfrm>
            <a:off x="1619672" y="4210946"/>
            <a:ext cx="3083850" cy="2163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5198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2112" y="260648"/>
            <a:ext cx="5976664" cy="1143000"/>
          </a:xfrm>
          <a:ln w="57150">
            <a:solidFill>
              <a:srgbClr val="7030A0"/>
            </a:solidFill>
          </a:ln>
        </p:spPr>
        <p:txBody>
          <a:bodyPr>
            <a:normAutofit/>
          </a:bodyPr>
          <a:lstStyle/>
          <a:p>
            <a:r>
              <a:rPr lang="en-GB" sz="4800" b="1" dirty="0" smtClean="0"/>
              <a:t>Stage Positioning</a:t>
            </a:r>
            <a:endParaRPr lang="en-GB" sz="4800" b="1" dirty="0"/>
          </a:p>
        </p:txBody>
      </p:sp>
      <p:pic>
        <p:nvPicPr>
          <p:cNvPr id="2050" name="Picture 2" descr="Image result for areas of a st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868353"/>
            <a:ext cx="6033120" cy="435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63888" y="6219161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/>
              <a:t>AUDIENCE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20476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9" t="47372" r="61812" b="30877"/>
          <a:stretch/>
        </p:blipFill>
        <p:spPr bwMode="auto">
          <a:xfrm>
            <a:off x="458025" y="3229012"/>
            <a:ext cx="1565636" cy="1417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9" t="13823" r="25849" b="22769"/>
          <a:stretch/>
        </p:blipFill>
        <p:spPr bwMode="auto">
          <a:xfrm>
            <a:off x="8037315" y="4270626"/>
            <a:ext cx="1000664" cy="135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55776" y="414423"/>
            <a:ext cx="3888432" cy="769441"/>
          </a:xfrm>
          <a:prstGeom prst="rect">
            <a:avLst/>
          </a:prstGeom>
          <a:noFill/>
          <a:ln w="6032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 smtClean="0"/>
              <a:t>Styles/ Genres</a:t>
            </a:r>
            <a:endParaRPr lang="en-GB" sz="4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922254"/>
            <a:ext cx="1656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/>
              <a:t>Comedy</a:t>
            </a:r>
            <a:endParaRPr lang="en-GB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677108" y="520208"/>
            <a:ext cx="1423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Tragedy</a:t>
            </a:r>
            <a:endParaRPr lang="en-GB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330858" y="1432244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Melodrama</a:t>
            </a:r>
            <a:endParaRPr lang="en-GB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804249" y="3855128"/>
            <a:ext cx="17633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Commedia Dell’Arte</a:t>
            </a:r>
            <a:endParaRPr lang="en-GB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95469" y="2997877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Naturalism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4276442" y="4039793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Epic Theatre</a:t>
            </a:r>
            <a:endParaRPr lang="en-GB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597164" y="2134596"/>
            <a:ext cx="28251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Documentary Theatre</a:t>
            </a:r>
            <a:endParaRPr lang="en-GB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403648" y="4501458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Physical Theatre </a:t>
            </a:r>
            <a:endParaRPr lang="en-GB" sz="24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5" t="34261" r="52177" b="17966"/>
          <a:stretch/>
        </p:blipFill>
        <p:spPr bwMode="auto">
          <a:xfrm>
            <a:off x="537241" y="1509974"/>
            <a:ext cx="1186227" cy="1143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3" t="18232" r="19074" b="14874"/>
          <a:stretch/>
        </p:blipFill>
        <p:spPr bwMode="auto">
          <a:xfrm>
            <a:off x="7572792" y="981873"/>
            <a:ext cx="790098" cy="841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5" t="34622" r="46857" b="26744"/>
          <a:stretch/>
        </p:blipFill>
        <p:spPr bwMode="auto">
          <a:xfrm>
            <a:off x="6945358" y="2509062"/>
            <a:ext cx="1592289" cy="91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2" t="34285" r="81195" b="35600"/>
          <a:stretch/>
        </p:blipFill>
        <p:spPr bwMode="auto">
          <a:xfrm>
            <a:off x="3816409" y="1893909"/>
            <a:ext cx="1367166" cy="1441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3" t="35955" r="58662" b="17930"/>
          <a:stretch/>
        </p:blipFill>
        <p:spPr bwMode="auto">
          <a:xfrm>
            <a:off x="4644008" y="4501458"/>
            <a:ext cx="1610439" cy="2072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36348" r="56413" b="18087"/>
          <a:stretch/>
        </p:blipFill>
        <p:spPr bwMode="auto">
          <a:xfrm>
            <a:off x="1151620" y="4886139"/>
            <a:ext cx="1806285" cy="1971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2468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 txBox="1">
            <a:spLocks noGrp="1"/>
          </p:cNvSpPr>
          <p:nvPr>
            <p:ph type="title"/>
          </p:nvPr>
        </p:nvSpPr>
        <p:spPr>
          <a:xfrm>
            <a:off x="2286000" y="66110"/>
            <a:ext cx="4289648" cy="1446550"/>
          </a:xfrm>
          <a:prstGeom prst="rect">
            <a:avLst/>
          </a:prstGeom>
          <a:noFill/>
          <a:ln w="6032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Roles in the Theatre</a:t>
            </a:r>
            <a:endParaRPr lang="en-GB" sz="4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23528" y="1008310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Playwright</a:t>
            </a:r>
            <a:endParaRPr lang="en-GB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292080" y="2009814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Performer</a:t>
            </a:r>
            <a:endParaRPr lang="en-GB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04868" y="2647260"/>
            <a:ext cx="1997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Understudy</a:t>
            </a:r>
            <a:endParaRPr lang="en-GB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347863" y="2471479"/>
            <a:ext cx="1584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Lighting Designer</a:t>
            </a:r>
            <a:endParaRPr lang="en-GB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238942" y="2886978"/>
            <a:ext cx="1584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Sound Designer</a:t>
            </a:r>
            <a:endParaRPr lang="en-GB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067411" y="4229185"/>
            <a:ext cx="2145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Set Designer</a:t>
            </a:r>
            <a:endParaRPr lang="en-GB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554134" y="5307873"/>
            <a:ext cx="1584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Costume Designer</a:t>
            </a:r>
            <a:endParaRPr lang="en-GB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11764" y="4229185"/>
            <a:ext cx="1584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Puppet Designer</a:t>
            </a:r>
            <a:endParaRPr lang="en-GB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213602" y="777478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Technician</a:t>
            </a:r>
            <a:endParaRPr lang="en-GB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302836" y="5307873"/>
            <a:ext cx="1584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Stage Manager</a:t>
            </a:r>
            <a:endParaRPr lang="en-GB" sz="2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849989" y="4294237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Theatre Manager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2864383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 txBox="1">
            <a:spLocks noGrp="1"/>
          </p:cNvSpPr>
          <p:nvPr>
            <p:ph type="title"/>
          </p:nvPr>
        </p:nvSpPr>
        <p:spPr>
          <a:xfrm>
            <a:off x="2286000" y="281554"/>
            <a:ext cx="4289648" cy="1015663"/>
          </a:xfrm>
          <a:prstGeom prst="rect">
            <a:avLst/>
          </a:prstGeom>
          <a:noFill/>
          <a:ln w="6032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 smtClean="0"/>
              <a:t>Style</a:t>
            </a:r>
            <a:endParaRPr lang="en-GB" sz="60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115616" y="2348880"/>
            <a:ext cx="6984776" cy="2369880"/>
          </a:xfrm>
          <a:prstGeom prst="rect">
            <a:avLst/>
          </a:prstGeom>
          <a:noFill/>
          <a:ln w="698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/>
              <a:t>The way in which something is written or performed.</a:t>
            </a:r>
          </a:p>
          <a:p>
            <a:pPr algn="ctr"/>
            <a:endParaRPr lang="en-GB" sz="2800" dirty="0"/>
          </a:p>
          <a:p>
            <a:pPr algn="ctr"/>
            <a:r>
              <a:rPr lang="en-GB" sz="2800" i="1" dirty="0" smtClean="0"/>
              <a:t>E.g. The use of naturalistic dialogue or physical theatre movement</a:t>
            </a:r>
            <a:endParaRPr lang="en-GB" sz="2800" i="1" dirty="0"/>
          </a:p>
        </p:txBody>
      </p:sp>
    </p:spTree>
    <p:extLst>
      <p:ext uri="{BB962C8B-B14F-4D97-AF65-F5344CB8AC3E}">
        <p14:creationId xmlns:p14="http://schemas.microsoft.com/office/powerpoint/2010/main" val="115556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99792" y="2382999"/>
            <a:ext cx="360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Performance Skills</a:t>
            </a:r>
            <a:endParaRPr lang="en-GB" sz="4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2145" y="398208"/>
            <a:ext cx="386347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/>
              <a:t>Body/Physical</a:t>
            </a:r>
          </a:p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1763091" y="5070440"/>
            <a:ext cx="64611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smtClean="0"/>
              <a:t>Levels/Space/Positioning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76056" y="188640"/>
            <a:ext cx="244827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 smtClean="0"/>
              <a:t>Vocal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GB" sz="2400" b="1" dirty="0" smtClean="0"/>
          </a:p>
        </p:txBody>
      </p:sp>
      <p:sp>
        <p:nvSpPr>
          <p:cNvPr id="9" name="Cloud Callout 8"/>
          <p:cNvSpPr/>
          <p:nvPr/>
        </p:nvSpPr>
        <p:spPr>
          <a:xfrm rot="962710">
            <a:off x="1245732" y="1540156"/>
            <a:ext cx="6272810" cy="3344534"/>
          </a:xfrm>
          <a:prstGeom prst="cloudCallout">
            <a:avLst/>
          </a:prstGeom>
          <a:noFill/>
          <a:ln w="1365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 descr="Image result for vocal ic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620" y="633331"/>
            <a:ext cx="1547897" cy="149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body icon transpar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8932" y="1481302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level icon transpar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75" y="4775363"/>
            <a:ext cx="1359593" cy="1359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positioning icon transparen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664" y="4968361"/>
            <a:ext cx="1433218" cy="143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stage  icon transparent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4517841" y="5894967"/>
            <a:ext cx="1782351" cy="89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Image result for two people icon transparen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5839880"/>
            <a:ext cx="1001351" cy="1001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3366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 txBox="1">
            <a:spLocks noGrp="1"/>
          </p:cNvSpPr>
          <p:nvPr>
            <p:ph type="title"/>
          </p:nvPr>
        </p:nvSpPr>
        <p:spPr>
          <a:xfrm>
            <a:off x="2286000" y="373886"/>
            <a:ext cx="4289648" cy="830997"/>
          </a:xfrm>
          <a:prstGeom prst="rect">
            <a:avLst/>
          </a:prstGeom>
          <a:noFill/>
          <a:ln w="6032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 smtClean="0"/>
              <a:t>Non Naturalistic</a:t>
            </a:r>
            <a:endParaRPr lang="en-GB" sz="4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115616" y="2348880"/>
            <a:ext cx="6984776" cy="1508105"/>
          </a:xfrm>
          <a:prstGeom prst="rect">
            <a:avLst/>
          </a:prstGeom>
          <a:noFill/>
          <a:ln w="698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2800" dirty="0" smtClean="0"/>
          </a:p>
          <a:p>
            <a:pPr algn="ctr"/>
            <a:r>
              <a:rPr lang="en-GB" sz="3600" b="1" dirty="0" smtClean="0"/>
              <a:t>Stylised, not realistic</a:t>
            </a:r>
          </a:p>
          <a:p>
            <a:pPr algn="ctr"/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064409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 txBox="1">
            <a:spLocks noGrp="1"/>
          </p:cNvSpPr>
          <p:nvPr>
            <p:ph type="title"/>
          </p:nvPr>
        </p:nvSpPr>
        <p:spPr>
          <a:xfrm>
            <a:off x="2286000" y="404664"/>
            <a:ext cx="4289648" cy="769441"/>
          </a:xfrm>
          <a:prstGeom prst="rect">
            <a:avLst/>
          </a:prstGeom>
          <a:noFill/>
          <a:ln w="6032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Naturalistic</a:t>
            </a:r>
            <a:endParaRPr lang="en-GB" sz="4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115616" y="2348880"/>
            <a:ext cx="6984776" cy="1508105"/>
          </a:xfrm>
          <a:prstGeom prst="rect">
            <a:avLst/>
          </a:prstGeom>
          <a:noFill/>
          <a:ln w="698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2800" dirty="0" smtClean="0"/>
          </a:p>
          <a:p>
            <a:pPr algn="ctr"/>
            <a:r>
              <a:rPr lang="en-GB" sz="3600" b="1" dirty="0" smtClean="0"/>
              <a:t>Life like, realistic, believable.</a:t>
            </a:r>
          </a:p>
          <a:p>
            <a:pPr algn="ctr"/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911748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 txBox="1">
            <a:spLocks noGrp="1"/>
          </p:cNvSpPr>
          <p:nvPr>
            <p:ph type="title"/>
          </p:nvPr>
        </p:nvSpPr>
        <p:spPr>
          <a:xfrm>
            <a:off x="2286000" y="404664"/>
            <a:ext cx="4289648" cy="769441"/>
          </a:xfrm>
          <a:prstGeom prst="rect">
            <a:avLst/>
          </a:prstGeom>
          <a:noFill/>
          <a:ln w="6032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Abstract</a:t>
            </a:r>
            <a:endParaRPr lang="en-GB" sz="4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115616" y="2348880"/>
            <a:ext cx="6984776" cy="3170099"/>
          </a:xfrm>
          <a:prstGeom prst="rect">
            <a:avLst/>
          </a:prstGeom>
          <a:noFill/>
          <a:ln w="698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2800" dirty="0" smtClean="0"/>
          </a:p>
          <a:p>
            <a:pPr algn="ctr"/>
            <a:r>
              <a:rPr lang="en-GB" sz="3600" b="1" dirty="0" smtClean="0"/>
              <a:t>Not realistic. Not Life like. </a:t>
            </a:r>
          </a:p>
          <a:p>
            <a:pPr algn="ctr"/>
            <a:endParaRPr lang="en-GB" sz="3600" b="1" dirty="0"/>
          </a:p>
          <a:p>
            <a:pPr algn="ctr"/>
            <a:r>
              <a:rPr lang="en-GB" sz="3600" i="1" dirty="0" smtClean="0"/>
              <a:t>Instead uses colour, shapes, textures and sounds to achieve an effect.</a:t>
            </a:r>
          </a:p>
          <a:p>
            <a:pPr algn="ctr"/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4256626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 txBox="1">
            <a:spLocks noGrp="1"/>
          </p:cNvSpPr>
          <p:nvPr>
            <p:ph type="title"/>
          </p:nvPr>
        </p:nvSpPr>
        <p:spPr>
          <a:xfrm>
            <a:off x="2286000" y="404664"/>
            <a:ext cx="4289648" cy="769441"/>
          </a:xfrm>
          <a:prstGeom prst="rect">
            <a:avLst/>
          </a:prstGeom>
          <a:noFill/>
          <a:ln w="6032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Stylised</a:t>
            </a:r>
            <a:endParaRPr lang="en-GB" sz="4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115616" y="2348880"/>
            <a:ext cx="6984776" cy="2246769"/>
          </a:xfrm>
          <a:prstGeom prst="rect">
            <a:avLst/>
          </a:prstGeom>
          <a:noFill/>
          <a:ln w="698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2800" dirty="0" smtClean="0"/>
          </a:p>
          <a:p>
            <a:pPr algn="ctr"/>
            <a:r>
              <a:rPr lang="en-GB" sz="2800" b="1" dirty="0" smtClean="0"/>
              <a:t>Non realistic, done in a particular manner.</a:t>
            </a:r>
          </a:p>
          <a:p>
            <a:pPr algn="ctr"/>
            <a:endParaRPr lang="en-GB" sz="2800" dirty="0"/>
          </a:p>
          <a:p>
            <a:pPr algn="ctr"/>
            <a:r>
              <a:rPr lang="en-GB" sz="2800" i="1" dirty="0" smtClean="0"/>
              <a:t>Maybe emphasising one element of the performance </a:t>
            </a:r>
            <a:endParaRPr lang="en-GB" sz="2800" i="1" dirty="0"/>
          </a:p>
        </p:txBody>
      </p:sp>
    </p:spTree>
    <p:extLst>
      <p:ext uri="{BB962C8B-B14F-4D97-AF65-F5344CB8AC3E}">
        <p14:creationId xmlns:p14="http://schemas.microsoft.com/office/powerpoint/2010/main" val="2595249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 txBox="1">
            <a:spLocks noGrp="1"/>
          </p:cNvSpPr>
          <p:nvPr>
            <p:ph type="title"/>
          </p:nvPr>
        </p:nvSpPr>
        <p:spPr>
          <a:xfrm>
            <a:off x="2286000" y="404664"/>
            <a:ext cx="4289648" cy="769441"/>
          </a:xfrm>
          <a:prstGeom prst="rect">
            <a:avLst/>
          </a:prstGeom>
          <a:noFill/>
          <a:ln w="6032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Minimalistic</a:t>
            </a:r>
            <a:endParaRPr lang="en-GB" sz="4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115616" y="2348880"/>
            <a:ext cx="6984776" cy="1384995"/>
          </a:xfrm>
          <a:prstGeom prst="rect">
            <a:avLst/>
          </a:prstGeom>
          <a:noFill/>
          <a:ln w="698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2800" dirty="0" smtClean="0"/>
          </a:p>
          <a:p>
            <a:pPr algn="ctr"/>
            <a:r>
              <a:rPr lang="en-GB" sz="2800" b="1" dirty="0" smtClean="0"/>
              <a:t>Simple, using few elements, stripped back.</a:t>
            </a:r>
          </a:p>
          <a:p>
            <a:pPr algn="ctr"/>
            <a:endParaRPr lang="en-GB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186334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 txBox="1">
            <a:spLocks noGrp="1"/>
          </p:cNvSpPr>
          <p:nvPr>
            <p:ph type="title"/>
          </p:nvPr>
        </p:nvSpPr>
        <p:spPr>
          <a:xfrm>
            <a:off x="2286000" y="404664"/>
            <a:ext cx="4289648" cy="769441"/>
          </a:xfrm>
          <a:prstGeom prst="rect">
            <a:avLst/>
          </a:prstGeom>
          <a:noFill/>
          <a:ln w="6032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Symbolic</a:t>
            </a:r>
            <a:endParaRPr lang="en-GB" sz="4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115616" y="2348880"/>
            <a:ext cx="6984776" cy="1815882"/>
          </a:xfrm>
          <a:prstGeom prst="rect">
            <a:avLst/>
          </a:prstGeom>
          <a:noFill/>
          <a:ln w="698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2800" dirty="0" smtClean="0"/>
          </a:p>
          <a:p>
            <a:pPr algn="ctr"/>
            <a:r>
              <a:rPr lang="en-GB" sz="2800" b="1" dirty="0" smtClean="0"/>
              <a:t>Using something to represent something else</a:t>
            </a:r>
          </a:p>
          <a:p>
            <a:pPr algn="ctr"/>
            <a:endParaRPr lang="en-GB" sz="2800" b="1" dirty="0"/>
          </a:p>
          <a:p>
            <a:pPr algn="ctr"/>
            <a:r>
              <a:rPr lang="en-GB" sz="2800" i="1" dirty="0" smtClean="0"/>
              <a:t>Red = danger, a dove = peace etc</a:t>
            </a:r>
          </a:p>
        </p:txBody>
      </p:sp>
    </p:spTree>
    <p:extLst>
      <p:ext uri="{BB962C8B-B14F-4D97-AF65-F5344CB8AC3E}">
        <p14:creationId xmlns:p14="http://schemas.microsoft.com/office/powerpoint/2010/main" val="67251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 txBox="1">
            <a:spLocks noGrp="1"/>
          </p:cNvSpPr>
          <p:nvPr>
            <p:ph type="title"/>
          </p:nvPr>
        </p:nvSpPr>
        <p:spPr>
          <a:xfrm>
            <a:off x="2286000" y="404664"/>
            <a:ext cx="4289648" cy="769441"/>
          </a:xfrm>
          <a:prstGeom prst="rect">
            <a:avLst/>
          </a:prstGeom>
          <a:noFill/>
          <a:ln w="6032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Genre</a:t>
            </a:r>
            <a:endParaRPr lang="en-GB" sz="4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115616" y="2348880"/>
            <a:ext cx="6984776" cy="1384995"/>
          </a:xfrm>
          <a:prstGeom prst="rect">
            <a:avLst/>
          </a:prstGeom>
          <a:noFill/>
          <a:ln w="698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2800" dirty="0" smtClean="0"/>
          </a:p>
          <a:p>
            <a:pPr algn="ctr"/>
            <a:r>
              <a:rPr lang="en-GB" sz="2800" b="1" dirty="0" smtClean="0"/>
              <a:t>A category or type</a:t>
            </a:r>
          </a:p>
          <a:p>
            <a:pPr algn="ctr"/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06816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 txBox="1">
            <a:spLocks noGrp="1"/>
          </p:cNvSpPr>
          <p:nvPr>
            <p:ph type="title"/>
          </p:nvPr>
        </p:nvSpPr>
        <p:spPr>
          <a:xfrm>
            <a:off x="2286000" y="404664"/>
            <a:ext cx="4289648" cy="769441"/>
          </a:xfrm>
          <a:prstGeom prst="rect">
            <a:avLst/>
          </a:prstGeom>
          <a:noFill/>
          <a:ln w="6032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Melodrama</a:t>
            </a:r>
            <a:endParaRPr lang="en-GB" sz="4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115616" y="2348880"/>
            <a:ext cx="6984776" cy="1815882"/>
          </a:xfrm>
          <a:prstGeom prst="rect">
            <a:avLst/>
          </a:prstGeom>
          <a:noFill/>
          <a:ln w="698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2800" dirty="0" smtClean="0"/>
          </a:p>
          <a:p>
            <a:pPr algn="ctr"/>
            <a:r>
              <a:rPr lang="en-GB" sz="2800" b="1" dirty="0" smtClean="0"/>
              <a:t>A performance with exaggerated characters and exciting events</a:t>
            </a:r>
          </a:p>
          <a:p>
            <a:pPr algn="ctr"/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013320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 txBox="1">
            <a:spLocks noGrp="1"/>
          </p:cNvSpPr>
          <p:nvPr>
            <p:ph type="title"/>
          </p:nvPr>
        </p:nvSpPr>
        <p:spPr>
          <a:xfrm>
            <a:off x="2286000" y="404664"/>
            <a:ext cx="4289648" cy="769441"/>
          </a:xfrm>
          <a:prstGeom prst="rect">
            <a:avLst/>
          </a:prstGeom>
          <a:noFill/>
          <a:ln w="6032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Concept</a:t>
            </a:r>
            <a:endParaRPr lang="en-GB" sz="4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115616" y="2348880"/>
            <a:ext cx="6984776" cy="1815882"/>
          </a:xfrm>
          <a:prstGeom prst="rect">
            <a:avLst/>
          </a:prstGeom>
          <a:noFill/>
          <a:ln w="698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2800" dirty="0" smtClean="0"/>
          </a:p>
          <a:p>
            <a:pPr algn="ctr"/>
            <a:r>
              <a:rPr lang="en-GB" sz="2800" b="1" dirty="0" smtClean="0"/>
              <a:t>A unifying idea about the production.</a:t>
            </a:r>
          </a:p>
          <a:p>
            <a:pPr algn="ctr"/>
            <a:endParaRPr lang="en-GB" sz="2800" b="1" dirty="0"/>
          </a:p>
          <a:p>
            <a:pPr algn="ctr"/>
            <a:r>
              <a:rPr lang="en-GB" sz="2800" i="1" dirty="0" smtClean="0"/>
              <a:t>Something that ties everything together</a:t>
            </a:r>
            <a:endParaRPr lang="en-GB" sz="2800" i="1" dirty="0"/>
          </a:p>
        </p:txBody>
      </p:sp>
    </p:spTree>
    <p:extLst>
      <p:ext uri="{BB962C8B-B14F-4D97-AF65-F5344CB8AC3E}">
        <p14:creationId xmlns:p14="http://schemas.microsoft.com/office/powerpoint/2010/main" val="4020358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72355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 rot="21172665">
            <a:off x="1256472" y="1880871"/>
            <a:ext cx="5564766" cy="3189286"/>
          </a:xfrm>
          <a:prstGeom prst="cloudCallout">
            <a:avLst/>
          </a:prstGeom>
          <a:noFill/>
          <a:ln w="1365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2839050" y="2443825"/>
            <a:ext cx="33218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Physical Skills</a:t>
            </a:r>
            <a:endParaRPr lang="en-GB" sz="5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5576" y="218160"/>
            <a:ext cx="288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 smtClean="0"/>
              <a:t>Body</a:t>
            </a:r>
          </a:p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5082652" y="4506209"/>
            <a:ext cx="38895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 smtClean="0"/>
              <a:t>Movement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20072" y="610244"/>
            <a:ext cx="3240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 smtClean="0"/>
              <a:t>Gestures</a:t>
            </a:r>
          </a:p>
        </p:txBody>
      </p:sp>
      <p:pic>
        <p:nvPicPr>
          <p:cNvPr id="9" name="Picture 4" descr="Image result for body icon transpar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40198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gestures  icon transpare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973" y="1570514"/>
            <a:ext cx="1442968" cy="1442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movement  icon transpare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401818"/>
            <a:ext cx="1186865" cy="139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2687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 rot="1064451">
            <a:off x="1256472" y="1880871"/>
            <a:ext cx="5564766" cy="3189286"/>
          </a:xfrm>
          <a:prstGeom prst="cloudCallout">
            <a:avLst>
              <a:gd name="adj1" fmla="val 32304"/>
              <a:gd name="adj2" fmla="val 63766"/>
            </a:avLst>
          </a:prstGeom>
          <a:noFill/>
          <a:ln w="1365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2429407" y="2503679"/>
            <a:ext cx="33218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Production</a:t>
            </a:r>
          </a:p>
          <a:p>
            <a:r>
              <a:rPr lang="en-GB" sz="5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Elements</a:t>
            </a:r>
            <a:endParaRPr lang="en-GB" sz="5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4619914"/>
            <a:ext cx="288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 smtClean="0"/>
              <a:t>Costume</a:t>
            </a:r>
          </a:p>
          <a:p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6660232" y="1707042"/>
            <a:ext cx="3240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 smtClean="0"/>
              <a:t>Space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03648" y="211769"/>
            <a:ext cx="288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 smtClean="0"/>
              <a:t>Staging</a:t>
            </a:r>
          </a:p>
          <a:p>
            <a:endParaRPr lang="en-GB" dirty="0"/>
          </a:p>
        </p:txBody>
      </p:sp>
      <p:pic>
        <p:nvPicPr>
          <p:cNvPr id="3074" name="Picture 2" descr="Image result for costume  icon transparen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740" y="5229200"/>
            <a:ext cx="1494136" cy="1494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Image result for stage  icon transparent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3738650" y="423119"/>
            <a:ext cx="1998375" cy="9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two people icon transpare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828" y="2703691"/>
            <a:ext cx="1715376" cy="171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e result for exit icon transpare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81" y="911962"/>
            <a:ext cx="1281035" cy="1464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3798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 rot="1064451">
            <a:off x="1752298" y="2539433"/>
            <a:ext cx="4966159" cy="2608106"/>
          </a:xfrm>
          <a:prstGeom prst="cloudCallout">
            <a:avLst>
              <a:gd name="adj1" fmla="val 32304"/>
              <a:gd name="adj2" fmla="val 63766"/>
            </a:avLst>
          </a:prstGeom>
          <a:noFill/>
          <a:ln w="1365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2429407" y="2798405"/>
            <a:ext cx="332188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Context</a:t>
            </a:r>
          </a:p>
          <a:p>
            <a:r>
              <a:rPr lang="en-GB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(Background to Play)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5536" y="5157192"/>
            <a:ext cx="288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 smtClean="0"/>
              <a:t>Historical</a:t>
            </a:r>
          </a:p>
          <a:p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6444208" y="1994650"/>
            <a:ext cx="3240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 smtClean="0"/>
              <a:t>Social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03648" y="211769"/>
            <a:ext cx="288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5400" b="1" dirty="0" smtClean="0"/>
          </a:p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1835696" y="332656"/>
            <a:ext cx="288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 smtClean="0"/>
              <a:t>Cultural</a:t>
            </a:r>
          </a:p>
          <a:p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5517232"/>
            <a:ext cx="1184920" cy="1184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40"/>
          <a:stretch/>
        </p:blipFill>
        <p:spPr bwMode="auto">
          <a:xfrm>
            <a:off x="7143356" y="3034033"/>
            <a:ext cx="1478434" cy="125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92" t="22710" r="53445" b="68479"/>
          <a:stretch/>
        </p:blipFill>
        <p:spPr bwMode="auto">
          <a:xfrm>
            <a:off x="4201841" y="85269"/>
            <a:ext cx="1028349" cy="1164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9" t="22656" r="60325" b="68480"/>
          <a:stretch/>
        </p:blipFill>
        <p:spPr bwMode="auto">
          <a:xfrm>
            <a:off x="680335" y="163731"/>
            <a:ext cx="963292" cy="100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83" t="46699" r="60163" b="45133"/>
          <a:stretch/>
        </p:blipFill>
        <p:spPr bwMode="auto">
          <a:xfrm>
            <a:off x="2783541" y="1214066"/>
            <a:ext cx="924363" cy="865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32" t="40543" r="53017" b="44845"/>
          <a:stretch/>
        </p:blipFill>
        <p:spPr bwMode="auto">
          <a:xfrm>
            <a:off x="7143356" y="832314"/>
            <a:ext cx="1214018" cy="1252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9284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535456" y="476671"/>
            <a:ext cx="3456384" cy="1877437"/>
          </a:xfrm>
          <a:prstGeom prst="rect">
            <a:avLst/>
          </a:prstGeom>
          <a:noFill/>
          <a:ln w="6032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6600" b="1" dirty="0" smtClean="0"/>
              <a:t>Sound</a:t>
            </a:r>
          </a:p>
          <a:p>
            <a:pPr algn="ctr"/>
            <a:r>
              <a:rPr lang="en-GB" sz="3200" b="1" dirty="0" smtClean="0"/>
              <a:t>What?</a:t>
            </a:r>
            <a:endParaRPr lang="en-GB" sz="3200" b="1" dirty="0" smtClean="0"/>
          </a:p>
          <a:p>
            <a:endParaRPr lang="en-GB" dirty="0"/>
          </a:p>
        </p:txBody>
      </p:sp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75" y="2079748"/>
            <a:ext cx="1298740" cy="1298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16814" y="1268760"/>
            <a:ext cx="1872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/>
              <a:t>Vocals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3868418" y="2691026"/>
            <a:ext cx="1265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/>
              <a:t>Live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94"/>
          <a:stretch/>
        </p:blipFill>
        <p:spPr bwMode="auto">
          <a:xfrm>
            <a:off x="3376119" y="3640208"/>
            <a:ext cx="1305052" cy="1516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16814" y="4449062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/>
              <a:t>Recorded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920" y="5208021"/>
            <a:ext cx="1523752" cy="1523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51"/>
          <a:stretch/>
        </p:blipFill>
        <p:spPr bwMode="auto">
          <a:xfrm>
            <a:off x="6717464" y="5061672"/>
            <a:ext cx="1738163" cy="1542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7272644" y="4449062"/>
            <a:ext cx="1265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/>
              <a:t>SFX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21" name="TextBox 20"/>
          <p:cNvSpPr txBox="1"/>
          <p:nvPr/>
        </p:nvSpPr>
        <p:spPr>
          <a:xfrm>
            <a:off x="6969314" y="707920"/>
            <a:ext cx="1872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/>
              <a:t>Volume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2" t="24551" r="6935" b="34551"/>
          <a:stretch/>
        </p:blipFill>
        <p:spPr bwMode="auto">
          <a:xfrm>
            <a:off x="6038731" y="1600301"/>
            <a:ext cx="3129407" cy="10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6" t="39478" r="58529" b="30261"/>
          <a:stretch/>
        </p:blipFill>
        <p:spPr bwMode="auto">
          <a:xfrm>
            <a:off x="2699792" y="3059155"/>
            <a:ext cx="1060158" cy="969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4" t="37322" r="54726" b="22773"/>
          <a:stretch/>
        </p:blipFill>
        <p:spPr bwMode="auto">
          <a:xfrm>
            <a:off x="4609816" y="3221057"/>
            <a:ext cx="1739177" cy="1520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1940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724981" y="163907"/>
            <a:ext cx="3456384" cy="1877437"/>
          </a:xfrm>
          <a:prstGeom prst="rect">
            <a:avLst/>
          </a:prstGeom>
          <a:noFill/>
          <a:ln w="6032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6600" b="1" dirty="0" smtClean="0"/>
              <a:t>Sound</a:t>
            </a:r>
          </a:p>
          <a:p>
            <a:pPr algn="ctr"/>
            <a:r>
              <a:rPr lang="en-GB" sz="3200" b="1" dirty="0" smtClean="0"/>
              <a:t>Why?</a:t>
            </a:r>
            <a:endParaRPr lang="en-GB" sz="3200" b="1" dirty="0" smtClean="0"/>
          </a:p>
          <a:p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287524" y="1128394"/>
            <a:ext cx="28083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/>
              <a:t>Establish location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6335688" y="839050"/>
            <a:ext cx="28083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/>
              <a:t>Enhance atmosphere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4211960" y="4270966"/>
            <a:ext cx="28083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/>
              <a:t>Scene transition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22" name="TextBox 21"/>
          <p:cNvSpPr txBox="1"/>
          <p:nvPr/>
        </p:nvSpPr>
        <p:spPr>
          <a:xfrm>
            <a:off x="851073" y="4049777"/>
            <a:ext cx="28083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/>
              <a:t> </a:t>
            </a:r>
            <a:r>
              <a:rPr lang="en-GB" sz="4000" b="1" dirty="0" smtClean="0"/>
              <a:t>Mark the Moment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23" name="Picture 8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0" t="35761" r="55153" b="19445"/>
          <a:stretch/>
        </p:blipFill>
        <p:spPr bwMode="auto">
          <a:xfrm>
            <a:off x="591729" y="5373216"/>
            <a:ext cx="1099951" cy="1090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Image result for location icon black and wh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7" t="36016" r="56221" b="18434"/>
          <a:stretch/>
        </p:blipFill>
        <p:spPr bwMode="auto">
          <a:xfrm>
            <a:off x="1753818" y="2451833"/>
            <a:ext cx="1002823" cy="1188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4" t="35929" r="56443" b="19784"/>
          <a:stretch/>
        </p:blipFill>
        <p:spPr bwMode="auto">
          <a:xfrm>
            <a:off x="6684091" y="2041344"/>
            <a:ext cx="2111506" cy="2230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3" t="35304" r="54891" b="18197"/>
          <a:stretch/>
        </p:blipFill>
        <p:spPr bwMode="auto">
          <a:xfrm>
            <a:off x="6335688" y="4922809"/>
            <a:ext cx="1840267" cy="1863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5506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35222" y="132303"/>
            <a:ext cx="3456384" cy="1384995"/>
          </a:xfrm>
          <a:prstGeom prst="rect">
            <a:avLst/>
          </a:prstGeom>
          <a:noFill/>
          <a:ln w="6032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6600" b="1" dirty="0" smtClean="0"/>
              <a:t>Vocals</a:t>
            </a:r>
          </a:p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51520" y="1219692"/>
            <a:ext cx="1872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/>
              <a:t>Volume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2" t="24551" r="6935" b="34551"/>
          <a:stretch/>
        </p:blipFill>
        <p:spPr bwMode="auto">
          <a:xfrm>
            <a:off x="67746" y="1925845"/>
            <a:ext cx="3129407" cy="10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4" t="31670" r="55465" b="38151"/>
          <a:stretch/>
        </p:blipFill>
        <p:spPr bwMode="auto">
          <a:xfrm>
            <a:off x="7216264" y="580369"/>
            <a:ext cx="1112065" cy="837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836193" y="1418028"/>
            <a:ext cx="18722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/>
              <a:t>Use of silence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1" t="45398" r="57317" b="34179"/>
          <a:stretch/>
        </p:blipFill>
        <p:spPr bwMode="auto">
          <a:xfrm>
            <a:off x="5327490" y="5720226"/>
            <a:ext cx="1657371" cy="989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376678" y="4913867"/>
            <a:ext cx="1872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/>
              <a:t>Accents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7" t="46162" r="57642" b="34976"/>
          <a:stretch/>
        </p:blipFill>
        <p:spPr bwMode="auto">
          <a:xfrm>
            <a:off x="7452320" y="5149245"/>
            <a:ext cx="1544073" cy="881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96345" y="4505807"/>
            <a:ext cx="1872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/>
              <a:t>Pace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4" t="37395" r="51626" b="22637"/>
          <a:stretch/>
        </p:blipFill>
        <p:spPr bwMode="auto">
          <a:xfrm>
            <a:off x="165242" y="5226954"/>
            <a:ext cx="1892764" cy="1482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8" t="32871" r="53148" b="38092"/>
          <a:stretch/>
        </p:blipFill>
        <p:spPr bwMode="auto">
          <a:xfrm>
            <a:off x="3635896" y="2771620"/>
            <a:ext cx="2903269" cy="1933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548749" y="2274865"/>
            <a:ext cx="1077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/>
              <a:t>Tone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3258875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43808" y="188641"/>
            <a:ext cx="3240360" cy="1107996"/>
          </a:xfrm>
          <a:prstGeom prst="rect">
            <a:avLst/>
          </a:prstGeom>
          <a:noFill/>
          <a:ln w="6032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6600" b="1" dirty="0" smtClean="0"/>
              <a:t>Set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9" t="62309" r="67805" b="21431"/>
          <a:stretch/>
        </p:blipFill>
        <p:spPr bwMode="auto">
          <a:xfrm>
            <a:off x="1352699" y="21290"/>
            <a:ext cx="1044018" cy="1865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343297"/>
            <a:ext cx="18722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Stage Furniture</a:t>
            </a:r>
            <a:r>
              <a:rPr lang="en-GB" sz="1200" dirty="0" smtClean="0"/>
              <a:t> </a:t>
            </a:r>
            <a:endParaRPr lang="en-GB" sz="1200" dirty="0"/>
          </a:p>
        </p:txBody>
      </p:sp>
      <p:pic>
        <p:nvPicPr>
          <p:cNvPr id="3074" name="Picture 2" descr="Image result for SCENERY VEC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454" y="313142"/>
            <a:ext cx="1365108" cy="811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025461" y="1556792"/>
            <a:ext cx="1872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/>
              <a:t>Back </a:t>
            </a:r>
            <a:r>
              <a:rPr lang="en-GB" sz="2400" b="1" dirty="0" smtClean="0"/>
              <a:t>drops/Flats </a:t>
            </a:r>
            <a:endParaRPr lang="en-GB" sz="2400" b="1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31765" r="52683" b="20365"/>
          <a:stretch/>
        </p:blipFill>
        <p:spPr bwMode="auto">
          <a:xfrm>
            <a:off x="683568" y="3476279"/>
            <a:ext cx="1713149" cy="167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38694" y="5396170"/>
            <a:ext cx="1872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/>
              <a:t>Structures/ Scaffolding</a:t>
            </a:r>
            <a:endParaRPr lang="en-GB" sz="2400" b="1" dirty="0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209" y="4135934"/>
            <a:ext cx="1495053" cy="1495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434990" y="5435931"/>
            <a:ext cx="2448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/>
              <a:t>Raised staging/ </a:t>
            </a:r>
            <a:r>
              <a:rPr lang="en-GB" sz="2400" b="1" dirty="0" smtClean="0"/>
              <a:t>platforms/Levels/ramps </a:t>
            </a:r>
            <a:endParaRPr lang="en-GB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649198" y="2765052"/>
            <a:ext cx="2376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/>
              <a:t>Projections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383405"/>
            <a:ext cx="1220323" cy="1220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4" t="34957" r="57717" b="18279"/>
          <a:stretch/>
        </p:blipFill>
        <p:spPr bwMode="auto">
          <a:xfrm>
            <a:off x="7659126" y="1887039"/>
            <a:ext cx="1278309" cy="1496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1347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1863</TotalTime>
  <Words>280</Words>
  <Application>Microsoft Office PowerPoint</Application>
  <PresentationFormat>On-screen Show (4:3)</PresentationFormat>
  <Paragraphs>146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Lighting What?</vt:lpstr>
      <vt:lpstr>Lighting Why?</vt:lpstr>
      <vt:lpstr>Staging</vt:lpstr>
      <vt:lpstr>Stage Positioning</vt:lpstr>
      <vt:lpstr>PowerPoint Presentation</vt:lpstr>
      <vt:lpstr>Roles in the Theatre</vt:lpstr>
      <vt:lpstr>Style</vt:lpstr>
      <vt:lpstr>Non Naturalistic</vt:lpstr>
      <vt:lpstr>Naturalistic</vt:lpstr>
      <vt:lpstr>Abstract</vt:lpstr>
      <vt:lpstr>Stylised</vt:lpstr>
      <vt:lpstr>Minimalistic</vt:lpstr>
      <vt:lpstr>Symbolic</vt:lpstr>
      <vt:lpstr>Genre</vt:lpstr>
      <vt:lpstr>Melodrama</vt:lpstr>
      <vt:lpstr>Concept</vt:lpstr>
      <vt:lpstr>PowerPoint Presentation</vt:lpstr>
    </vt:vector>
  </TitlesOfParts>
  <Company>RM plc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ESh</dc:creator>
  <cp:lastModifiedBy>ESh</cp:lastModifiedBy>
  <cp:revision>57</cp:revision>
  <dcterms:created xsi:type="dcterms:W3CDTF">2018-10-03T08:39:12Z</dcterms:created>
  <dcterms:modified xsi:type="dcterms:W3CDTF">2019-05-08T09:00:48Z</dcterms:modified>
</cp:coreProperties>
</file>