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0000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p:scale>
          <a:sx n="86" d="100"/>
          <a:sy n="86" d="100"/>
        </p:scale>
        <p:origin x="-72" y="-2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372DA6D-722D-4DE8-AC87-EF7DDC5458FE}" type="datetimeFigureOut">
              <a:rPr lang="en-GB" smtClean="0"/>
              <a:t>11/05/2022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2D064E-2431-4694-95E0-B4B7AB0268AC}" type="slidenum">
              <a:rPr lang="en-GB" smtClean="0"/>
              <a:t>‹#›</a:t>
            </a:fld>
            <a:endParaRPr lang="en-GB"/>
          </a:p>
        </p:txBody>
      </p:sp>
    </p:spTree>
    <p:extLst>
      <p:ext uri="{BB962C8B-B14F-4D97-AF65-F5344CB8AC3E}">
        <p14:creationId xmlns:p14="http://schemas.microsoft.com/office/powerpoint/2010/main" val="1449645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72DA6D-722D-4DE8-AC87-EF7DDC5458FE}" type="datetimeFigureOut">
              <a:rPr lang="en-GB" smtClean="0"/>
              <a:t>11/05/2022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2D064E-2431-4694-95E0-B4B7AB0268AC}" type="slidenum">
              <a:rPr lang="en-GB" smtClean="0"/>
              <a:t>‹#›</a:t>
            </a:fld>
            <a:endParaRPr lang="en-GB"/>
          </a:p>
        </p:txBody>
      </p:sp>
    </p:spTree>
    <p:extLst>
      <p:ext uri="{BB962C8B-B14F-4D97-AF65-F5344CB8AC3E}">
        <p14:creationId xmlns:p14="http://schemas.microsoft.com/office/powerpoint/2010/main" val="3413204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72DA6D-722D-4DE8-AC87-EF7DDC5458FE}" type="datetimeFigureOut">
              <a:rPr lang="en-GB" smtClean="0"/>
              <a:t>11/05/2022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2D064E-2431-4694-95E0-B4B7AB0268AC}" type="slidenum">
              <a:rPr lang="en-GB" smtClean="0"/>
              <a:t>‹#›</a:t>
            </a:fld>
            <a:endParaRPr lang="en-GB"/>
          </a:p>
        </p:txBody>
      </p:sp>
    </p:spTree>
    <p:extLst>
      <p:ext uri="{BB962C8B-B14F-4D97-AF65-F5344CB8AC3E}">
        <p14:creationId xmlns:p14="http://schemas.microsoft.com/office/powerpoint/2010/main" val="2493401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372DA6D-722D-4DE8-AC87-EF7DDC5458FE}" type="datetimeFigureOut">
              <a:rPr lang="en-GB" smtClean="0"/>
              <a:t>11/05/2022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2D064E-2431-4694-95E0-B4B7AB0268AC}" type="slidenum">
              <a:rPr lang="en-GB" smtClean="0"/>
              <a:t>‹#›</a:t>
            </a:fld>
            <a:endParaRPr lang="en-GB"/>
          </a:p>
        </p:txBody>
      </p:sp>
    </p:spTree>
    <p:extLst>
      <p:ext uri="{BB962C8B-B14F-4D97-AF65-F5344CB8AC3E}">
        <p14:creationId xmlns:p14="http://schemas.microsoft.com/office/powerpoint/2010/main" val="2112679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72DA6D-722D-4DE8-AC87-EF7DDC5458FE}" type="datetimeFigureOut">
              <a:rPr lang="en-GB" smtClean="0"/>
              <a:t>11/05/2022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2D064E-2431-4694-95E0-B4B7AB0268AC}" type="slidenum">
              <a:rPr lang="en-GB" smtClean="0"/>
              <a:t>‹#›</a:t>
            </a:fld>
            <a:endParaRPr lang="en-GB"/>
          </a:p>
        </p:txBody>
      </p:sp>
    </p:spTree>
    <p:extLst>
      <p:ext uri="{BB962C8B-B14F-4D97-AF65-F5344CB8AC3E}">
        <p14:creationId xmlns:p14="http://schemas.microsoft.com/office/powerpoint/2010/main" val="272105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372DA6D-722D-4DE8-AC87-EF7DDC5458FE}" type="datetimeFigureOut">
              <a:rPr lang="en-GB" smtClean="0"/>
              <a:t>11/05/2022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2D064E-2431-4694-95E0-B4B7AB0268AC}" type="slidenum">
              <a:rPr lang="en-GB" smtClean="0"/>
              <a:t>‹#›</a:t>
            </a:fld>
            <a:endParaRPr lang="en-GB"/>
          </a:p>
        </p:txBody>
      </p:sp>
    </p:spTree>
    <p:extLst>
      <p:ext uri="{BB962C8B-B14F-4D97-AF65-F5344CB8AC3E}">
        <p14:creationId xmlns:p14="http://schemas.microsoft.com/office/powerpoint/2010/main" val="618342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372DA6D-722D-4DE8-AC87-EF7DDC5458FE}" type="datetimeFigureOut">
              <a:rPr lang="en-GB" smtClean="0"/>
              <a:t>11/05/2022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12D064E-2431-4694-95E0-B4B7AB0268AC}" type="slidenum">
              <a:rPr lang="en-GB" smtClean="0"/>
              <a:t>‹#›</a:t>
            </a:fld>
            <a:endParaRPr lang="en-GB"/>
          </a:p>
        </p:txBody>
      </p:sp>
    </p:spTree>
    <p:extLst>
      <p:ext uri="{BB962C8B-B14F-4D97-AF65-F5344CB8AC3E}">
        <p14:creationId xmlns:p14="http://schemas.microsoft.com/office/powerpoint/2010/main" val="2893217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372DA6D-722D-4DE8-AC87-EF7DDC5458FE}" type="datetimeFigureOut">
              <a:rPr lang="en-GB" smtClean="0"/>
              <a:t>11/05/2022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12D064E-2431-4694-95E0-B4B7AB0268AC}" type="slidenum">
              <a:rPr lang="en-GB" smtClean="0"/>
              <a:t>‹#›</a:t>
            </a:fld>
            <a:endParaRPr lang="en-GB"/>
          </a:p>
        </p:txBody>
      </p:sp>
    </p:spTree>
    <p:extLst>
      <p:ext uri="{BB962C8B-B14F-4D97-AF65-F5344CB8AC3E}">
        <p14:creationId xmlns:p14="http://schemas.microsoft.com/office/powerpoint/2010/main" val="1866062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72DA6D-722D-4DE8-AC87-EF7DDC5458FE}" type="datetimeFigureOut">
              <a:rPr lang="en-GB" smtClean="0"/>
              <a:t>11/05/2022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12D064E-2431-4694-95E0-B4B7AB0268AC}" type="slidenum">
              <a:rPr lang="en-GB" smtClean="0"/>
              <a:t>‹#›</a:t>
            </a:fld>
            <a:endParaRPr lang="en-GB"/>
          </a:p>
        </p:txBody>
      </p:sp>
    </p:spTree>
    <p:extLst>
      <p:ext uri="{BB962C8B-B14F-4D97-AF65-F5344CB8AC3E}">
        <p14:creationId xmlns:p14="http://schemas.microsoft.com/office/powerpoint/2010/main" val="2649282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72DA6D-722D-4DE8-AC87-EF7DDC5458FE}" type="datetimeFigureOut">
              <a:rPr lang="en-GB" smtClean="0"/>
              <a:t>11/05/2022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2D064E-2431-4694-95E0-B4B7AB0268AC}" type="slidenum">
              <a:rPr lang="en-GB" smtClean="0"/>
              <a:t>‹#›</a:t>
            </a:fld>
            <a:endParaRPr lang="en-GB"/>
          </a:p>
        </p:txBody>
      </p:sp>
    </p:spTree>
    <p:extLst>
      <p:ext uri="{BB962C8B-B14F-4D97-AF65-F5344CB8AC3E}">
        <p14:creationId xmlns:p14="http://schemas.microsoft.com/office/powerpoint/2010/main" val="376821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72DA6D-722D-4DE8-AC87-EF7DDC5458FE}" type="datetimeFigureOut">
              <a:rPr lang="en-GB" smtClean="0"/>
              <a:t>11/05/2022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2D064E-2431-4694-95E0-B4B7AB0268AC}" type="slidenum">
              <a:rPr lang="en-GB" smtClean="0"/>
              <a:t>‹#›</a:t>
            </a:fld>
            <a:endParaRPr lang="en-GB"/>
          </a:p>
        </p:txBody>
      </p:sp>
    </p:spTree>
    <p:extLst>
      <p:ext uri="{BB962C8B-B14F-4D97-AF65-F5344CB8AC3E}">
        <p14:creationId xmlns:p14="http://schemas.microsoft.com/office/powerpoint/2010/main" val="4143150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72DA6D-722D-4DE8-AC87-EF7DDC5458FE}" type="datetimeFigureOut">
              <a:rPr lang="en-GB" smtClean="0"/>
              <a:t>11/05/2022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2D064E-2431-4694-95E0-B4B7AB0268AC}" type="slidenum">
              <a:rPr lang="en-GB" smtClean="0"/>
              <a:t>‹#›</a:t>
            </a:fld>
            <a:endParaRPr lang="en-GB"/>
          </a:p>
        </p:txBody>
      </p:sp>
    </p:spTree>
    <p:extLst>
      <p:ext uri="{BB962C8B-B14F-4D97-AF65-F5344CB8AC3E}">
        <p14:creationId xmlns:p14="http://schemas.microsoft.com/office/powerpoint/2010/main" val="29675690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9010" y="1766940"/>
            <a:ext cx="9144000" cy="2387600"/>
          </a:xfrm>
        </p:spPr>
        <p:txBody>
          <a:bodyPr/>
          <a:lstStyle/>
          <a:p>
            <a:r>
              <a:rPr lang="en-GB" b="1" dirty="0" smtClean="0"/>
              <a:t>Component 1 Revision </a:t>
            </a:r>
            <a:br>
              <a:rPr lang="en-GB" b="1" dirty="0" smtClean="0"/>
            </a:br>
            <a:r>
              <a:rPr lang="en-GB" b="1" dirty="0" smtClean="0"/>
              <a:t>Blood Brothers </a:t>
            </a:r>
            <a:endParaRPr lang="en-GB" b="1" dirty="0"/>
          </a:p>
        </p:txBody>
      </p:sp>
    </p:spTree>
    <p:extLst>
      <p:ext uri="{BB962C8B-B14F-4D97-AF65-F5344CB8AC3E}">
        <p14:creationId xmlns:p14="http://schemas.microsoft.com/office/powerpoint/2010/main" val="3088709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2"/>
          <a:srcRect l="3442" t="16596" r="35944" b="16486"/>
          <a:stretch/>
        </p:blipFill>
        <p:spPr>
          <a:xfrm>
            <a:off x="838200" y="1342684"/>
            <a:ext cx="10344462" cy="4800815"/>
          </a:xfrm>
          <a:prstGeom prst="rect">
            <a:avLst/>
          </a:prstGeom>
        </p:spPr>
      </p:pic>
      <p:sp>
        <p:nvSpPr>
          <p:cNvPr id="2" name="Title 1"/>
          <p:cNvSpPr>
            <a:spLocks noGrp="1"/>
          </p:cNvSpPr>
          <p:nvPr>
            <p:ph type="title"/>
          </p:nvPr>
        </p:nvSpPr>
        <p:spPr>
          <a:xfrm>
            <a:off x="838200" y="365125"/>
            <a:ext cx="1799492" cy="631337"/>
          </a:xfrm>
          <a:ln w="31750">
            <a:solidFill>
              <a:schemeClr val="accent1"/>
            </a:solidFill>
          </a:ln>
        </p:spPr>
        <p:txBody>
          <a:bodyPr>
            <a:normAutofit fontScale="90000"/>
          </a:bodyPr>
          <a:lstStyle/>
          <a:p>
            <a:r>
              <a:rPr lang="en-GB" dirty="0" smtClean="0"/>
              <a:t>Staging</a:t>
            </a:r>
            <a:endParaRPr lang="en-GB" dirty="0"/>
          </a:p>
        </p:txBody>
      </p:sp>
      <p:sp>
        <p:nvSpPr>
          <p:cNvPr id="4" name="Rectangle 3"/>
          <p:cNvSpPr/>
          <p:nvPr/>
        </p:nvSpPr>
        <p:spPr>
          <a:xfrm>
            <a:off x="4126523" y="158653"/>
            <a:ext cx="3506352" cy="11840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When the audience sit on one side of the stage only, facing it in the same direction.</a:t>
            </a:r>
          </a:p>
        </p:txBody>
      </p:sp>
      <p:sp>
        <p:nvSpPr>
          <p:cNvPr id="5" name="Rectangle 4"/>
          <p:cNvSpPr/>
          <p:nvPr/>
        </p:nvSpPr>
        <p:spPr>
          <a:xfrm>
            <a:off x="137127" y="5542730"/>
            <a:ext cx="4392697" cy="1201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When the audience is placed on either side of the actors' playing space or stage, facing each other. This staging form is also called corridor.</a:t>
            </a:r>
          </a:p>
        </p:txBody>
      </p:sp>
      <p:sp>
        <p:nvSpPr>
          <p:cNvPr id="7" name="Rectangle 6"/>
          <p:cNvSpPr/>
          <p:nvPr/>
        </p:nvSpPr>
        <p:spPr>
          <a:xfrm>
            <a:off x="152694" y="167212"/>
            <a:ext cx="3329354" cy="11840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End-on staging on only one side of the stage, but in an older style theatre with a decorative arch framing the whole stage</a:t>
            </a:r>
          </a:p>
        </p:txBody>
      </p:sp>
      <p:sp>
        <p:nvSpPr>
          <p:cNvPr id="8" name="Rectangle 7"/>
          <p:cNvSpPr/>
          <p:nvPr/>
        </p:nvSpPr>
        <p:spPr>
          <a:xfrm>
            <a:off x="7134165" y="5542730"/>
            <a:ext cx="5057835" cy="1201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When the audience are placed all around the outside of the performers' playing space. The stage area may be circular or square, with entrances and exits through the audience.</a:t>
            </a:r>
          </a:p>
        </p:txBody>
      </p:sp>
      <p:sp>
        <p:nvSpPr>
          <p:cNvPr id="6" name="Rectangle 5"/>
          <p:cNvSpPr/>
          <p:nvPr/>
        </p:nvSpPr>
        <p:spPr>
          <a:xfrm>
            <a:off x="8471900" y="158653"/>
            <a:ext cx="3720100" cy="11840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When the audience surround the stage on three sides, and the other side connects to the backstage area.</a:t>
            </a:r>
          </a:p>
        </p:txBody>
      </p:sp>
    </p:spTree>
    <p:extLst>
      <p:ext uri="{BB962C8B-B14F-4D97-AF65-F5344CB8AC3E}">
        <p14:creationId xmlns:p14="http://schemas.microsoft.com/office/powerpoint/2010/main" val="3892874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615" y="247894"/>
            <a:ext cx="3053862" cy="936137"/>
          </a:xfrm>
        </p:spPr>
        <p:txBody>
          <a:bodyPr/>
          <a:lstStyle/>
          <a:p>
            <a:r>
              <a:rPr lang="en-GB" b="1" dirty="0" smtClean="0"/>
              <a:t>Stage Space </a:t>
            </a:r>
            <a:endParaRPr lang="en-GB" b="1" dirty="0"/>
          </a:p>
        </p:txBody>
      </p:sp>
      <p:graphicFrame>
        <p:nvGraphicFramePr>
          <p:cNvPr id="4" name="Table 3"/>
          <p:cNvGraphicFramePr>
            <a:graphicFrameLocks noGrp="1"/>
          </p:cNvGraphicFramePr>
          <p:nvPr>
            <p:extLst>
              <p:ext uri="{D42A27DB-BD31-4B8C-83A1-F6EECF244321}">
                <p14:modId xmlns:p14="http://schemas.microsoft.com/office/powerpoint/2010/main" val="3351256314"/>
              </p:ext>
            </p:extLst>
          </p:nvPr>
        </p:nvGraphicFramePr>
        <p:xfrm>
          <a:off x="1858780" y="1724007"/>
          <a:ext cx="8889168" cy="3447600"/>
        </p:xfrm>
        <a:graphic>
          <a:graphicData uri="http://schemas.openxmlformats.org/drawingml/2006/table">
            <a:tbl>
              <a:tblPr firstRow="1" bandRow="1">
                <a:tableStyleId>{5C22544A-7EE6-4342-B048-85BDC9FD1C3A}</a:tableStyleId>
              </a:tblPr>
              <a:tblGrid>
                <a:gridCol w="2963056"/>
                <a:gridCol w="2963056"/>
                <a:gridCol w="2963056"/>
              </a:tblGrid>
              <a:tr h="1149200">
                <a:tc>
                  <a:txBody>
                    <a:bodyPr/>
                    <a:lstStyle/>
                    <a:p>
                      <a:pPr algn="ctr"/>
                      <a:endParaRPr lang="en-GB" sz="2000" b="1" dirty="0" smtClean="0">
                        <a:solidFill>
                          <a:srgbClr val="FFFF00"/>
                        </a:solidFill>
                      </a:endParaRPr>
                    </a:p>
                    <a:p>
                      <a:pPr algn="ctr"/>
                      <a:r>
                        <a:rPr lang="en-GB" sz="2000" b="1" dirty="0" smtClean="0">
                          <a:solidFill>
                            <a:srgbClr val="FFFF00"/>
                          </a:solidFill>
                        </a:rPr>
                        <a:t>Upstage Right (UPS)</a:t>
                      </a:r>
                      <a:endParaRPr lang="en-GB" sz="2000" b="1" dirty="0">
                        <a:solidFill>
                          <a:srgbClr val="FFFF00"/>
                        </a:solidFill>
                      </a:endParaRPr>
                    </a:p>
                  </a:txBody>
                  <a:tcPr/>
                </a:tc>
                <a:tc>
                  <a:txBody>
                    <a:bodyPr/>
                    <a:lstStyle/>
                    <a:p>
                      <a:pPr algn="ctr"/>
                      <a:endParaRPr lang="en-GB" sz="2000" b="1" dirty="0" smtClean="0">
                        <a:solidFill>
                          <a:srgbClr val="FFFF00"/>
                        </a:solidFill>
                      </a:endParaRPr>
                    </a:p>
                    <a:p>
                      <a:pPr algn="ctr"/>
                      <a:r>
                        <a:rPr lang="en-GB" sz="2000" b="1" dirty="0" smtClean="0">
                          <a:solidFill>
                            <a:srgbClr val="FFFF00"/>
                          </a:solidFill>
                        </a:rPr>
                        <a:t>Upstage</a:t>
                      </a:r>
                      <a:r>
                        <a:rPr lang="en-GB" sz="2000" b="1" baseline="0" dirty="0" smtClean="0">
                          <a:solidFill>
                            <a:srgbClr val="FFFF00"/>
                          </a:solidFill>
                        </a:rPr>
                        <a:t> Centre (USC)</a:t>
                      </a:r>
                      <a:endParaRPr lang="en-GB" sz="2000" b="1" dirty="0">
                        <a:solidFill>
                          <a:srgbClr val="FFFF00"/>
                        </a:solidFill>
                      </a:endParaRPr>
                    </a:p>
                  </a:txBody>
                  <a:tcPr/>
                </a:tc>
                <a:tc>
                  <a:txBody>
                    <a:bodyPr/>
                    <a:lstStyle/>
                    <a:p>
                      <a:pPr algn="ctr"/>
                      <a:endParaRPr lang="en-GB" sz="2000" b="1" dirty="0" smtClean="0">
                        <a:solidFill>
                          <a:srgbClr val="FFFF00"/>
                        </a:solidFill>
                      </a:endParaRPr>
                    </a:p>
                    <a:p>
                      <a:pPr algn="ctr"/>
                      <a:r>
                        <a:rPr lang="en-GB" sz="2000" b="1" dirty="0" smtClean="0">
                          <a:solidFill>
                            <a:srgbClr val="FFFF00"/>
                          </a:solidFill>
                        </a:rPr>
                        <a:t>Upstage left (USL)</a:t>
                      </a:r>
                      <a:endParaRPr lang="en-GB" sz="2000" b="1" dirty="0">
                        <a:solidFill>
                          <a:srgbClr val="FFFF00"/>
                        </a:solidFill>
                      </a:endParaRPr>
                    </a:p>
                  </a:txBody>
                  <a:tcPr/>
                </a:tc>
              </a:tr>
              <a:tr h="1149200">
                <a:tc>
                  <a:txBody>
                    <a:bodyPr/>
                    <a:lstStyle/>
                    <a:p>
                      <a:pPr algn="ctr"/>
                      <a:endParaRPr lang="en-GB" sz="2000" b="1" dirty="0" smtClean="0">
                        <a:solidFill>
                          <a:srgbClr val="FFFF00"/>
                        </a:solidFill>
                      </a:endParaRPr>
                    </a:p>
                    <a:p>
                      <a:pPr algn="ctr"/>
                      <a:r>
                        <a:rPr lang="en-GB" sz="2000" b="1" dirty="0" smtClean="0">
                          <a:solidFill>
                            <a:srgbClr val="FFFF00"/>
                          </a:solidFill>
                        </a:rPr>
                        <a:t>Stage Right (SR)</a:t>
                      </a:r>
                      <a:endParaRPr lang="en-GB" sz="2000" b="1" dirty="0">
                        <a:solidFill>
                          <a:srgbClr val="FFFF00"/>
                        </a:solidFill>
                      </a:endParaRPr>
                    </a:p>
                  </a:txBody>
                  <a:tcPr>
                    <a:solidFill>
                      <a:schemeClr val="accent1"/>
                    </a:solidFill>
                  </a:tcPr>
                </a:tc>
                <a:tc>
                  <a:txBody>
                    <a:bodyPr/>
                    <a:lstStyle/>
                    <a:p>
                      <a:pPr algn="ctr"/>
                      <a:endParaRPr lang="en-GB" sz="2000" b="1" dirty="0" smtClean="0">
                        <a:solidFill>
                          <a:srgbClr val="FFFF00"/>
                        </a:solidFill>
                      </a:endParaRPr>
                    </a:p>
                    <a:p>
                      <a:pPr algn="ctr"/>
                      <a:r>
                        <a:rPr lang="en-GB" sz="2000" b="1" dirty="0" smtClean="0">
                          <a:solidFill>
                            <a:srgbClr val="FFFF00"/>
                          </a:solidFill>
                        </a:rPr>
                        <a:t>Centre Stage (CS)</a:t>
                      </a:r>
                      <a:endParaRPr lang="en-GB" sz="2000" b="1" dirty="0">
                        <a:solidFill>
                          <a:srgbClr val="FFFF00"/>
                        </a:solidFill>
                      </a:endParaRPr>
                    </a:p>
                  </a:txBody>
                  <a:tcPr>
                    <a:solidFill>
                      <a:schemeClr val="accent1"/>
                    </a:solidFill>
                  </a:tcPr>
                </a:tc>
                <a:tc>
                  <a:txBody>
                    <a:bodyPr/>
                    <a:lstStyle/>
                    <a:p>
                      <a:pPr algn="ctr"/>
                      <a:endParaRPr lang="en-GB" sz="2000" b="1" dirty="0" smtClean="0">
                        <a:solidFill>
                          <a:srgbClr val="FFFF00"/>
                        </a:solidFill>
                      </a:endParaRPr>
                    </a:p>
                    <a:p>
                      <a:pPr algn="ctr"/>
                      <a:r>
                        <a:rPr lang="en-GB" sz="2000" b="1" dirty="0" smtClean="0">
                          <a:solidFill>
                            <a:srgbClr val="FFFF00"/>
                          </a:solidFill>
                        </a:rPr>
                        <a:t>Stage Left (SL)</a:t>
                      </a:r>
                      <a:endParaRPr lang="en-GB" sz="2000" b="1" dirty="0">
                        <a:solidFill>
                          <a:srgbClr val="FFFF00"/>
                        </a:solidFill>
                      </a:endParaRPr>
                    </a:p>
                  </a:txBody>
                  <a:tcPr>
                    <a:solidFill>
                      <a:schemeClr val="accent1"/>
                    </a:solidFill>
                  </a:tcPr>
                </a:tc>
              </a:tr>
              <a:tr h="1149200">
                <a:tc>
                  <a:txBody>
                    <a:bodyPr/>
                    <a:lstStyle/>
                    <a:p>
                      <a:pPr algn="ctr"/>
                      <a:endParaRPr lang="en-GB" sz="2000" b="1" dirty="0" smtClean="0">
                        <a:solidFill>
                          <a:srgbClr val="FFFF00"/>
                        </a:solidFill>
                      </a:endParaRPr>
                    </a:p>
                    <a:p>
                      <a:pPr algn="ctr"/>
                      <a:r>
                        <a:rPr lang="en-GB" sz="2000" b="1" dirty="0" smtClean="0">
                          <a:solidFill>
                            <a:srgbClr val="FFFF00"/>
                          </a:solidFill>
                        </a:rPr>
                        <a:t>Downstage Right (DSR)</a:t>
                      </a:r>
                      <a:endParaRPr lang="en-GB" sz="2000" b="1" dirty="0">
                        <a:solidFill>
                          <a:srgbClr val="FFFF00"/>
                        </a:solidFill>
                      </a:endParaRPr>
                    </a:p>
                  </a:txBody>
                  <a:tcPr>
                    <a:solidFill>
                      <a:schemeClr val="accent1"/>
                    </a:solidFill>
                  </a:tcPr>
                </a:tc>
                <a:tc>
                  <a:txBody>
                    <a:bodyPr/>
                    <a:lstStyle/>
                    <a:p>
                      <a:pPr algn="ctr"/>
                      <a:endParaRPr lang="en-GB" sz="2000" b="1" dirty="0" smtClean="0">
                        <a:solidFill>
                          <a:srgbClr val="FFFF00"/>
                        </a:solidFill>
                      </a:endParaRPr>
                    </a:p>
                    <a:p>
                      <a:pPr algn="ctr"/>
                      <a:r>
                        <a:rPr lang="en-GB" sz="2000" b="1" dirty="0" smtClean="0">
                          <a:solidFill>
                            <a:srgbClr val="FFFF00"/>
                          </a:solidFill>
                        </a:rPr>
                        <a:t>Downstage Centre (DSC)</a:t>
                      </a:r>
                      <a:endParaRPr lang="en-GB" sz="2000" b="1" dirty="0">
                        <a:solidFill>
                          <a:srgbClr val="FFFF00"/>
                        </a:solidFill>
                      </a:endParaRPr>
                    </a:p>
                  </a:txBody>
                  <a:tcPr>
                    <a:solidFill>
                      <a:schemeClr val="accent1"/>
                    </a:solidFill>
                  </a:tcPr>
                </a:tc>
                <a:tc>
                  <a:txBody>
                    <a:bodyPr/>
                    <a:lstStyle/>
                    <a:p>
                      <a:pPr algn="ctr"/>
                      <a:endParaRPr lang="en-GB" sz="2000" b="1" dirty="0" smtClean="0">
                        <a:solidFill>
                          <a:srgbClr val="FFFF00"/>
                        </a:solidFill>
                      </a:endParaRPr>
                    </a:p>
                    <a:p>
                      <a:pPr algn="ctr"/>
                      <a:r>
                        <a:rPr lang="en-GB" sz="2000" b="1" dirty="0" smtClean="0">
                          <a:solidFill>
                            <a:srgbClr val="FFFF00"/>
                          </a:solidFill>
                        </a:rPr>
                        <a:t>Downstage left (DSL)</a:t>
                      </a:r>
                      <a:endParaRPr lang="en-GB" sz="2000" b="1" dirty="0">
                        <a:solidFill>
                          <a:srgbClr val="FFFF00"/>
                        </a:solidFill>
                      </a:endParaRPr>
                    </a:p>
                  </a:txBody>
                  <a:tcPr>
                    <a:solidFill>
                      <a:schemeClr val="accent1"/>
                    </a:solidFill>
                  </a:tcPr>
                </a:tc>
              </a:tr>
            </a:tbl>
          </a:graphicData>
        </a:graphic>
      </p:graphicFrame>
      <p:sp>
        <p:nvSpPr>
          <p:cNvPr id="5" name="Rectangle 4"/>
          <p:cNvSpPr/>
          <p:nvPr/>
        </p:nvSpPr>
        <p:spPr>
          <a:xfrm>
            <a:off x="3207895" y="5501390"/>
            <a:ext cx="6160957" cy="6295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t>AUDIENCE</a:t>
            </a:r>
            <a:r>
              <a:rPr lang="en-GB" dirty="0" smtClean="0"/>
              <a:t> </a:t>
            </a:r>
            <a:endParaRPr lang="en-GB" dirty="0"/>
          </a:p>
        </p:txBody>
      </p:sp>
    </p:spTree>
    <p:extLst>
      <p:ext uri="{BB962C8B-B14F-4D97-AF65-F5344CB8AC3E}">
        <p14:creationId xmlns:p14="http://schemas.microsoft.com/office/powerpoint/2010/main" val="3301451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020" y="200234"/>
            <a:ext cx="3703820" cy="864068"/>
          </a:xfrm>
          <a:ln w="28575">
            <a:solidFill>
              <a:schemeClr val="accent1">
                <a:shade val="50000"/>
              </a:schemeClr>
            </a:solidFill>
          </a:ln>
        </p:spPr>
        <p:txBody>
          <a:bodyPr/>
          <a:lstStyle/>
          <a:p>
            <a:r>
              <a:rPr lang="en-GB" dirty="0" smtClean="0"/>
              <a:t>Key vocabulary </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501116613"/>
              </p:ext>
            </p:extLst>
          </p:nvPr>
        </p:nvGraphicFramePr>
        <p:xfrm>
          <a:off x="260455" y="1517576"/>
          <a:ext cx="4138950" cy="5215039"/>
        </p:xfrm>
        <a:graphic>
          <a:graphicData uri="http://schemas.openxmlformats.org/drawingml/2006/table">
            <a:tbl>
              <a:tblPr firstRow="1" bandRow="1">
                <a:tableStyleId>{5C22544A-7EE6-4342-B048-85BDC9FD1C3A}</a:tableStyleId>
              </a:tblPr>
              <a:tblGrid>
                <a:gridCol w="2070308"/>
                <a:gridCol w="2068642"/>
              </a:tblGrid>
              <a:tr h="454585">
                <a:tc gridSpan="2">
                  <a:txBody>
                    <a:bodyPr/>
                    <a:lstStyle/>
                    <a:p>
                      <a:r>
                        <a:rPr lang="en-GB" sz="2400" dirty="0" smtClean="0"/>
                        <a:t>Vocal Skills </a:t>
                      </a:r>
                      <a:endParaRPr lang="en-GB" sz="2400" dirty="0"/>
                    </a:p>
                  </a:txBody>
                  <a:tcPr/>
                </a:tc>
                <a:tc hMerge="1">
                  <a:txBody>
                    <a:bodyPr/>
                    <a:lstStyle/>
                    <a:p>
                      <a:endParaRPr lang="en-GB" dirty="0"/>
                    </a:p>
                  </a:txBody>
                  <a:tcPr/>
                </a:tc>
              </a:tr>
              <a:tr h="636419">
                <a:tc>
                  <a:txBody>
                    <a:bodyPr/>
                    <a:lstStyle/>
                    <a:p>
                      <a:r>
                        <a:rPr lang="en-GB" dirty="0" smtClean="0"/>
                        <a:t>Pitch </a:t>
                      </a:r>
                      <a:endParaRPr lang="en-GB" dirty="0"/>
                    </a:p>
                  </a:txBody>
                  <a:tcPr/>
                </a:tc>
                <a:tc>
                  <a:txBody>
                    <a:bodyPr/>
                    <a:lstStyle/>
                    <a:p>
                      <a:r>
                        <a:rPr lang="en-GB" dirty="0" smtClean="0"/>
                        <a:t>Low</a:t>
                      </a:r>
                    </a:p>
                    <a:p>
                      <a:r>
                        <a:rPr lang="en-GB" dirty="0" smtClean="0"/>
                        <a:t>High </a:t>
                      </a:r>
                      <a:endParaRPr lang="en-GB" dirty="0"/>
                    </a:p>
                  </a:txBody>
                  <a:tcPr/>
                </a:tc>
              </a:tr>
              <a:tr h="636419">
                <a:tc>
                  <a:txBody>
                    <a:bodyPr/>
                    <a:lstStyle/>
                    <a:p>
                      <a:r>
                        <a:rPr lang="en-GB" dirty="0" smtClean="0"/>
                        <a:t>Pace</a:t>
                      </a:r>
                      <a:endParaRPr lang="en-GB" dirty="0"/>
                    </a:p>
                  </a:txBody>
                  <a:tcPr/>
                </a:tc>
                <a:tc>
                  <a:txBody>
                    <a:bodyPr/>
                    <a:lstStyle/>
                    <a:p>
                      <a:r>
                        <a:rPr lang="en-GB" dirty="0" smtClean="0"/>
                        <a:t>Fast </a:t>
                      </a:r>
                    </a:p>
                    <a:p>
                      <a:r>
                        <a:rPr lang="en-GB" dirty="0" smtClean="0"/>
                        <a:t>Slow </a:t>
                      </a:r>
                      <a:endParaRPr lang="en-GB" dirty="0"/>
                    </a:p>
                  </a:txBody>
                  <a:tcPr/>
                </a:tc>
              </a:tr>
              <a:tr h="1727422">
                <a:tc>
                  <a:txBody>
                    <a:bodyPr/>
                    <a:lstStyle/>
                    <a:p>
                      <a:r>
                        <a:rPr lang="en-GB" dirty="0" smtClean="0"/>
                        <a:t>Tone</a:t>
                      </a:r>
                      <a:endParaRPr lang="en-GB" dirty="0"/>
                    </a:p>
                  </a:txBody>
                  <a:tcPr/>
                </a:tc>
                <a:tc>
                  <a:txBody>
                    <a:bodyPr/>
                    <a:lstStyle/>
                    <a:p>
                      <a:r>
                        <a:rPr lang="en-GB" dirty="0" smtClean="0"/>
                        <a:t>Happy</a:t>
                      </a:r>
                    </a:p>
                    <a:p>
                      <a:r>
                        <a:rPr lang="en-GB" dirty="0" smtClean="0"/>
                        <a:t>Sad </a:t>
                      </a:r>
                    </a:p>
                    <a:p>
                      <a:r>
                        <a:rPr lang="en-GB" dirty="0" smtClean="0"/>
                        <a:t>Shocked</a:t>
                      </a:r>
                      <a:r>
                        <a:rPr lang="en-GB" baseline="0" dirty="0" smtClean="0"/>
                        <a:t> </a:t>
                      </a:r>
                    </a:p>
                    <a:p>
                      <a:r>
                        <a:rPr lang="en-GB" baseline="0" dirty="0" smtClean="0"/>
                        <a:t>Excitable </a:t>
                      </a:r>
                    </a:p>
                    <a:p>
                      <a:r>
                        <a:rPr lang="en-GB" baseline="0" dirty="0" smtClean="0"/>
                        <a:t>Sombre </a:t>
                      </a:r>
                    </a:p>
                    <a:p>
                      <a:r>
                        <a:rPr lang="en-GB" baseline="0" dirty="0" smtClean="0"/>
                        <a:t>Angry </a:t>
                      </a:r>
                      <a:endParaRPr lang="en-GB" dirty="0"/>
                    </a:p>
                  </a:txBody>
                  <a:tcPr/>
                </a:tc>
              </a:tr>
              <a:tr h="368719">
                <a:tc>
                  <a:txBody>
                    <a:bodyPr/>
                    <a:lstStyle/>
                    <a:p>
                      <a:r>
                        <a:rPr lang="en-GB" dirty="0" smtClean="0"/>
                        <a:t>Clarity</a:t>
                      </a:r>
                      <a:endParaRPr lang="en-GB" dirty="0"/>
                    </a:p>
                  </a:txBody>
                  <a:tcPr/>
                </a:tc>
                <a:tc>
                  <a:txBody>
                    <a:bodyPr/>
                    <a:lstStyle/>
                    <a:p>
                      <a:endParaRPr lang="en-GB" dirty="0"/>
                    </a:p>
                  </a:txBody>
                  <a:tcPr/>
                </a:tc>
              </a:tr>
              <a:tr h="636419">
                <a:tc>
                  <a:txBody>
                    <a:bodyPr/>
                    <a:lstStyle/>
                    <a:p>
                      <a:r>
                        <a:rPr lang="en-GB" dirty="0" smtClean="0"/>
                        <a:t>Volume/</a:t>
                      </a:r>
                      <a:r>
                        <a:rPr lang="en-GB" baseline="0" dirty="0" smtClean="0"/>
                        <a:t> Projection </a:t>
                      </a:r>
                      <a:endParaRPr lang="en-GB" dirty="0"/>
                    </a:p>
                  </a:txBody>
                  <a:tcPr/>
                </a:tc>
                <a:tc>
                  <a:txBody>
                    <a:bodyPr/>
                    <a:lstStyle/>
                    <a:p>
                      <a:r>
                        <a:rPr lang="en-GB" dirty="0" smtClean="0"/>
                        <a:t>loud </a:t>
                      </a:r>
                    </a:p>
                    <a:p>
                      <a:r>
                        <a:rPr lang="en-GB" dirty="0" smtClean="0"/>
                        <a:t>Quiet </a:t>
                      </a:r>
                      <a:endParaRPr lang="en-GB" dirty="0"/>
                    </a:p>
                  </a:txBody>
                  <a:tcPr/>
                </a:tc>
              </a:tr>
              <a:tr h="363668">
                <a:tc>
                  <a:txBody>
                    <a:bodyPr/>
                    <a:lstStyle/>
                    <a:p>
                      <a:r>
                        <a:rPr lang="en-GB" dirty="0" smtClean="0"/>
                        <a:t>Emphasis </a:t>
                      </a:r>
                      <a:endParaRPr lang="en-GB" dirty="0"/>
                    </a:p>
                  </a:txBody>
                  <a:tcPr/>
                </a:tc>
                <a:tc>
                  <a:txBody>
                    <a:bodyPr/>
                    <a:lstStyle/>
                    <a:p>
                      <a:endParaRPr lang="en-GB" dirty="0"/>
                    </a:p>
                  </a:txBody>
                  <a:tcPr/>
                </a:tc>
              </a:tr>
              <a:tr h="363668">
                <a:tc>
                  <a:txBody>
                    <a:bodyPr/>
                    <a:lstStyle/>
                    <a:p>
                      <a:r>
                        <a:rPr lang="en-GB" dirty="0" smtClean="0"/>
                        <a:t>Pause </a:t>
                      </a:r>
                      <a:endParaRPr lang="en-GB" dirty="0"/>
                    </a:p>
                  </a:txBody>
                  <a:tcPr/>
                </a:tc>
                <a:tc>
                  <a:txBody>
                    <a:bodyPr/>
                    <a:lstStyle/>
                    <a:p>
                      <a:endParaRPr lang="en-GB"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932053697"/>
              </p:ext>
            </p:extLst>
          </p:nvPr>
        </p:nvGraphicFramePr>
        <p:xfrm>
          <a:off x="4661940" y="230215"/>
          <a:ext cx="4497052" cy="6502400"/>
        </p:xfrm>
        <a:graphic>
          <a:graphicData uri="http://schemas.openxmlformats.org/drawingml/2006/table">
            <a:tbl>
              <a:tblPr firstRow="1" bandRow="1">
                <a:tableStyleId>{5C22544A-7EE6-4342-B048-85BDC9FD1C3A}</a:tableStyleId>
              </a:tblPr>
              <a:tblGrid>
                <a:gridCol w="2248526"/>
                <a:gridCol w="2248526"/>
              </a:tblGrid>
              <a:tr h="370840">
                <a:tc gridSpan="2">
                  <a:txBody>
                    <a:bodyPr/>
                    <a:lstStyle/>
                    <a:p>
                      <a:r>
                        <a:rPr lang="en-GB" sz="2400" dirty="0" smtClean="0"/>
                        <a:t>Physical Skills</a:t>
                      </a:r>
                      <a:endParaRPr lang="en-GB" sz="2400" dirty="0"/>
                    </a:p>
                  </a:txBody>
                  <a:tcPr/>
                </a:tc>
                <a:tc hMerge="1">
                  <a:txBody>
                    <a:bodyPr/>
                    <a:lstStyle/>
                    <a:p>
                      <a:endParaRPr lang="en-GB" dirty="0"/>
                    </a:p>
                  </a:txBody>
                  <a:tcPr/>
                </a:tc>
              </a:tr>
              <a:tr h="370840">
                <a:tc>
                  <a:txBody>
                    <a:bodyPr/>
                    <a:lstStyle/>
                    <a:p>
                      <a:r>
                        <a:rPr lang="en-GB" dirty="0" smtClean="0"/>
                        <a:t>Facial Expression</a:t>
                      </a:r>
                      <a:r>
                        <a:rPr lang="en-GB" baseline="0" dirty="0" smtClean="0"/>
                        <a:t> </a:t>
                      </a:r>
                      <a:endParaRPr lang="en-GB" dirty="0"/>
                    </a:p>
                  </a:txBody>
                  <a:tcPr/>
                </a:tc>
                <a:tc>
                  <a:txBody>
                    <a:bodyPr/>
                    <a:lstStyle/>
                    <a:p>
                      <a:r>
                        <a:rPr lang="en-GB" dirty="0" smtClean="0"/>
                        <a:t>Happy </a:t>
                      </a:r>
                    </a:p>
                    <a:p>
                      <a:r>
                        <a:rPr lang="en-GB" dirty="0" smtClean="0"/>
                        <a:t>Serious </a:t>
                      </a:r>
                    </a:p>
                    <a:p>
                      <a:r>
                        <a:rPr lang="en-GB" dirty="0" smtClean="0"/>
                        <a:t>Sad </a:t>
                      </a:r>
                    </a:p>
                    <a:p>
                      <a:r>
                        <a:rPr lang="en-GB" dirty="0" smtClean="0"/>
                        <a:t>Shocked</a:t>
                      </a:r>
                      <a:r>
                        <a:rPr lang="en-GB" baseline="0" dirty="0" smtClean="0"/>
                        <a:t> </a:t>
                      </a:r>
                      <a:endParaRPr lang="en-GB" dirty="0"/>
                    </a:p>
                  </a:txBody>
                  <a:tcPr/>
                </a:tc>
              </a:tr>
              <a:tr h="370840">
                <a:tc>
                  <a:txBody>
                    <a:bodyPr/>
                    <a:lstStyle/>
                    <a:p>
                      <a:r>
                        <a:rPr lang="en-GB" dirty="0" smtClean="0"/>
                        <a:t>Body Language </a:t>
                      </a:r>
                      <a:endParaRPr lang="en-GB" dirty="0"/>
                    </a:p>
                  </a:txBody>
                  <a:tcPr/>
                </a:tc>
                <a:tc>
                  <a:txBody>
                    <a:bodyPr/>
                    <a:lstStyle/>
                    <a:p>
                      <a:endParaRPr lang="en-GB" dirty="0"/>
                    </a:p>
                  </a:txBody>
                  <a:tcPr/>
                </a:tc>
              </a:tr>
              <a:tr h="370840">
                <a:tc>
                  <a:txBody>
                    <a:bodyPr/>
                    <a:lstStyle/>
                    <a:p>
                      <a:r>
                        <a:rPr lang="en-GB" dirty="0" smtClean="0"/>
                        <a:t>Gestures (Actions)</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Pointing</a:t>
                      </a:r>
                      <a:r>
                        <a:rPr lang="en-GB" baseline="0" dirty="0" smtClean="0"/>
                        <a:t> </a:t>
                      </a:r>
                    </a:p>
                    <a:p>
                      <a:r>
                        <a:rPr lang="en-GB" baseline="0" dirty="0" smtClean="0"/>
                        <a:t>Hand over your mouth </a:t>
                      </a:r>
                    </a:p>
                    <a:p>
                      <a:r>
                        <a:rPr lang="en-GB" baseline="0" dirty="0" smtClean="0"/>
                        <a:t>Hands on hips </a:t>
                      </a:r>
                    </a:p>
                    <a:p>
                      <a:r>
                        <a:rPr lang="en-GB" dirty="0" smtClean="0"/>
                        <a:t>Shaking your head </a:t>
                      </a:r>
                    </a:p>
                    <a:p>
                      <a:r>
                        <a:rPr lang="en-GB" dirty="0" smtClean="0"/>
                        <a:t>Folding</a:t>
                      </a:r>
                      <a:r>
                        <a:rPr lang="en-GB" baseline="0" dirty="0" smtClean="0"/>
                        <a:t> arms </a:t>
                      </a:r>
                    </a:p>
                    <a:p>
                      <a:r>
                        <a:rPr lang="en-GB" baseline="0" dirty="0" smtClean="0"/>
                        <a:t>Fiddling with hands</a:t>
                      </a:r>
                      <a:endParaRPr lang="en-GB" dirty="0" smtClean="0"/>
                    </a:p>
                  </a:txBody>
                  <a:tcPr/>
                </a:tc>
              </a:tr>
              <a:tr h="370840">
                <a:tc>
                  <a:txBody>
                    <a:bodyPr/>
                    <a:lstStyle/>
                    <a:p>
                      <a:r>
                        <a:rPr lang="en-GB" dirty="0" smtClean="0"/>
                        <a:t>Movement </a:t>
                      </a:r>
                    </a:p>
                  </a:txBody>
                  <a:tcPr/>
                </a:tc>
                <a:tc>
                  <a:txBody>
                    <a:bodyPr/>
                    <a:lstStyle/>
                    <a:p>
                      <a:endParaRPr lang="en-GB" dirty="0"/>
                    </a:p>
                  </a:txBody>
                  <a:tcPr/>
                </a:tc>
              </a:tr>
              <a:tr h="594360">
                <a:tc>
                  <a:txBody>
                    <a:bodyPr/>
                    <a:lstStyle/>
                    <a:p>
                      <a:r>
                        <a:rPr lang="en-GB" dirty="0" smtClean="0"/>
                        <a:t>Posture </a:t>
                      </a:r>
                      <a:endParaRPr lang="en-GB" dirty="0"/>
                    </a:p>
                  </a:txBody>
                  <a:tcPr/>
                </a:tc>
                <a:tc>
                  <a:txBody>
                    <a:bodyPr/>
                    <a:lstStyle/>
                    <a:p>
                      <a:r>
                        <a:rPr lang="en-GB" dirty="0" smtClean="0"/>
                        <a:t>Upright </a:t>
                      </a:r>
                    </a:p>
                    <a:p>
                      <a:r>
                        <a:rPr lang="en-GB" dirty="0" smtClean="0"/>
                        <a:t>Slouched </a:t>
                      </a:r>
                    </a:p>
                    <a:p>
                      <a:r>
                        <a:rPr lang="en-GB" dirty="0" smtClean="0"/>
                        <a:t>Relaxed </a:t>
                      </a:r>
                    </a:p>
                    <a:p>
                      <a:r>
                        <a:rPr lang="en-GB" dirty="0" smtClean="0"/>
                        <a:t>Stiff </a:t>
                      </a:r>
                      <a:endParaRPr lang="en-GB" dirty="0"/>
                    </a:p>
                  </a:txBody>
                  <a:tcPr/>
                </a:tc>
              </a:tr>
              <a:tr h="594360">
                <a:tc>
                  <a:txBody>
                    <a:bodyPr/>
                    <a:lstStyle/>
                    <a:p>
                      <a:r>
                        <a:rPr lang="en-GB" dirty="0" smtClean="0"/>
                        <a:t>Eye</a:t>
                      </a:r>
                      <a:r>
                        <a:rPr lang="en-GB" baseline="0" dirty="0" smtClean="0"/>
                        <a:t> contact </a:t>
                      </a:r>
                      <a:endParaRPr lang="en-GB" dirty="0"/>
                    </a:p>
                  </a:txBody>
                  <a:tcPr/>
                </a:tc>
                <a:tc>
                  <a:txBody>
                    <a:bodyPr/>
                    <a:lstStyle/>
                    <a:p>
                      <a:r>
                        <a:rPr lang="en-GB" dirty="0" smtClean="0"/>
                        <a:t>With other characters</a:t>
                      </a:r>
                      <a:r>
                        <a:rPr lang="en-GB" baseline="0" dirty="0" smtClean="0"/>
                        <a:t> </a:t>
                      </a:r>
                    </a:p>
                    <a:p>
                      <a:r>
                        <a:rPr lang="en-GB" baseline="0" dirty="0" smtClean="0"/>
                        <a:t>With audience </a:t>
                      </a:r>
                    </a:p>
                    <a:p>
                      <a:r>
                        <a:rPr lang="en-GB" baseline="0" dirty="0" smtClean="0"/>
                        <a:t>Lack of eye contact</a:t>
                      </a:r>
                      <a:endParaRPr lang="en-GB" dirty="0"/>
                    </a:p>
                  </a:txBody>
                  <a:tcPr/>
                </a:tc>
              </a:tr>
            </a:tbl>
          </a:graphicData>
        </a:graphic>
      </p:graphicFrame>
    </p:spTree>
    <p:extLst>
      <p:ext uri="{BB962C8B-B14F-4D97-AF65-F5344CB8AC3E}">
        <p14:creationId xmlns:p14="http://schemas.microsoft.com/office/powerpoint/2010/main" val="2831039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665" y="112972"/>
            <a:ext cx="4260639" cy="894049"/>
          </a:xfrm>
          <a:ln w="25400">
            <a:solidFill>
              <a:schemeClr val="tx1"/>
            </a:solidFill>
          </a:ln>
        </p:spPr>
        <p:txBody>
          <a:bodyPr/>
          <a:lstStyle/>
          <a:p>
            <a:r>
              <a:rPr lang="en-GB" b="1" dirty="0" smtClean="0"/>
              <a:t>4 Mark Question </a:t>
            </a:r>
            <a:endParaRPr lang="en-GB" b="1" dirty="0"/>
          </a:p>
        </p:txBody>
      </p:sp>
      <p:sp>
        <p:nvSpPr>
          <p:cNvPr id="3" name="Content Placeholder 2"/>
          <p:cNvSpPr>
            <a:spLocks noGrp="1"/>
          </p:cNvSpPr>
          <p:nvPr>
            <p:ph idx="1"/>
          </p:nvPr>
        </p:nvSpPr>
        <p:spPr>
          <a:xfrm>
            <a:off x="404733" y="1199214"/>
            <a:ext cx="11407515" cy="4977750"/>
          </a:xfrm>
        </p:spPr>
        <p:txBody>
          <a:bodyPr>
            <a:normAutofit fontScale="92500" lnSpcReduction="10000"/>
          </a:bodyPr>
          <a:lstStyle/>
          <a:p>
            <a:pPr marL="0" indent="0">
              <a:buNone/>
            </a:pPr>
            <a:r>
              <a:rPr lang="en-GB" dirty="0" smtClean="0"/>
              <a:t>If I was designing the costume for Eddie in this extract, I would dress him in a school uniform as he has just been suspended from school and returned home. </a:t>
            </a:r>
          </a:p>
          <a:p>
            <a:pPr marL="0" indent="0">
              <a:buNone/>
            </a:pPr>
            <a:r>
              <a:rPr lang="en-GB" dirty="0" smtClean="0"/>
              <a:t>I would have him wearing grey formal trousers with a pressed crease down the front, a long sleeved white shirt, that has also been pressed with a crease down the sleeve. The shirt and trousers would be pristine, bright and well fitted to Eddie to show that the clothes are well looked after, professionally pressed and tailored to the character. I would also have Eddie wearing a matching grey sleeveless, V neck jumper that would be made of wool. The wool would show the quality of the item to reflect his high social class and the matching colour would emphasis the idea of a school uniform. The jumper would also have a school crest on the right hand side of the chest to reflect the idea of a posh private school. Eddie </a:t>
            </a:r>
            <a:r>
              <a:rPr lang="en-GB" dirty="0"/>
              <a:t>w</a:t>
            </a:r>
            <a:r>
              <a:rPr lang="en-GB" dirty="0" smtClean="0"/>
              <a:t>ould also be wearing a tie to further emphasis the formal look, and well polished black leather lace up shoes. The expensive leather and shine of the shoes would reflect the </a:t>
            </a:r>
            <a:r>
              <a:rPr lang="en-GB" dirty="0" err="1" smtClean="0"/>
              <a:t>the</a:t>
            </a:r>
            <a:r>
              <a:rPr lang="en-GB" dirty="0" smtClean="0"/>
              <a:t> quality of the item and the pride he takes in his appearance, which would be an expectation of his class. </a:t>
            </a:r>
            <a:endParaRPr lang="en-GB" dirty="0"/>
          </a:p>
        </p:txBody>
      </p:sp>
      <p:sp>
        <p:nvSpPr>
          <p:cNvPr id="4" name="Rectangle 3"/>
          <p:cNvSpPr/>
          <p:nvPr/>
        </p:nvSpPr>
        <p:spPr>
          <a:xfrm>
            <a:off x="5951095" y="140272"/>
            <a:ext cx="5966085" cy="6745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t>Eddie could be in school uniform or casual clothing</a:t>
            </a:r>
          </a:p>
          <a:p>
            <a:pPr algn="ctr"/>
            <a:r>
              <a:rPr lang="en-GB" sz="2000" dirty="0" smtClean="0"/>
              <a:t>Mickey/ Linda would be in school uniform </a:t>
            </a:r>
            <a:endParaRPr lang="en-GB" sz="2000" dirty="0"/>
          </a:p>
        </p:txBody>
      </p:sp>
    </p:spTree>
    <p:extLst>
      <p:ext uri="{BB962C8B-B14F-4D97-AF65-F5344CB8AC3E}">
        <p14:creationId xmlns:p14="http://schemas.microsoft.com/office/powerpoint/2010/main" val="510982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9665" y="1244184"/>
            <a:ext cx="11197653" cy="4917789"/>
          </a:xfrm>
        </p:spPr>
        <p:txBody>
          <a:bodyPr>
            <a:normAutofit lnSpcReduction="10000"/>
          </a:bodyPr>
          <a:lstStyle/>
          <a:p>
            <a:pPr marL="0" indent="0">
              <a:buNone/>
            </a:pPr>
            <a:r>
              <a:rPr lang="en-GB" dirty="0" smtClean="0"/>
              <a:t>If I was designing the costume for Eddie in this extract, I would have him wearing clothes that would reflect the upper class teenagers in the 1970’s. I would have him wearing brown corduroy trousers that fit him perfectly at the waist and length to show that his clothes are bought and fitted especially for him. I would choose this material for the trousers as this was a common style and material among the upper class in the 70’s, and were worn as a smart alternative to formal trousers. I would have him wearing a white formal shirt that would be tucked in to show that he has been taught to take pride in his appearance at all times. Although Eddie is out in the street in this extract he would still be wearing quite formal lace up shoes, which are clean. I would also have Eddie wearing a dark coloured rich cotton jacket to reflect the idea of him being out in the street, a neatly gelled hair in a side parting which was a common hairstyle in the upper class at this time.</a:t>
            </a:r>
            <a:endParaRPr lang="en-GB" dirty="0"/>
          </a:p>
        </p:txBody>
      </p:sp>
      <p:sp>
        <p:nvSpPr>
          <p:cNvPr id="4" name="Title 1"/>
          <p:cNvSpPr txBox="1">
            <a:spLocks/>
          </p:cNvSpPr>
          <p:nvPr/>
        </p:nvSpPr>
        <p:spPr>
          <a:xfrm>
            <a:off x="509665" y="112972"/>
            <a:ext cx="4003623" cy="894049"/>
          </a:xfrm>
          <a:prstGeom prst="rect">
            <a:avLst/>
          </a:prstGeom>
          <a:ln w="25400">
            <a:solidFill>
              <a:schemeClr val="tx1"/>
            </a:solidFill>
          </a:ln>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smtClean="0"/>
              <a:t>4 Mark Question </a:t>
            </a:r>
            <a:endParaRPr lang="en-GB" b="1" dirty="0"/>
          </a:p>
        </p:txBody>
      </p:sp>
    </p:spTree>
    <p:extLst>
      <p:ext uri="{BB962C8B-B14F-4D97-AF65-F5344CB8AC3E}">
        <p14:creationId xmlns:p14="http://schemas.microsoft.com/office/powerpoint/2010/main" val="3319360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9665" y="1199214"/>
            <a:ext cx="11287594" cy="5411448"/>
          </a:xfrm>
        </p:spPr>
        <p:txBody>
          <a:bodyPr>
            <a:normAutofit fontScale="92500" lnSpcReduction="20000"/>
          </a:bodyPr>
          <a:lstStyle/>
          <a:p>
            <a:pPr marL="0" indent="0">
              <a:buNone/>
            </a:pPr>
            <a:r>
              <a:rPr lang="en-GB" dirty="0" smtClean="0">
                <a:solidFill>
                  <a:srgbClr val="FF0000"/>
                </a:solidFill>
              </a:rPr>
              <a:t>If I was playing Mickey in this moment of the extract, I would want to express Mickey’s shock and sarcasm at Eddie’s assumption that Mickey has lots of girlfriends. I would also want to reflect Mickeys embarrassment of admitting to Edward that he doesn’t even have </a:t>
            </a:r>
            <a:r>
              <a:rPr lang="en-GB" i="1" dirty="0" smtClean="0">
                <a:solidFill>
                  <a:srgbClr val="FF0000"/>
                </a:solidFill>
              </a:rPr>
              <a:t>‘one girlfriend’.  </a:t>
            </a:r>
          </a:p>
          <a:p>
            <a:pPr marL="0" indent="0">
              <a:buNone/>
            </a:pPr>
            <a:r>
              <a:rPr lang="en-GB" dirty="0" smtClean="0"/>
              <a:t>For the first part of the line </a:t>
            </a:r>
            <a:r>
              <a:rPr lang="en-GB" i="1" dirty="0" smtClean="0"/>
              <a:t>‘Share One?’ </a:t>
            </a:r>
            <a:r>
              <a:rPr lang="en-GB" dirty="0" smtClean="0"/>
              <a:t>I would use a </a:t>
            </a:r>
            <a:r>
              <a:rPr lang="en-GB" b="1" dirty="0" smtClean="0">
                <a:solidFill>
                  <a:srgbClr val="FFC000"/>
                </a:solidFill>
              </a:rPr>
              <a:t>sarcastic and questioning tone</a:t>
            </a:r>
            <a:r>
              <a:rPr lang="en-GB" dirty="0" smtClean="0">
                <a:solidFill>
                  <a:srgbClr val="FFC000"/>
                </a:solidFill>
              </a:rPr>
              <a:t> </a:t>
            </a:r>
            <a:r>
              <a:rPr lang="en-GB" dirty="0" smtClean="0"/>
              <a:t>to show that Mickey is shocked and amused that Eddie has come to the assumption that he has girlfriends to share. To emphasis his sarcasm and shock further, I would speak with an </a:t>
            </a:r>
            <a:r>
              <a:rPr lang="en-GB" b="1" dirty="0" smtClean="0">
                <a:solidFill>
                  <a:srgbClr val="FFC000"/>
                </a:solidFill>
              </a:rPr>
              <a:t>increased volume and high pitch</a:t>
            </a:r>
            <a:r>
              <a:rPr lang="en-GB" dirty="0" smtClean="0"/>
              <a:t>. I would follow this part of the line with an </a:t>
            </a:r>
            <a:r>
              <a:rPr lang="en-GB" b="1" dirty="0" smtClean="0">
                <a:solidFill>
                  <a:srgbClr val="FFC000"/>
                </a:solidFill>
              </a:rPr>
              <a:t>exaggerated</a:t>
            </a:r>
            <a:r>
              <a:rPr lang="en-GB" dirty="0" smtClean="0"/>
              <a:t> sarcastic laugh to give the idea of him mocking Eddie’s naivety. In the second part of the line I would </a:t>
            </a:r>
            <a:r>
              <a:rPr lang="en-GB" b="1" dirty="0" smtClean="0">
                <a:solidFill>
                  <a:srgbClr val="FFC000"/>
                </a:solidFill>
              </a:rPr>
              <a:t>emphasis</a:t>
            </a:r>
            <a:r>
              <a:rPr lang="en-GB" dirty="0" smtClean="0">
                <a:solidFill>
                  <a:srgbClr val="FFC000"/>
                </a:solidFill>
              </a:rPr>
              <a:t> </a:t>
            </a:r>
            <a:r>
              <a:rPr lang="en-GB" dirty="0" smtClean="0"/>
              <a:t>the word ‘Eddie’ and leave a </a:t>
            </a:r>
            <a:r>
              <a:rPr lang="en-GB" b="1" dirty="0" smtClean="0">
                <a:solidFill>
                  <a:srgbClr val="FFC000"/>
                </a:solidFill>
              </a:rPr>
              <a:t>short pause</a:t>
            </a:r>
            <a:r>
              <a:rPr lang="en-GB" b="1" dirty="0" smtClean="0"/>
              <a:t> </a:t>
            </a:r>
            <a:r>
              <a:rPr lang="en-GB" dirty="0" smtClean="0"/>
              <a:t>after it to show that Mickey is trying to get his attention and being very direct with him. I would then deliver </a:t>
            </a:r>
            <a:r>
              <a:rPr lang="en-GB" i="1" dirty="0" smtClean="0"/>
              <a:t>‘I haven’t even got one girlfriend’</a:t>
            </a:r>
            <a:r>
              <a:rPr lang="en-GB" dirty="0" smtClean="0"/>
              <a:t> at a </a:t>
            </a:r>
            <a:r>
              <a:rPr lang="en-GB" b="1" dirty="0" smtClean="0">
                <a:solidFill>
                  <a:srgbClr val="FFC000"/>
                </a:solidFill>
              </a:rPr>
              <a:t>faster pace </a:t>
            </a:r>
            <a:r>
              <a:rPr lang="en-GB" dirty="0" smtClean="0"/>
              <a:t>to show that Mickey is embarrassed at sharing this news and wants to quickly move past this topic. I would also </a:t>
            </a:r>
            <a:r>
              <a:rPr lang="en-GB" b="1" dirty="0" smtClean="0">
                <a:solidFill>
                  <a:srgbClr val="FFC000"/>
                </a:solidFill>
              </a:rPr>
              <a:t>reduce the volume</a:t>
            </a:r>
            <a:r>
              <a:rPr lang="en-GB" b="1" dirty="0" smtClean="0"/>
              <a:t> </a:t>
            </a:r>
            <a:r>
              <a:rPr lang="en-GB" dirty="0" smtClean="0"/>
              <a:t>of this part of the dialogue slightly to again further enhance the idea of him being embarrassed about telling Eddie this. I would </a:t>
            </a:r>
            <a:r>
              <a:rPr lang="en-GB" b="1" dirty="0" smtClean="0">
                <a:solidFill>
                  <a:srgbClr val="FFC000"/>
                </a:solidFill>
              </a:rPr>
              <a:t>emphasis</a:t>
            </a:r>
            <a:r>
              <a:rPr lang="en-GB" dirty="0" smtClean="0"/>
              <a:t> the word </a:t>
            </a:r>
            <a:r>
              <a:rPr lang="en-GB" i="1" dirty="0" smtClean="0"/>
              <a:t>‘one’ </a:t>
            </a:r>
            <a:r>
              <a:rPr lang="en-GB" dirty="0" smtClean="0"/>
              <a:t>to represent the sarcasm further and represent how ridiculous Mikey thinks Eddies assumption of multiple girlfriends is. </a:t>
            </a:r>
            <a:endParaRPr lang="en-GB" dirty="0"/>
          </a:p>
        </p:txBody>
      </p:sp>
      <p:sp>
        <p:nvSpPr>
          <p:cNvPr id="4" name="Title 1"/>
          <p:cNvSpPr txBox="1">
            <a:spLocks/>
          </p:cNvSpPr>
          <p:nvPr/>
        </p:nvSpPr>
        <p:spPr>
          <a:xfrm>
            <a:off x="509665" y="112972"/>
            <a:ext cx="4003623" cy="894049"/>
          </a:xfrm>
          <a:prstGeom prst="rect">
            <a:avLst/>
          </a:prstGeom>
          <a:ln w="25400">
            <a:solidFill>
              <a:schemeClr val="tx1"/>
            </a:solidFill>
          </a:ln>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a:t>8</a:t>
            </a:r>
            <a:r>
              <a:rPr lang="en-GB" b="1" dirty="0" smtClean="0"/>
              <a:t> Mark Question </a:t>
            </a:r>
            <a:endParaRPr lang="en-GB" b="1" dirty="0"/>
          </a:p>
        </p:txBody>
      </p:sp>
      <p:sp>
        <p:nvSpPr>
          <p:cNvPr id="5" name="Rectangle 4"/>
          <p:cNvSpPr/>
          <p:nvPr/>
        </p:nvSpPr>
        <p:spPr>
          <a:xfrm>
            <a:off x="5006715" y="327648"/>
            <a:ext cx="6790544" cy="4646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smtClean="0"/>
              <a:t>‘Share One? Eddie, I haven’t even got one girlfriend.’</a:t>
            </a:r>
            <a:endParaRPr lang="en-GB" sz="2400" b="1" i="1" dirty="0"/>
          </a:p>
        </p:txBody>
      </p:sp>
    </p:spTree>
    <p:extLst>
      <p:ext uri="{BB962C8B-B14F-4D97-AF65-F5344CB8AC3E}">
        <p14:creationId xmlns:p14="http://schemas.microsoft.com/office/powerpoint/2010/main" val="1956514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9665" y="1439055"/>
            <a:ext cx="11332565" cy="4767888"/>
          </a:xfrm>
        </p:spPr>
        <p:txBody>
          <a:bodyPr>
            <a:normAutofit fontScale="92500" lnSpcReduction="10000"/>
          </a:bodyPr>
          <a:lstStyle/>
          <a:p>
            <a:pPr marL="0" indent="0">
              <a:buNone/>
            </a:pPr>
            <a:r>
              <a:rPr lang="en-GB" dirty="0" smtClean="0"/>
              <a:t>In the opening part of the dialogue ‘Share one?’ to match the increased volume and sarcastic tone mentioned, I would use </a:t>
            </a:r>
            <a:r>
              <a:rPr lang="en-GB" b="1" dirty="0" smtClean="0">
                <a:solidFill>
                  <a:srgbClr val="FFC000"/>
                </a:solidFill>
              </a:rPr>
              <a:t>exaggerated movements and body language</a:t>
            </a:r>
            <a:r>
              <a:rPr lang="en-GB" dirty="0" smtClean="0"/>
              <a:t>, such as placing my hands on my hips and kicking an object on the floor. This </a:t>
            </a:r>
            <a:r>
              <a:rPr lang="en-GB" b="1" dirty="0" smtClean="0">
                <a:solidFill>
                  <a:srgbClr val="FFC000"/>
                </a:solidFill>
              </a:rPr>
              <a:t>gestures</a:t>
            </a:r>
            <a:r>
              <a:rPr lang="en-GB" dirty="0" smtClean="0"/>
              <a:t> would also represent Mickey’s immature nature and him feeling uncomfortable about revealing the truth about Eddie’s assumption. I would also </a:t>
            </a:r>
            <a:r>
              <a:rPr lang="en-GB" b="1" dirty="0" smtClean="0">
                <a:solidFill>
                  <a:srgbClr val="FFC000"/>
                </a:solidFill>
              </a:rPr>
              <a:t>look away</a:t>
            </a:r>
            <a:r>
              <a:rPr lang="en-GB" dirty="0" smtClean="0"/>
              <a:t> from Eddie to further embed the idea of Mickey feeling uncomfortable in this moment. </a:t>
            </a:r>
          </a:p>
          <a:p>
            <a:pPr marL="0" indent="0">
              <a:buNone/>
            </a:pPr>
            <a:r>
              <a:rPr lang="en-GB" dirty="0" smtClean="0"/>
              <a:t>When I say ‘Eddie’ I would turn and look directly at him with </a:t>
            </a:r>
            <a:r>
              <a:rPr lang="en-GB" b="1" dirty="0" smtClean="0">
                <a:solidFill>
                  <a:srgbClr val="FFC000"/>
                </a:solidFill>
              </a:rPr>
              <a:t>strong eye contact </a:t>
            </a:r>
            <a:r>
              <a:rPr lang="en-GB" dirty="0" smtClean="0"/>
              <a:t>to again show that I am being direct with him and trying to get his attention. As I deliver the line ‘I haven’t even got one girlfriend’, I would </a:t>
            </a:r>
            <a:r>
              <a:rPr lang="en-GB" b="1" dirty="0" smtClean="0">
                <a:solidFill>
                  <a:srgbClr val="FFC000"/>
                </a:solidFill>
              </a:rPr>
              <a:t>fold my arms</a:t>
            </a:r>
            <a:r>
              <a:rPr lang="en-GB" dirty="0" smtClean="0"/>
              <a:t> to show that Mickey is feeling nervous about revealing the truth and that he doesn’t have any confidence when it comes to talking about girls. I would also </a:t>
            </a:r>
            <a:r>
              <a:rPr lang="en-GB" b="1" dirty="0" smtClean="0">
                <a:solidFill>
                  <a:srgbClr val="FFC000"/>
                </a:solidFill>
              </a:rPr>
              <a:t>slowly move towards </a:t>
            </a:r>
            <a:r>
              <a:rPr lang="en-GB" dirty="0" smtClean="0"/>
              <a:t>Eddie, as Mickey is embarrassed about what he is saying and so wouldn’t want others to hear. </a:t>
            </a:r>
            <a:endParaRPr lang="en-GB" dirty="0"/>
          </a:p>
        </p:txBody>
      </p:sp>
      <p:sp>
        <p:nvSpPr>
          <p:cNvPr id="5" name="Title 1"/>
          <p:cNvSpPr txBox="1">
            <a:spLocks/>
          </p:cNvSpPr>
          <p:nvPr/>
        </p:nvSpPr>
        <p:spPr>
          <a:xfrm>
            <a:off x="509665" y="112972"/>
            <a:ext cx="5936105" cy="894049"/>
          </a:xfrm>
          <a:prstGeom prst="rect">
            <a:avLst/>
          </a:prstGeom>
          <a:ln w="25400">
            <a:solidFill>
              <a:schemeClr val="tx1"/>
            </a:solidFill>
          </a:ln>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a:t>8</a:t>
            </a:r>
            <a:r>
              <a:rPr lang="en-GB" b="1" dirty="0" smtClean="0"/>
              <a:t> Mark Question continued… </a:t>
            </a:r>
            <a:endParaRPr lang="en-GB" b="1" dirty="0"/>
          </a:p>
        </p:txBody>
      </p:sp>
    </p:spTree>
    <p:extLst>
      <p:ext uri="{BB962C8B-B14F-4D97-AF65-F5344CB8AC3E}">
        <p14:creationId xmlns:p14="http://schemas.microsoft.com/office/powerpoint/2010/main" val="11646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589" y="1156771"/>
            <a:ext cx="11457543" cy="5332163"/>
          </a:xfrm>
        </p:spPr>
        <p:txBody>
          <a:bodyPr>
            <a:noAutofit/>
          </a:bodyPr>
          <a:lstStyle/>
          <a:p>
            <a:pPr marL="0" indent="0">
              <a:buNone/>
            </a:pPr>
            <a:r>
              <a:rPr lang="en-GB" sz="1800" dirty="0" smtClean="0">
                <a:solidFill>
                  <a:srgbClr val="FF0000"/>
                </a:solidFill>
              </a:rPr>
              <a:t>If I was playing the character Mickey in this part of the extract I would want to show at the beginning the distance between the characters as they feel like strangers at this point</a:t>
            </a:r>
            <a:r>
              <a:rPr lang="en-GB" sz="1800" dirty="0" smtClean="0"/>
              <a:t>. To represent this I would have Mickey </a:t>
            </a:r>
            <a:r>
              <a:rPr lang="en-GB" sz="1800" b="1" dirty="0" smtClean="0">
                <a:solidFill>
                  <a:srgbClr val="FFC000"/>
                </a:solidFill>
              </a:rPr>
              <a:t>standing downstage right and Edward standing Upstage left</a:t>
            </a:r>
            <a:r>
              <a:rPr lang="en-GB" sz="1800" dirty="0" smtClean="0"/>
              <a:t>, this would show how Mickey is wary of strangers due to his lack of trust which stems from his upbringing in a lower class household. This could also represent the hierarchy between the characters, as Eddie’s house looks down on Mickeys estate.  On the line ‘Hi ‘</a:t>
            </a:r>
            <a:r>
              <a:rPr lang="en-GB" sz="1800" dirty="0" err="1" smtClean="0"/>
              <a:t>gis</a:t>
            </a:r>
            <a:r>
              <a:rPr lang="en-GB" sz="1800" dirty="0" smtClean="0"/>
              <a:t> a ciggie?’ I would have Mickey </a:t>
            </a:r>
            <a:r>
              <a:rPr lang="en-GB" sz="1800" b="1" dirty="0" smtClean="0">
                <a:solidFill>
                  <a:srgbClr val="FFC000"/>
                </a:solidFill>
              </a:rPr>
              <a:t>shout this line, using an abrupt tone</a:t>
            </a:r>
            <a:r>
              <a:rPr lang="en-GB" sz="1800" dirty="0" smtClean="0"/>
              <a:t>, to show his lack of social skills and the fact that he is trying to intimidate Eddie at this moment. I would have Eddie start to back away to show he is nervous of Mickey due to his own upbringing and lack of comfort around people of a lower class. At the same time mickey would </a:t>
            </a:r>
            <a:r>
              <a:rPr lang="en-GB" sz="1800" b="1" dirty="0" smtClean="0">
                <a:solidFill>
                  <a:srgbClr val="FFC000"/>
                </a:solidFill>
              </a:rPr>
              <a:t>move towards him with his hand out</a:t>
            </a:r>
            <a:r>
              <a:rPr lang="en-GB" sz="1800" dirty="0" smtClean="0"/>
              <a:t>, to represent that he is demanding the ‘ciggie’ rather than asking, again showing his lack of etiquette.  </a:t>
            </a:r>
            <a:endParaRPr lang="en-GB" sz="1800" dirty="0"/>
          </a:p>
          <a:p>
            <a:pPr marL="0" indent="0">
              <a:buNone/>
            </a:pPr>
            <a:r>
              <a:rPr lang="en-GB" sz="1800" dirty="0" smtClean="0"/>
              <a:t>This would contrast the moment when he says ‘A Blood Brother’ and recognises Eddie. During this line I would have Mickey </a:t>
            </a:r>
            <a:r>
              <a:rPr lang="en-GB" sz="1800" b="1" dirty="0" smtClean="0">
                <a:solidFill>
                  <a:srgbClr val="FFC000"/>
                </a:solidFill>
              </a:rPr>
              <a:t>run towards Eddie and try to hug him</a:t>
            </a:r>
            <a:r>
              <a:rPr lang="en-GB" sz="1800" dirty="0" smtClean="0"/>
              <a:t>, as this would show his emotional immaturity as a lower class teenager, in contrast to Eddie, who would choose to shake someone’s hand. I would then have Mickey </a:t>
            </a:r>
            <a:r>
              <a:rPr lang="en-GB" sz="1800" b="1" dirty="0" smtClean="0">
                <a:solidFill>
                  <a:srgbClr val="FFC000"/>
                </a:solidFill>
              </a:rPr>
              <a:t>pat Eddie on the back </a:t>
            </a:r>
            <a:r>
              <a:rPr lang="en-GB" sz="1800" dirty="0" smtClean="0"/>
              <a:t>to show his familiarity with Eddie and the fact he is comfortable around him, now he realises he is an old friend. </a:t>
            </a:r>
            <a:endParaRPr lang="en-GB" sz="1800" dirty="0"/>
          </a:p>
          <a:p>
            <a:pPr marL="0" indent="0">
              <a:buNone/>
            </a:pPr>
            <a:r>
              <a:rPr lang="en-GB" sz="1800" dirty="0" smtClean="0"/>
              <a:t>On the line ‘you sound dead funny </a:t>
            </a:r>
            <a:r>
              <a:rPr lang="en-GB" sz="1800" dirty="0" err="1" smtClean="0"/>
              <a:t>swearin</a:t>
            </a:r>
            <a:r>
              <a:rPr lang="en-GB" sz="1800" dirty="0" smtClean="0"/>
              <a:t>’ in that posh voice’, I would make sure that Mickey is using a </a:t>
            </a:r>
            <a:r>
              <a:rPr lang="en-GB" sz="1800" b="1" dirty="0" smtClean="0">
                <a:solidFill>
                  <a:srgbClr val="FFC000"/>
                </a:solidFill>
              </a:rPr>
              <a:t>strong </a:t>
            </a:r>
            <a:r>
              <a:rPr lang="en-GB" sz="1800" b="1" dirty="0" err="1">
                <a:solidFill>
                  <a:srgbClr val="FFC000"/>
                </a:solidFill>
              </a:rPr>
              <a:t>L</a:t>
            </a:r>
            <a:r>
              <a:rPr lang="en-GB" sz="1800" b="1" dirty="0" err="1" smtClean="0">
                <a:solidFill>
                  <a:srgbClr val="FFC000"/>
                </a:solidFill>
              </a:rPr>
              <a:t>iverpudlian</a:t>
            </a:r>
            <a:r>
              <a:rPr lang="en-GB" sz="1800" b="1" dirty="0" smtClean="0">
                <a:solidFill>
                  <a:srgbClr val="FFC000"/>
                </a:solidFill>
              </a:rPr>
              <a:t> accent, lacks clarity </a:t>
            </a:r>
            <a:r>
              <a:rPr lang="en-GB" sz="1800" dirty="0" smtClean="0"/>
              <a:t>and doesn’t use correct pronunciation, this would show a lack of education and guidance in how to speak properly/ formally and represent his upbringing. This would contrast to Eddie saying ‘what posh voice’, as this would be delivered with </a:t>
            </a:r>
            <a:r>
              <a:rPr lang="en-GB" sz="1800" b="1" dirty="0" smtClean="0">
                <a:solidFill>
                  <a:srgbClr val="FFC000"/>
                </a:solidFill>
              </a:rPr>
              <a:t>good clarity</a:t>
            </a:r>
            <a:r>
              <a:rPr lang="en-GB" sz="1800" dirty="0" smtClean="0"/>
              <a:t> and pronunciation, </a:t>
            </a:r>
            <a:r>
              <a:rPr lang="en-GB" sz="1800" b="1" dirty="0" smtClean="0">
                <a:solidFill>
                  <a:srgbClr val="FFC000"/>
                </a:solidFill>
              </a:rPr>
              <a:t>and RP accent</a:t>
            </a:r>
            <a:r>
              <a:rPr lang="en-GB" sz="1800" dirty="0" smtClean="0"/>
              <a:t>, which would reflect his private school education. During this section of dialogue I would have the characters standing </a:t>
            </a:r>
            <a:r>
              <a:rPr lang="en-GB" sz="1800" b="1" dirty="0" smtClean="0">
                <a:solidFill>
                  <a:srgbClr val="FFC000"/>
                </a:solidFill>
              </a:rPr>
              <a:t>centre stage, close together</a:t>
            </a:r>
            <a:r>
              <a:rPr lang="en-GB" sz="1800" dirty="0" smtClean="0"/>
              <a:t> to show the bond between them and that they aren’t letting the class divide separate them or affect their friendship.  </a:t>
            </a:r>
            <a:endParaRPr lang="en-GB" sz="1800" dirty="0"/>
          </a:p>
        </p:txBody>
      </p:sp>
      <p:sp>
        <p:nvSpPr>
          <p:cNvPr id="4" name="Title 1"/>
          <p:cNvSpPr txBox="1">
            <a:spLocks/>
          </p:cNvSpPr>
          <p:nvPr/>
        </p:nvSpPr>
        <p:spPr>
          <a:xfrm>
            <a:off x="509665" y="112972"/>
            <a:ext cx="4003623" cy="894049"/>
          </a:xfrm>
          <a:prstGeom prst="rect">
            <a:avLst/>
          </a:prstGeom>
          <a:ln w="25400">
            <a:solidFill>
              <a:schemeClr val="tx1"/>
            </a:solidFill>
          </a:ln>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smtClean="0"/>
              <a:t> 12 Mark Question </a:t>
            </a:r>
            <a:endParaRPr lang="en-GB" b="1" dirty="0"/>
          </a:p>
        </p:txBody>
      </p:sp>
    </p:spTree>
    <p:extLst>
      <p:ext uri="{BB962C8B-B14F-4D97-AF65-F5344CB8AC3E}">
        <p14:creationId xmlns:p14="http://schemas.microsoft.com/office/powerpoint/2010/main" val="11533129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TotalTime>
  <Words>1602</Words>
  <Application>Microsoft Office PowerPoint</Application>
  <PresentationFormat>Custom</PresentationFormat>
  <Paragraphs>90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Component 1 Revision  Blood Brothers </vt:lpstr>
      <vt:lpstr>Staging</vt:lpstr>
      <vt:lpstr>Stage Space </vt:lpstr>
      <vt:lpstr>Key vocabulary </vt:lpstr>
      <vt:lpstr>4 Mark Question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rabey</dc:creator>
  <cp:lastModifiedBy>sbr</cp:lastModifiedBy>
  <cp:revision>20</cp:revision>
  <dcterms:created xsi:type="dcterms:W3CDTF">2022-05-10T19:53:35Z</dcterms:created>
  <dcterms:modified xsi:type="dcterms:W3CDTF">2022-05-11T08:54:05Z</dcterms:modified>
</cp:coreProperties>
</file>