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 id="2147483662" r:id="rId3"/>
  </p:sldMasterIdLst>
  <p:notesMasterIdLst>
    <p:notesMasterId r:id="rId29"/>
  </p:notesMasterIdLst>
  <p:sldIdLst>
    <p:sldId id="256" r:id="rId4"/>
    <p:sldId id="280" r:id="rId5"/>
    <p:sldId id="258" r:id="rId6"/>
    <p:sldId id="285" r:id="rId7"/>
    <p:sldId id="286" r:id="rId8"/>
    <p:sldId id="268" r:id="rId9"/>
    <p:sldId id="274" r:id="rId10"/>
    <p:sldId id="279" r:id="rId11"/>
    <p:sldId id="291" r:id="rId12"/>
    <p:sldId id="295" r:id="rId13"/>
    <p:sldId id="296" r:id="rId14"/>
    <p:sldId id="293" r:id="rId15"/>
    <p:sldId id="290" r:id="rId16"/>
    <p:sldId id="297" r:id="rId17"/>
    <p:sldId id="294" r:id="rId18"/>
    <p:sldId id="287" r:id="rId19"/>
    <p:sldId id="284" r:id="rId20"/>
    <p:sldId id="288" r:id="rId21"/>
    <p:sldId id="289" r:id="rId22"/>
    <p:sldId id="273" r:id="rId23"/>
    <p:sldId id="282" r:id="rId24"/>
    <p:sldId id="277" r:id="rId25"/>
    <p:sldId id="262" r:id="rId26"/>
    <p:sldId id="263" r:id="rId27"/>
    <p:sldId id="264"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913" userDrawn="1">
          <p15:clr>
            <a:srgbClr val="A4A3A4"/>
          </p15:clr>
        </p15:guide>
        <p15:guide id="2" pos="272" userDrawn="1">
          <p15:clr>
            <a:srgbClr val="A4A3A4"/>
          </p15:clr>
        </p15:guide>
        <p15:guide id="3" pos="54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74D"/>
    <a:srgbClr val="BAD739"/>
    <a:srgbClr val="00B4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8" autoAdjust="0"/>
    <p:restoredTop sz="94660"/>
  </p:normalViewPr>
  <p:slideViewPr>
    <p:cSldViewPr snapToGrid="0" showGuides="1">
      <p:cViewPr>
        <p:scale>
          <a:sx n="94" d="100"/>
          <a:sy n="94" d="100"/>
        </p:scale>
        <p:origin x="-906" y="-6"/>
      </p:cViewPr>
      <p:guideLst>
        <p:guide orient="horz" pos="913"/>
        <p:guide pos="272"/>
        <p:guide pos="5488"/>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DE955-4164-4DEF-A0CA-52218374E727}" type="datetimeFigureOut">
              <a:rPr lang="en-GB" smtClean="0"/>
              <a:t>03/10/2019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09E617-3A9D-48C7-B937-2BF6F05405D2}" type="slidenum">
              <a:rPr lang="en-GB" smtClean="0"/>
              <a:t>‹#›</a:t>
            </a:fld>
            <a:endParaRPr lang="en-GB"/>
          </a:p>
        </p:txBody>
      </p:sp>
    </p:spTree>
    <p:extLst>
      <p:ext uri="{BB962C8B-B14F-4D97-AF65-F5344CB8AC3E}">
        <p14:creationId xmlns:p14="http://schemas.microsoft.com/office/powerpoint/2010/main" val="2873445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Mind-map ideas to gain funding/find out what they know – broad /considering all possibilities – arts council, sponsorship, fundraising ideas,  funding platforms e.g. Kickstarter/</a:t>
            </a:r>
            <a:r>
              <a:rPr lang="en-GB" dirty="0" err="1"/>
              <a:t>Crowdfunder</a:t>
            </a:r>
            <a:r>
              <a:rPr lang="en-GB" dirty="0"/>
              <a:t>, private funding, grants, loans etc – Draw out from learners.  </a:t>
            </a:r>
          </a:p>
        </p:txBody>
      </p:sp>
      <p:sp>
        <p:nvSpPr>
          <p:cNvPr id="4" name="Slide Number Placeholder 3"/>
          <p:cNvSpPr>
            <a:spLocks noGrp="1"/>
          </p:cNvSpPr>
          <p:nvPr>
            <p:ph type="sldNum" sz="quarter" idx="5"/>
          </p:nvPr>
        </p:nvSpPr>
        <p:spPr/>
        <p:txBody>
          <a:bodyPr/>
          <a:lstStyle/>
          <a:p>
            <a:fld id="{8509E617-3A9D-48C7-B937-2BF6F05405D2}" type="slidenum">
              <a:rPr lang="en-GB" smtClean="0"/>
              <a:t>6</a:t>
            </a:fld>
            <a:endParaRPr lang="en-GB"/>
          </a:p>
        </p:txBody>
      </p:sp>
    </p:spTree>
    <p:extLst>
      <p:ext uri="{BB962C8B-B14F-4D97-AF65-F5344CB8AC3E}">
        <p14:creationId xmlns:p14="http://schemas.microsoft.com/office/powerpoint/2010/main" val="1259163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Below are links which lead direct to campaigns by Unions </a:t>
            </a:r>
          </a:p>
          <a:p>
            <a:r>
              <a:rPr lang="en-GB" b="1" dirty="0"/>
              <a:t>Equity:  </a:t>
            </a:r>
            <a:r>
              <a:rPr lang="en-GB" dirty="0"/>
              <a:t>https://www.equity.org.uk/getting-involved/campaigns/</a:t>
            </a:r>
          </a:p>
          <a:p>
            <a:r>
              <a:rPr lang="en-GB" b="1" dirty="0"/>
              <a:t>Musicians Unions:  </a:t>
            </a:r>
            <a:r>
              <a:rPr lang="en-GB" dirty="0"/>
              <a:t>https://www.musiciansunion.org.uk/Campaign</a:t>
            </a:r>
          </a:p>
          <a:p>
            <a:r>
              <a:rPr lang="en-GB" b="1" dirty="0"/>
              <a:t>BECTU:  </a:t>
            </a:r>
            <a:r>
              <a:rPr lang="en-GB" dirty="0"/>
              <a:t>https://www.bectu.org.uk/get-involved/campaigns/live-events-network</a:t>
            </a:r>
          </a:p>
        </p:txBody>
      </p:sp>
      <p:sp>
        <p:nvSpPr>
          <p:cNvPr id="4" name="Slide Number Placeholder 3"/>
          <p:cNvSpPr>
            <a:spLocks noGrp="1"/>
          </p:cNvSpPr>
          <p:nvPr>
            <p:ph type="sldNum" sz="quarter" idx="5"/>
          </p:nvPr>
        </p:nvSpPr>
        <p:spPr/>
        <p:txBody>
          <a:bodyPr/>
          <a:lstStyle/>
          <a:p>
            <a:fld id="{8509E617-3A9D-48C7-B937-2BF6F05405D2}" type="slidenum">
              <a:rPr lang="en-GB" smtClean="0"/>
              <a:t>24</a:t>
            </a:fld>
            <a:endParaRPr lang="en-GB"/>
          </a:p>
        </p:txBody>
      </p:sp>
    </p:spTree>
    <p:extLst>
      <p:ext uri="{BB962C8B-B14F-4D97-AF65-F5344CB8AC3E}">
        <p14:creationId xmlns:p14="http://schemas.microsoft.com/office/powerpoint/2010/main" val="2332047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09E617-3A9D-48C7-B937-2BF6F05405D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820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http://southpawdancecompany.co.uk/project/wordplay/ (Video Link – </a:t>
            </a:r>
            <a:r>
              <a:rPr lang="en-GB" dirty="0" err="1"/>
              <a:t>WordPlay</a:t>
            </a:r>
            <a:r>
              <a:rPr lang="en-GB" dirty="0"/>
              <a:t> by Southpaw Dance Co. – to show class as example</a:t>
            </a:r>
          </a:p>
          <a:p>
            <a:r>
              <a:rPr lang="en-GB" dirty="0"/>
              <a:t>Projects benefit the community in some way e.g. 90 volunteers, the idea/concept behind the work etc.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09E617-3A9D-48C7-B937-2BF6F05405D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467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u="none" strike="noStrike" dirty="0">
                <a:solidFill>
                  <a:srgbClr val="5D6368"/>
                </a:solidFill>
                <a:effectLst/>
                <a:latin typeface="Arial" panose="020B0604020202020204" pitchFamily="34" charset="0"/>
              </a:rPr>
              <a:t>Benefits all e.g. wide age range 6-60, audience participation, performers from all areas coming together, celebration of  the building and architecture where it was performed. Circus artists creating short films during the residency will encourage audience members of all ages to participate. The events  features circus shows performed by Five Ring Circus and Circus Central, activities and games, and live music from Holy Moly and the Crackers in the evenings.</a:t>
            </a: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09E617-3A9D-48C7-B937-2BF6F05405D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7117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Draw links to previous slides 10 &amp; 11 – what did they include in their performances that ‘inspired’ and ‘benefitted the community’ in some way?</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09E617-3A9D-48C7-B937-2BF6F05405D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5421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GB" sz="1800" b="0" i="0" u="none" strike="noStrike" kern="1200" cap="none" spc="0" normalizeH="0" baseline="0" noProof="0" dirty="0">
                <a:ln>
                  <a:noFill/>
                </a:ln>
                <a:solidFill>
                  <a:prstClr val="black"/>
                </a:solidFill>
                <a:effectLst/>
                <a:uLnTx/>
                <a:uFillTx/>
                <a:latin typeface="+mn-lt"/>
                <a:ea typeface="+mn-ea"/>
                <a:cs typeface="+mn-cs"/>
              </a:rPr>
              <a:t>Discuss how unions are membership-based organisations / cost to join / briefly talk through three unions listed as example &amp; their aims</a:t>
            </a:r>
            <a:endParaRPr lang="en-GB" dirty="0"/>
          </a:p>
        </p:txBody>
      </p:sp>
      <p:sp>
        <p:nvSpPr>
          <p:cNvPr id="4" name="Slide Number Placeholder 3"/>
          <p:cNvSpPr>
            <a:spLocks noGrp="1"/>
          </p:cNvSpPr>
          <p:nvPr>
            <p:ph type="sldNum" sz="quarter" idx="5"/>
          </p:nvPr>
        </p:nvSpPr>
        <p:spPr/>
        <p:txBody>
          <a:bodyPr/>
          <a:lstStyle/>
          <a:p>
            <a:fld id="{8509E617-3A9D-48C7-B937-2BF6F05405D2}" type="slidenum">
              <a:rPr lang="en-GB" smtClean="0"/>
              <a:t>15</a:t>
            </a:fld>
            <a:endParaRPr lang="en-GB"/>
          </a:p>
        </p:txBody>
      </p:sp>
    </p:spTree>
    <p:extLst>
      <p:ext uri="{BB962C8B-B14F-4D97-AF65-F5344CB8AC3E}">
        <p14:creationId xmlns:p14="http://schemas.microsoft.com/office/powerpoint/2010/main" val="3374045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545454"/>
                </a:solidFill>
                <a:effectLst/>
                <a:uLnTx/>
                <a:uFillTx/>
                <a:latin typeface="Arial" panose="020B0604020202020204" pitchFamily="34" charset="0"/>
                <a:ea typeface="+mn-ea"/>
                <a:cs typeface="Arial" panose="020B0604020202020204" pitchFamily="34" charset="0"/>
              </a:rPr>
              <a:t>Why benefit performing artist? They support </a:t>
            </a:r>
            <a:r>
              <a:rPr kumimoji="0" lang="en-GB" sz="1800" b="0" i="0" u="none" strike="noStrike" kern="1200" cap="none" spc="0" normalizeH="0" baseline="0" noProof="0" dirty="0">
                <a:ln>
                  <a:noFill/>
                </a:ln>
                <a:solidFill>
                  <a:srgbClr val="545454"/>
                </a:solidFill>
                <a:effectLst/>
                <a:uLnTx/>
                <a:uFillTx/>
                <a:latin typeface="Arial" panose="020B0604020202020204" pitchFamily="34" charset="0"/>
                <a:ea typeface="+mn-ea"/>
                <a:cs typeface="Arial" panose="020B0604020202020204" pitchFamily="34" charset="0"/>
              </a:rPr>
              <a:t>Fairness of pay - salary, overtime pay, regulated hours of work</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working standards / environment, (e.g. Dancers space /floor), health and safety (appropriate technique class, to ensure body and voice is prepared, protected &amp; ready for rehearsals, equality, contracts, breaks/rehearsals,  </a:t>
            </a:r>
          </a:p>
          <a:p>
            <a:endParaRPr lang="en-GB" dirty="0"/>
          </a:p>
        </p:txBody>
      </p:sp>
      <p:sp>
        <p:nvSpPr>
          <p:cNvPr id="4" name="Slide Number Placeholder 3"/>
          <p:cNvSpPr>
            <a:spLocks noGrp="1"/>
          </p:cNvSpPr>
          <p:nvPr>
            <p:ph type="sldNum" sz="quarter" idx="5"/>
          </p:nvPr>
        </p:nvSpPr>
        <p:spPr/>
        <p:txBody>
          <a:bodyPr/>
          <a:lstStyle/>
          <a:p>
            <a:fld id="{8509E617-3A9D-48C7-B937-2BF6F05405D2}" type="slidenum">
              <a:rPr lang="en-GB" smtClean="0"/>
              <a:t>16</a:t>
            </a:fld>
            <a:endParaRPr lang="en-GB"/>
          </a:p>
        </p:txBody>
      </p:sp>
    </p:spTree>
    <p:extLst>
      <p:ext uri="{BB962C8B-B14F-4D97-AF65-F5344CB8AC3E}">
        <p14:creationId xmlns:p14="http://schemas.microsoft.com/office/powerpoint/2010/main" val="3173531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 they know of any business organisation that support the development of the performing artist as well as the overall product. E.g.  record labels, dance companies, theatre companies, booking agencies, management companies. </a:t>
            </a:r>
          </a:p>
        </p:txBody>
      </p:sp>
      <p:sp>
        <p:nvSpPr>
          <p:cNvPr id="4" name="Slide Number Placeholder 3"/>
          <p:cNvSpPr>
            <a:spLocks noGrp="1"/>
          </p:cNvSpPr>
          <p:nvPr>
            <p:ph type="sldNum" sz="quarter" idx="5"/>
          </p:nvPr>
        </p:nvSpPr>
        <p:spPr/>
        <p:txBody>
          <a:bodyPr/>
          <a:lstStyle/>
          <a:p>
            <a:fld id="{8509E617-3A9D-48C7-B937-2BF6F05405D2}" type="slidenum">
              <a:rPr lang="en-GB" smtClean="0"/>
              <a:t>19</a:t>
            </a:fld>
            <a:endParaRPr lang="en-GB"/>
          </a:p>
        </p:txBody>
      </p:sp>
    </p:spTree>
    <p:extLst>
      <p:ext uri="{BB962C8B-B14F-4D97-AF65-F5344CB8AC3E}">
        <p14:creationId xmlns:p14="http://schemas.microsoft.com/office/powerpoint/2010/main" val="2372017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Discuss ’Business Organisations’ under the 5 areas in criteria: (Record Labels, Theatre Companies, Dance Companies, Booking Agencies &amp; Management Companies: Provide clear examples to reinforce what they do e.g. Record Labels – Sony, Universal, Warner, Theatre companies Northern Stage, Live Theatre, </a:t>
            </a:r>
            <a:r>
              <a:rPr kumimoji="0" lang="en-GB" sz="1200" b="0" i="0" u="none" strike="noStrike" kern="1200" cap="none" spc="0" normalizeH="0" baseline="0" noProof="0" dirty="0" err="1">
                <a:ln>
                  <a:noFill/>
                </a:ln>
                <a:solidFill>
                  <a:prstClr val="black"/>
                </a:solidFill>
                <a:effectLst/>
                <a:uLnTx/>
                <a:uFillTx/>
                <a:latin typeface="+mn-lt"/>
                <a:ea typeface="+mn-ea"/>
                <a:cs typeface="+mn-cs"/>
              </a:rPr>
              <a:t>Alphabetti</a:t>
            </a:r>
            <a:r>
              <a:rPr kumimoji="0" lang="en-GB" sz="1200" b="0" i="0" u="none" strike="noStrike" kern="1200" cap="none" spc="0" normalizeH="0" baseline="0" noProof="0" dirty="0">
                <a:ln>
                  <a:noFill/>
                </a:ln>
                <a:solidFill>
                  <a:prstClr val="black"/>
                </a:solidFill>
                <a:effectLst/>
                <a:uLnTx/>
                <a:uFillTx/>
                <a:latin typeface="+mn-lt"/>
                <a:ea typeface="+mn-ea"/>
                <a:cs typeface="+mn-cs"/>
              </a:rPr>
              <a:t> Theatre,  Theatre Royal. Dance Companies - Rambert Dance Company, Matthew Bourne – New Adventures, Candoco Dance Company,  Dance Agency – Dance City. Booking Agencies – example The Dixon Agency – Band booking and Entertainment agency for live shows, Management Companies:  ARC Stockton Arts Centre  - supports artists development of work. </a:t>
            </a:r>
          </a:p>
          <a:p>
            <a:endParaRPr lang="en-GB" dirty="0"/>
          </a:p>
        </p:txBody>
      </p:sp>
      <p:sp>
        <p:nvSpPr>
          <p:cNvPr id="4" name="Slide Number Placeholder 3"/>
          <p:cNvSpPr>
            <a:spLocks noGrp="1"/>
          </p:cNvSpPr>
          <p:nvPr>
            <p:ph type="sldNum" sz="quarter" idx="5"/>
          </p:nvPr>
        </p:nvSpPr>
        <p:spPr/>
        <p:txBody>
          <a:bodyPr/>
          <a:lstStyle/>
          <a:p>
            <a:fld id="{8509E617-3A9D-48C7-B937-2BF6F05405D2}" type="slidenum">
              <a:rPr lang="en-GB" smtClean="0"/>
              <a:t>21</a:t>
            </a:fld>
            <a:endParaRPr lang="en-GB"/>
          </a:p>
        </p:txBody>
      </p:sp>
    </p:spTree>
    <p:extLst>
      <p:ext uri="{BB962C8B-B14F-4D97-AF65-F5344CB8AC3E}">
        <p14:creationId xmlns:p14="http://schemas.microsoft.com/office/powerpoint/2010/main" val="28074107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B4BC"/>
        </a:solidFill>
        <a:effectLst/>
      </p:bgPr>
    </p:bg>
    <p:spTree>
      <p:nvGrpSpPr>
        <p:cNvPr id="1" name=""/>
        <p:cNvGrpSpPr/>
        <p:nvPr/>
      </p:nvGrpSpPr>
      <p:grpSpPr>
        <a:xfrm>
          <a:off x="0" y="0"/>
          <a:ext cx="0" cy="0"/>
          <a:chOff x="0" y="0"/>
          <a:chExt cx="0" cy="0"/>
        </a:xfrm>
      </p:grpSpPr>
      <p:pic>
        <p:nvPicPr>
          <p:cNvPr id="8" name="Picture 7" descr="G:\LTR\PROJECTS\2. LIVE\V CERTS\10. TEMPLATES\NCFE Template - Jen working copy\Logo\VCERTS_LOGO_WO_standalone.png">
            <a:extLst>
              <a:ext uri="{FF2B5EF4-FFF2-40B4-BE49-F238E27FC236}">
                <a16:creationId xmlns:a16="http://schemas.microsoft.com/office/drawing/2014/main" xmlns="" id="{7CC460B5-238D-4118-8B52-43C7F5DE662E}"/>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1800" y="395762"/>
            <a:ext cx="1979930" cy="452755"/>
          </a:xfrm>
          <a:prstGeom prst="rect">
            <a:avLst/>
          </a:prstGeom>
          <a:noFill/>
          <a:ln>
            <a:noFill/>
          </a:ln>
        </p:spPr>
      </p:pic>
      <p:pic>
        <p:nvPicPr>
          <p:cNvPr id="9" name="Picture 8" descr="G:\LTR\PROJECTS\2. LIVE\V CERTS\10. TEMPLATES\NCFE Template - Jen working copy\Logo\NCFE_LOGO_WO_RGB.png">
            <a:extLst>
              <a:ext uri="{FF2B5EF4-FFF2-40B4-BE49-F238E27FC236}">
                <a16:creationId xmlns:a16="http://schemas.microsoft.com/office/drawing/2014/main" xmlns="" id="{5D1514A5-A66B-49C7-B948-68EC4FAC6156}"/>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59625" y="5829358"/>
            <a:ext cx="1552575" cy="627380"/>
          </a:xfrm>
          <a:prstGeom prst="rect">
            <a:avLst/>
          </a:prstGeom>
          <a:noFill/>
          <a:ln>
            <a:noFill/>
          </a:ln>
        </p:spPr>
      </p:pic>
      <p:sp>
        <p:nvSpPr>
          <p:cNvPr id="15" name="Title 1">
            <a:extLst>
              <a:ext uri="{FF2B5EF4-FFF2-40B4-BE49-F238E27FC236}">
                <a16:creationId xmlns:a16="http://schemas.microsoft.com/office/drawing/2014/main" xmlns="" id="{942D2A31-69FD-4B3D-A149-66F280C08A49}"/>
              </a:ext>
            </a:extLst>
          </p:cNvPr>
          <p:cNvSpPr>
            <a:spLocks noGrp="1"/>
          </p:cNvSpPr>
          <p:nvPr>
            <p:ph type="title" hasCustomPrompt="1"/>
          </p:nvPr>
        </p:nvSpPr>
        <p:spPr>
          <a:xfrm>
            <a:off x="0" y="1718841"/>
            <a:ext cx="9144000" cy="3483979"/>
          </a:xfrm>
          <a:prstGeom prst="rect">
            <a:avLst/>
          </a:prstGeom>
        </p:spPr>
        <p:txBody>
          <a:bodyPr anchor="ctr">
            <a:normAutofit/>
          </a:bodyPr>
          <a:lstStyle>
            <a:lvl1pPr algn="l">
              <a:defRPr sz="3200">
                <a:solidFill>
                  <a:schemeClr val="bg1"/>
                </a:solidFill>
                <a:latin typeface="Arial" panose="020B0604020202020204" pitchFamily="34" charset="0"/>
                <a:cs typeface="Arial" panose="020B0604020202020204" pitchFamily="34" charset="0"/>
              </a:defRPr>
            </a:lvl1pPr>
          </a:lstStyle>
          <a:p>
            <a:pPr algn="ctr"/>
            <a:r>
              <a:rPr lang="en-US" dirty="0"/>
              <a:t>Click to edit title</a:t>
            </a:r>
            <a:br>
              <a:rPr lang="en-US" dirty="0"/>
            </a:br>
            <a:r>
              <a:rPr lang="en-US" dirty="0"/>
              <a:t/>
            </a:r>
            <a:br>
              <a:rPr lang="en-US" dirty="0"/>
            </a:br>
            <a:r>
              <a:rPr lang="en-GB" sz="3200" b="1" dirty="0">
                <a:solidFill>
                  <a:schemeClr val="bg1"/>
                </a:solidFill>
                <a:latin typeface="Arial" panose="020B0604020202020204" pitchFamily="34" charset="0"/>
                <a:cs typeface="Arial" panose="020B0604020202020204" pitchFamily="34" charset="0"/>
              </a:rPr>
              <a:t>NCFE Level 1 / 2 Technical Award in </a:t>
            </a:r>
            <a:br>
              <a:rPr lang="en-GB" sz="3200" b="1" dirty="0">
                <a:solidFill>
                  <a:schemeClr val="bg1"/>
                </a:solidFill>
                <a:latin typeface="Arial" panose="020B0604020202020204" pitchFamily="34" charset="0"/>
                <a:cs typeface="Arial" panose="020B0604020202020204" pitchFamily="34" charset="0"/>
              </a:rPr>
            </a:br>
            <a:r>
              <a:rPr lang="en-GB" sz="3200" b="1" dirty="0">
                <a:solidFill>
                  <a:schemeClr val="bg1"/>
                </a:solidFill>
                <a:latin typeface="Arial" panose="020B0604020202020204" pitchFamily="34" charset="0"/>
                <a:cs typeface="Arial" panose="020B0604020202020204" pitchFamily="34" charset="0"/>
              </a:rPr>
              <a:t>[subject]</a:t>
            </a:r>
            <a:br>
              <a:rPr lang="en-GB" sz="3200" b="1" dirty="0">
                <a:solidFill>
                  <a:schemeClr val="bg1"/>
                </a:solidFill>
                <a:latin typeface="Arial" panose="020B0604020202020204" pitchFamily="34" charset="0"/>
                <a:cs typeface="Arial" panose="020B0604020202020204" pitchFamily="34" charset="0"/>
              </a:rPr>
            </a:br>
            <a:r>
              <a:rPr lang="en-GB" sz="3200" b="1" dirty="0">
                <a:solidFill>
                  <a:schemeClr val="bg1"/>
                </a:solidFill>
                <a:latin typeface="Arial" panose="020B0604020202020204" pitchFamily="34" charset="0"/>
                <a:cs typeface="Arial" panose="020B0604020202020204" pitchFamily="34" charset="0"/>
              </a:rPr>
              <a:t/>
            </a:r>
            <a:br>
              <a:rPr lang="en-GB" sz="3200" b="1" dirty="0">
                <a:solidFill>
                  <a:schemeClr val="bg1"/>
                </a:solidFill>
                <a:latin typeface="Arial" panose="020B0604020202020204" pitchFamily="34" charset="0"/>
                <a:cs typeface="Arial" panose="020B0604020202020204" pitchFamily="34" charset="0"/>
              </a:rPr>
            </a:br>
            <a:r>
              <a:rPr lang="en-GB" sz="2800" b="1" dirty="0">
                <a:solidFill>
                  <a:schemeClr val="bg1"/>
                </a:solidFill>
                <a:latin typeface="Arial" panose="020B0604020202020204" pitchFamily="34" charset="0"/>
                <a:cs typeface="Arial" panose="020B0604020202020204" pitchFamily="34" charset="0"/>
              </a:rPr>
              <a:t>Unit [No.] Session [No.]</a:t>
            </a:r>
            <a:br>
              <a:rPr lang="en-GB" sz="2800" b="1" dirty="0">
                <a:solidFill>
                  <a:schemeClr val="bg1"/>
                </a:solidFill>
                <a:latin typeface="Arial" panose="020B0604020202020204" pitchFamily="34" charset="0"/>
                <a:cs typeface="Arial" panose="020B0604020202020204" pitchFamily="34" charset="0"/>
              </a:rPr>
            </a:br>
            <a:r>
              <a:rPr lang="en-GB" sz="2400" dirty="0">
                <a:solidFill>
                  <a:schemeClr val="bg1"/>
                </a:solidFill>
                <a:latin typeface="Arial" panose="020B0604020202020204" pitchFamily="34" charset="0"/>
                <a:cs typeface="Arial" panose="020B0604020202020204" pitchFamily="34" charset="0"/>
              </a:rPr>
              <a:t>[Session Title]</a:t>
            </a:r>
            <a:endParaRPr lang="en-US" dirty="0"/>
          </a:p>
        </p:txBody>
      </p:sp>
    </p:spTree>
    <p:extLst>
      <p:ext uri="{BB962C8B-B14F-4D97-AF65-F5344CB8AC3E}">
        <p14:creationId xmlns:p14="http://schemas.microsoft.com/office/powerpoint/2010/main" val="734003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30C6E71-4B2A-4127-A420-01B227BC0EC3}"/>
              </a:ext>
            </a:extLst>
          </p:cNvPr>
          <p:cNvSpPr/>
          <p:nvPr userDrawn="1"/>
        </p:nvSpPr>
        <p:spPr>
          <a:xfrm>
            <a:off x="0" y="0"/>
            <a:ext cx="9144000" cy="1260000"/>
          </a:xfrm>
          <a:prstGeom prst="rect">
            <a:avLst/>
          </a:prstGeom>
          <a:solidFill>
            <a:srgbClr val="00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latin typeface="Arial" panose="020B0604020202020204" pitchFamily="34" charset="0"/>
              <a:cs typeface="Arial" panose="020B0604020202020204" pitchFamily="34" charset="0"/>
            </a:endParaRPr>
          </a:p>
        </p:txBody>
      </p:sp>
      <p:cxnSp>
        <p:nvCxnSpPr>
          <p:cNvPr id="11" name="Straight Connector 10">
            <a:extLst>
              <a:ext uri="{FF2B5EF4-FFF2-40B4-BE49-F238E27FC236}">
                <a16:creationId xmlns:a16="http://schemas.microsoft.com/office/drawing/2014/main" xmlns="" id="{52F61157-7485-455E-9C24-572FF6C06C75}"/>
              </a:ext>
            </a:extLst>
          </p:cNvPr>
          <p:cNvCxnSpPr>
            <a:cxnSpLocks/>
          </p:cNvCxnSpPr>
          <p:nvPr userDrawn="1"/>
        </p:nvCxnSpPr>
        <p:spPr>
          <a:xfrm>
            <a:off x="431800" y="6261904"/>
            <a:ext cx="8280399" cy="0"/>
          </a:xfrm>
          <a:prstGeom prst="line">
            <a:avLst/>
          </a:prstGeom>
          <a:ln w="12700">
            <a:solidFill>
              <a:srgbClr val="00B4BC"/>
            </a:solidFill>
          </a:ln>
        </p:spPr>
        <p:style>
          <a:lnRef idx="1">
            <a:schemeClr val="accent1"/>
          </a:lnRef>
          <a:fillRef idx="0">
            <a:schemeClr val="accent1"/>
          </a:fillRef>
          <a:effectRef idx="0">
            <a:schemeClr val="accent1"/>
          </a:effectRef>
          <a:fontRef idx="minor">
            <a:schemeClr val="tx1"/>
          </a:fontRef>
        </p:style>
      </p:cxnSp>
      <p:sp>
        <p:nvSpPr>
          <p:cNvPr id="14" name="Title 1">
            <a:extLst>
              <a:ext uri="{FF2B5EF4-FFF2-40B4-BE49-F238E27FC236}">
                <a16:creationId xmlns:a16="http://schemas.microsoft.com/office/drawing/2014/main" xmlns="" id="{909BF724-DB94-4833-9EE0-0DDA3F8FDA0F}"/>
              </a:ext>
            </a:extLst>
          </p:cNvPr>
          <p:cNvSpPr>
            <a:spLocks noGrp="1"/>
          </p:cNvSpPr>
          <p:nvPr>
            <p:ph type="title" hasCustomPrompt="1"/>
          </p:nvPr>
        </p:nvSpPr>
        <p:spPr>
          <a:xfrm>
            <a:off x="0" y="0"/>
            <a:ext cx="9144000" cy="1259999"/>
          </a:xfrm>
          <a:prstGeom prst="rect">
            <a:avLst/>
          </a:prstGeom>
        </p:spPr>
        <p:txBody>
          <a:bodyPr anchor="ctr">
            <a:normAutofit/>
          </a:bodyPr>
          <a:lstStyle>
            <a:lvl1pPr algn="ctr">
              <a:defRPr sz="3200">
                <a:solidFill>
                  <a:schemeClr val="bg1"/>
                </a:solidFill>
                <a:latin typeface="Arial" panose="020B0604020202020204" pitchFamily="34" charset="0"/>
                <a:cs typeface="Arial" panose="020B0604020202020204" pitchFamily="34" charset="0"/>
              </a:defRPr>
            </a:lvl1pPr>
          </a:lstStyle>
          <a:p>
            <a:r>
              <a:rPr lang="en-US" dirty="0"/>
              <a:t>Click to edit title</a:t>
            </a:r>
            <a:br>
              <a:rPr lang="en-US" dirty="0"/>
            </a:br>
            <a:r>
              <a:rPr lang="en-US" dirty="0"/>
              <a:t>Content layout</a:t>
            </a:r>
          </a:p>
        </p:txBody>
      </p:sp>
    </p:spTree>
    <p:extLst>
      <p:ext uri="{BB962C8B-B14F-4D97-AF65-F5344CB8AC3E}">
        <p14:creationId xmlns:p14="http://schemas.microsoft.com/office/powerpoint/2010/main" val="1500235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ctivity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BAF2572-69C1-4855-AEF7-DA41502C6397}"/>
              </a:ext>
            </a:extLst>
          </p:cNvPr>
          <p:cNvSpPr>
            <a:spLocks/>
          </p:cNvSpPr>
          <p:nvPr userDrawn="1"/>
        </p:nvSpPr>
        <p:spPr>
          <a:xfrm>
            <a:off x="0" y="0"/>
            <a:ext cx="9144000" cy="1260000"/>
          </a:xfrm>
          <a:prstGeom prst="rect">
            <a:avLst/>
          </a:prstGeom>
          <a:solidFill>
            <a:srgbClr val="BAD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xmlns="" id="{02D98407-826D-4AA7-9996-2D79854D2303}"/>
              </a:ext>
            </a:extLst>
          </p:cNvPr>
          <p:cNvCxnSpPr>
            <a:cxnSpLocks/>
          </p:cNvCxnSpPr>
          <p:nvPr userDrawn="1"/>
        </p:nvCxnSpPr>
        <p:spPr>
          <a:xfrm>
            <a:off x="431800" y="6261904"/>
            <a:ext cx="8280399" cy="0"/>
          </a:xfrm>
          <a:prstGeom prst="line">
            <a:avLst/>
          </a:prstGeom>
          <a:ln w="12700">
            <a:solidFill>
              <a:srgbClr val="BAD739"/>
            </a:solidFill>
          </a:ln>
        </p:spPr>
        <p:style>
          <a:lnRef idx="1">
            <a:schemeClr val="accent1"/>
          </a:lnRef>
          <a:fillRef idx="0">
            <a:schemeClr val="accent1"/>
          </a:fillRef>
          <a:effectRef idx="0">
            <a:schemeClr val="accent1"/>
          </a:effectRef>
          <a:fontRef idx="minor">
            <a:schemeClr val="tx1"/>
          </a:fontRef>
        </p:style>
      </p:cxnSp>
      <p:sp>
        <p:nvSpPr>
          <p:cNvPr id="8" name="Title 1">
            <a:extLst>
              <a:ext uri="{FF2B5EF4-FFF2-40B4-BE49-F238E27FC236}">
                <a16:creationId xmlns:a16="http://schemas.microsoft.com/office/drawing/2014/main" xmlns="" id="{98243FCB-B0CE-4D15-AE03-11DEFB73681F}"/>
              </a:ext>
            </a:extLst>
          </p:cNvPr>
          <p:cNvSpPr>
            <a:spLocks noGrp="1"/>
          </p:cNvSpPr>
          <p:nvPr>
            <p:ph type="title" hasCustomPrompt="1"/>
          </p:nvPr>
        </p:nvSpPr>
        <p:spPr>
          <a:xfrm>
            <a:off x="-1" y="1"/>
            <a:ext cx="9144000" cy="1259999"/>
          </a:xfrm>
          <a:prstGeom prst="rect">
            <a:avLst/>
          </a:prstGeom>
        </p:spPr>
        <p:txBody>
          <a:bodyPr anchor="ctr">
            <a:normAutofit/>
          </a:bodyPr>
          <a:lstStyle>
            <a:lvl1pPr algn="ctr">
              <a:defRPr sz="3200">
                <a:solidFill>
                  <a:schemeClr val="bg1"/>
                </a:solidFill>
                <a:latin typeface="Arial" panose="020B0604020202020204" pitchFamily="34" charset="0"/>
                <a:cs typeface="Arial" panose="020B0604020202020204" pitchFamily="34" charset="0"/>
              </a:defRPr>
            </a:lvl1pPr>
          </a:lstStyle>
          <a:p>
            <a:r>
              <a:rPr lang="en-US" dirty="0"/>
              <a:t>Click to edit title </a:t>
            </a:r>
            <a:br>
              <a:rPr lang="en-US" dirty="0"/>
            </a:br>
            <a:r>
              <a:rPr lang="en-US" dirty="0"/>
              <a:t>Activity [No.]: Activity title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1800" y="101573"/>
            <a:ext cx="1056854" cy="1056854"/>
          </a:xfrm>
          <a:prstGeom prst="rect">
            <a:avLst/>
          </a:prstGeom>
        </p:spPr>
      </p:pic>
    </p:spTree>
    <p:extLst>
      <p:ext uri="{BB962C8B-B14F-4D97-AF65-F5344CB8AC3E}">
        <p14:creationId xmlns:p14="http://schemas.microsoft.com/office/powerpoint/2010/main" val="213555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eedback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0E0A581A-9021-4B04-8FB9-DD71CDB0F324}"/>
              </a:ext>
            </a:extLst>
          </p:cNvPr>
          <p:cNvSpPr/>
          <p:nvPr userDrawn="1"/>
        </p:nvSpPr>
        <p:spPr>
          <a:xfrm>
            <a:off x="0" y="0"/>
            <a:ext cx="9144000" cy="1260000"/>
          </a:xfrm>
          <a:prstGeom prst="rect">
            <a:avLst/>
          </a:prstGeom>
          <a:solidFill>
            <a:srgbClr val="825A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xmlns="" id="{D22E8E36-5BC0-497D-A801-6143E08107A1}"/>
              </a:ext>
            </a:extLst>
          </p:cNvPr>
          <p:cNvCxnSpPr>
            <a:cxnSpLocks/>
          </p:cNvCxnSpPr>
          <p:nvPr userDrawn="1"/>
        </p:nvCxnSpPr>
        <p:spPr>
          <a:xfrm>
            <a:off x="431800" y="6261904"/>
            <a:ext cx="8280399" cy="0"/>
          </a:xfrm>
          <a:prstGeom prst="line">
            <a:avLst/>
          </a:prstGeom>
          <a:ln w="12700">
            <a:solidFill>
              <a:srgbClr val="825AA4"/>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7C0C2BCB-BDB9-4A7E-9F97-019C4799E26C}"/>
              </a:ext>
            </a:extLst>
          </p:cNvPr>
          <p:cNvPicPr>
            <a:picLocks noChangeAspect="1"/>
          </p:cNvPicPr>
          <p:nvPr userDrawn="1"/>
        </p:nvPicPr>
        <p:blipFill>
          <a:blip r:embed="rId2"/>
          <a:stretch>
            <a:fillRect/>
          </a:stretch>
        </p:blipFill>
        <p:spPr>
          <a:xfrm>
            <a:off x="7162866" y="1400293"/>
            <a:ext cx="1599352" cy="4785410"/>
          </a:xfrm>
          <a:prstGeom prst="rect">
            <a:avLst/>
          </a:prstGeom>
        </p:spPr>
      </p:pic>
      <p:sp>
        <p:nvSpPr>
          <p:cNvPr id="10" name="Title 1">
            <a:extLst>
              <a:ext uri="{FF2B5EF4-FFF2-40B4-BE49-F238E27FC236}">
                <a16:creationId xmlns:a16="http://schemas.microsoft.com/office/drawing/2014/main" xmlns="" id="{90195B14-3B0E-4B84-B358-1377A23CBC63}"/>
              </a:ext>
            </a:extLst>
          </p:cNvPr>
          <p:cNvSpPr>
            <a:spLocks noGrp="1"/>
          </p:cNvSpPr>
          <p:nvPr>
            <p:ph type="title" hasCustomPrompt="1"/>
          </p:nvPr>
        </p:nvSpPr>
        <p:spPr>
          <a:xfrm>
            <a:off x="0" y="1"/>
            <a:ext cx="9144000" cy="1259999"/>
          </a:xfrm>
          <a:prstGeom prst="rect">
            <a:avLst/>
          </a:prstGeom>
        </p:spPr>
        <p:txBody>
          <a:bodyPr anchor="ctr">
            <a:normAutofit/>
          </a:bodyPr>
          <a:lstStyle>
            <a:lvl1pPr algn="ctr">
              <a:defRPr sz="3200">
                <a:solidFill>
                  <a:schemeClr val="bg1"/>
                </a:solidFill>
                <a:latin typeface="Arial" panose="020B0604020202020204" pitchFamily="34" charset="0"/>
                <a:cs typeface="Arial" panose="020B0604020202020204" pitchFamily="34" charset="0"/>
              </a:defRPr>
            </a:lvl1pPr>
          </a:lstStyle>
          <a:p>
            <a:r>
              <a:rPr lang="en-US" dirty="0"/>
              <a:t>Click to edit title</a:t>
            </a:r>
            <a:br>
              <a:rPr lang="en-US" dirty="0"/>
            </a:br>
            <a:r>
              <a:rPr lang="en-US" dirty="0"/>
              <a:t>Feedback</a:t>
            </a:r>
          </a:p>
        </p:txBody>
      </p:sp>
    </p:spTree>
    <p:extLst>
      <p:ext uri="{BB962C8B-B14F-4D97-AF65-F5344CB8AC3E}">
        <p14:creationId xmlns:p14="http://schemas.microsoft.com/office/powerpoint/2010/main" val="1674306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omework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E030461A-74E0-44C5-BC65-20A1AB800DF6}"/>
              </a:ext>
            </a:extLst>
          </p:cNvPr>
          <p:cNvSpPr/>
          <p:nvPr userDrawn="1"/>
        </p:nvSpPr>
        <p:spPr>
          <a:xfrm>
            <a:off x="0" y="0"/>
            <a:ext cx="9144000" cy="1260000"/>
          </a:xfrm>
          <a:prstGeom prst="rect">
            <a:avLst/>
          </a:prstGeom>
          <a:solidFill>
            <a:srgbClr val="FF67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a16="http://schemas.microsoft.com/office/drawing/2014/main" xmlns="" id="{6FA066E5-F357-4AA7-B9A6-14FBF5DDF688}"/>
              </a:ext>
            </a:extLst>
          </p:cNvPr>
          <p:cNvCxnSpPr>
            <a:cxnSpLocks/>
          </p:cNvCxnSpPr>
          <p:nvPr userDrawn="1"/>
        </p:nvCxnSpPr>
        <p:spPr>
          <a:xfrm>
            <a:off x="431800" y="6261904"/>
            <a:ext cx="8280399" cy="0"/>
          </a:xfrm>
          <a:prstGeom prst="line">
            <a:avLst/>
          </a:prstGeom>
          <a:ln w="12700">
            <a:solidFill>
              <a:srgbClr val="FF674D"/>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xmlns="" id="{BA921A53-5420-4F1C-93AC-712248DDC697}"/>
              </a:ext>
            </a:extLst>
          </p:cNvPr>
          <p:cNvPicPr>
            <a:picLocks noChangeAspect="1"/>
          </p:cNvPicPr>
          <p:nvPr userDrawn="1"/>
        </p:nvPicPr>
        <p:blipFill>
          <a:blip r:embed="rId2"/>
          <a:stretch>
            <a:fillRect/>
          </a:stretch>
        </p:blipFill>
        <p:spPr>
          <a:xfrm>
            <a:off x="6984318" y="1443038"/>
            <a:ext cx="1918573" cy="4774415"/>
          </a:xfrm>
          <a:prstGeom prst="rect">
            <a:avLst/>
          </a:prstGeom>
        </p:spPr>
      </p:pic>
      <p:sp>
        <p:nvSpPr>
          <p:cNvPr id="11" name="Title 1">
            <a:extLst>
              <a:ext uri="{FF2B5EF4-FFF2-40B4-BE49-F238E27FC236}">
                <a16:creationId xmlns:a16="http://schemas.microsoft.com/office/drawing/2014/main" xmlns="" id="{48028531-091D-4F35-91BF-7F1986755247}"/>
              </a:ext>
            </a:extLst>
          </p:cNvPr>
          <p:cNvSpPr>
            <a:spLocks noGrp="1"/>
          </p:cNvSpPr>
          <p:nvPr>
            <p:ph type="title" hasCustomPrompt="1"/>
          </p:nvPr>
        </p:nvSpPr>
        <p:spPr>
          <a:xfrm>
            <a:off x="0" y="0"/>
            <a:ext cx="9144000" cy="1259999"/>
          </a:xfrm>
          <a:prstGeom prst="rect">
            <a:avLst/>
          </a:prstGeom>
        </p:spPr>
        <p:txBody>
          <a:bodyPr anchor="ctr">
            <a:normAutofit/>
          </a:bodyPr>
          <a:lstStyle>
            <a:lvl1pPr algn="ctr">
              <a:defRPr sz="3200">
                <a:solidFill>
                  <a:schemeClr val="bg1"/>
                </a:solidFill>
                <a:latin typeface="Arial" panose="020B0604020202020204" pitchFamily="34" charset="0"/>
                <a:cs typeface="Arial" panose="020B0604020202020204" pitchFamily="34" charset="0"/>
              </a:defRPr>
            </a:lvl1pPr>
          </a:lstStyle>
          <a:p>
            <a:r>
              <a:rPr lang="en-US" dirty="0"/>
              <a:t>Click to edit title</a:t>
            </a:r>
            <a:br>
              <a:rPr lang="en-US" dirty="0"/>
            </a:br>
            <a:r>
              <a:rPr lang="en-US" dirty="0"/>
              <a:t>Homework</a:t>
            </a:r>
          </a:p>
        </p:txBody>
      </p:sp>
    </p:spTree>
    <p:extLst>
      <p:ext uri="{BB962C8B-B14F-4D97-AF65-F5344CB8AC3E}">
        <p14:creationId xmlns:p14="http://schemas.microsoft.com/office/powerpoint/2010/main" val="46742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705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3.xml"/><Relationship Id="rId1" Type="http://schemas.openxmlformats.org/officeDocument/2006/relationships/slideLayout" Target="../slideLayouts/slideLayout6.xml"/><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B4BC"/>
        </a:solidFill>
        <a:effectLst/>
      </p:bgPr>
    </p:bg>
    <p:spTree>
      <p:nvGrpSpPr>
        <p:cNvPr id="1" name=""/>
        <p:cNvGrpSpPr/>
        <p:nvPr/>
      </p:nvGrpSpPr>
      <p:grpSpPr>
        <a:xfrm>
          <a:off x="0" y="0"/>
          <a:ext cx="0" cy="0"/>
          <a:chOff x="0" y="0"/>
          <a:chExt cx="0" cy="0"/>
        </a:xfrm>
      </p:grpSpPr>
      <p:pic>
        <p:nvPicPr>
          <p:cNvPr id="11" name="Picture 10" descr="G:\LTR\PROJECTS\2. LIVE\V CERTS\10. TEMPLATES\NCFE Template - Jen working copy\Logo\VCERTS_LOGO_WO_standalone.png">
            <a:extLst>
              <a:ext uri="{FF2B5EF4-FFF2-40B4-BE49-F238E27FC236}">
                <a16:creationId xmlns:a16="http://schemas.microsoft.com/office/drawing/2014/main" xmlns="" id="{9BF04097-994F-49B9-87DD-E41A3E798434}"/>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31800" y="395762"/>
            <a:ext cx="1979930" cy="452755"/>
          </a:xfrm>
          <a:prstGeom prst="rect">
            <a:avLst/>
          </a:prstGeom>
          <a:noFill/>
          <a:ln>
            <a:noFill/>
          </a:ln>
        </p:spPr>
      </p:pic>
      <p:pic>
        <p:nvPicPr>
          <p:cNvPr id="12" name="Picture 11" descr="G:\LTR\PROJECTS\2. LIVE\V CERTS\10. TEMPLATES\NCFE Template - Jen working copy\Logo\NCFE_LOGO_WO_RGB.png">
            <a:extLst>
              <a:ext uri="{FF2B5EF4-FFF2-40B4-BE49-F238E27FC236}">
                <a16:creationId xmlns:a16="http://schemas.microsoft.com/office/drawing/2014/main" xmlns="" id="{BBBAEB2B-646C-4996-A457-75F0C1259EFE}"/>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59625" y="5829358"/>
            <a:ext cx="1552575" cy="627380"/>
          </a:xfrm>
          <a:prstGeom prst="rect">
            <a:avLst/>
          </a:prstGeom>
          <a:noFill/>
          <a:ln>
            <a:noFill/>
          </a:ln>
        </p:spPr>
      </p:pic>
    </p:spTree>
    <p:extLst>
      <p:ext uri="{BB962C8B-B14F-4D97-AF65-F5344CB8AC3E}">
        <p14:creationId xmlns:p14="http://schemas.microsoft.com/office/powerpoint/2010/main" val="754457280"/>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2BEE8115-2232-4F20-906A-503A53787481}"/>
              </a:ext>
            </a:extLst>
          </p:cNvPr>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731759" y="6352796"/>
            <a:ext cx="980440" cy="391160"/>
          </a:xfrm>
          <a:prstGeom prst="rect">
            <a:avLst/>
          </a:prstGeom>
          <a:noFill/>
          <a:ln>
            <a:noFill/>
          </a:ln>
        </p:spPr>
      </p:pic>
      <p:pic>
        <p:nvPicPr>
          <p:cNvPr id="10" name="Picture 9">
            <a:extLst>
              <a:ext uri="{FF2B5EF4-FFF2-40B4-BE49-F238E27FC236}">
                <a16:creationId xmlns:a16="http://schemas.microsoft.com/office/drawing/2014/main" xmlns="" id="{0F95998C-2CB8-4511-AF94-E1550A489322}"/>
              </a:ext>
            </a:extLst>
          </p:cNvPr>
          <p:cNvPicPr/>
          <p:nvPr userDrawn="1"/>
        </p:nvPicPr>
        <p:blipFill>
          <a:blip r:embed="rId7">
            <a:extLst>
              <a:ext uri="{28A0092B-C50C-407E-A947-70E740481C1C}">
                <a14:useLocalDpi xmlns:a14="http://schemas.microsoft.com/office/drawing/2010/main" val="0"/>
              </a:ext>
            </a:extLst>
          </a:blip>
          <a:stretch>
            <a:fillRect/>
          </a:stretch>
        </p:blipFill>
        <p:spPr>
          <a:xfrm>
            <a:off x="449164" y="6352795"/>
            <a:ext cx="1396159" cy="391161"/>
          </a:xfrm>
          <a:prstGeom prst="rect">
            <a:avLst/>
          </a:prstGeom>
        </p:spPr>
      </p:pic>
    </p:spTree>
    <p:extLst>
      <p:ext uri="{BB962C8B-B14F-4D97-AF65-F5344CB8AC3E}">
        <p14:creationId xmlns:p14="http://schemas.microsoft.com/office/powerpoint/2010/main" val="2504358087"/>
      </p:ext>
    </p:extLst>
  </p:cSld>
  <p:clrMap bg1="lt1" tx1="dk1" bg2="lt2" tx2="dk2" accent1="accent1" accent2="accent2" accent3="accent3" accent4="accent4" accent5="accent5" accent6="accent6" hlink="hlink" folHlink="folHlink"/>
  <p:sldLayoutIdLst>
    <p:sldLayoutId id="2147483656" r:id="rId1"/>
    <p:sldLayoutId id="2147483659" r:id="rId2"/>
    <p:sldLayoutId id="2147483660" r:id="rId3"/>
    <p:sldLayoutId id="214748366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BAD739"/>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1169" y="2953593"/>
            <a:ext cx="4686954" cy="1083208"/>
          </a:xfrm>
          <a:prstGeom prst="rect">
            <a:avLst/>
          </a:prstGeom>
        </p:spPr>
      </p:pic>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10397" y="1778486"/>
            <a:ext cx="3433422" cy="3433422"/>
          </a:xfrm>
          <a:prstGeom prst="rect">
            <a:avLst/>
          </a:prstGeom>
        </p:spPr>
      </p:pic>
    </p:spTree>
    <p:extLst>
      <p:ext uri="{BB962C8B-B14F-4D97-AF65-F5344CB8AC3E}">
        <p14:creationId xmlns:p14="http://schemas.microsoft.com/office/powerpoint/2010/main" val="2829932654"/>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23E6F7-EAFD-4FE0-924C-6F0C369ED0CE}"/>
              </a:ext>
            </a:extLst>
          </p:cNvPr>
          <p:cNvSpPr>
            <a:spLocks noGrp="1"/>
          </p:cNvSpPr>
          <p:nvPr>
            <p:ph type="title"/>
          </p:nvPr>
        </p:nvSpPr>
        <p:spPr>
          <a:xfrm>
            <a:off x="431800" y="1727154"/>
            <a:ext cx="8280400" cy="3483979"/>
          </a:xfrm>
        </p:spPr>
        <p:txBody>
          <a:bodyPr/>
          <a:lstStyle/>
          <a:p>
            <a:r>
              <a:rPr lang="en-GB" b="1" dirty="0"/>
              <a:t>NCFE Level 1 / 2 Technical Award in </a:t>
            </a:r>
            <a:br>
              <a:rPr lang="en-GB" b="1" dirty="0"/>
            </a:br>
            <a:r>
              <a:rPr lang="en-GB" b="1"/>
              <a:t>Performance Skills (</a:t>
            </a:r>
            <a:r>
              <a:rPr lang="en-GB" b="1" smtClean="0"/>
              <a:t>603/2960/9</a:t>
            </a:r>
            <a:r>
              <a:rPr lang="en-GB" b="1"/>
              <a:t>)</a:t>
            </a:r>
            <a:r>
              <a:rPr lang="en-GB" b="1" dirty="0"/>
              <a:t/>
            </a:r>
            <a:br>
              <a:rPr lang="en-GB" b="1" dirty="0"/>
            </a:br>
            <a:r>
              <a:rPr lang="en-GB" b="1" dirty="0"/>
              <a:t/>
            </a:r>
            <a:br>
              <a:rPr lang="en-GB" b="1" dirty="0"/>
            </a:br>
            <a:r>
              <a:rPr lang="en-GB" sz="2800" b="1" dirty="0"/>
              <a:t>Unit 1 Working in the Performance Industry </a:t>
            </a:r>
            <a:br>
              <a:rPr lang="en-GB" sz="2800" b="1" dirty="0"/>
            </a:br>
            <a:r>
              <a:rPr lang="en-GB" sz="2800" b="1" dirty="0"/>
              <a:t/>
            </a:r>
            <a:br>
              <a:rPr lang="en-GB" sz="2800" b="1" dirty="0"/>
            </a:br>
            <a:r>
              <a:rPr lang="en-GB" sz="2800" b="1" dirty="0"/>
              <a:t>Session 7</a:t>
            </a:r>
            <a:br>
              <a:rPr lang="en-GB" sz="2800" b="1" dirty="0"/>
            </a:br>
            <a:r>
              <a:rPr lang="en-GB" sz="2800" b="1" dirty="0"/>
              <a:t>Learning Outcome 2</a:t>
            </a:r>
            <a:br>
              <a:rPr lang="en-GB" sz="2800" b="1" dirty="0"/>
            </a:br>
            <a:endParaRPr lang="en-GB" dirty="0"/>
          </a:p>
        </p:txBody>
      </p:sp>
    </p:spTree>
    <p:extLst>
      <p:ext uri="{BB962C8B-B14F-4D97-AF65-F5344CB8AC3E}">
        <p14:creationId xmlns:p14="http://schemas.microsoft.com/office/powerpoint/2010/main" val="2774180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B97DEA-2537-4019-8F56-D430C06B9425}"/>
              </a:ext>
            </a:extLst>
          </p:cNvPr>
          <p:cNvSpPr>
            <a:spLocks noGrp="1"/>
          </p:cNvSpPr>
          <p:nvPr>
            <p:ph type="title"/>
          </p:nvPr>
        </p:nvSpPr>
        <p:spPr/>
        <p:txBody>
          <a:bodyPr/>
          <a:lstStyle/>
          <a:p>
            <a:r>
              <a:rPr lang="en-GB" b="1" dirty="0"/>
              <a:t>Example of Locally Funded </a:t>
            </a:r>
            <a:br>
              <a:rPr lang="en-GB" b="1" dirty="0"/>
            </a:br>
            <a:r>
              <a:rPr lang="en-GB" b="1" dirty="0"/>
              <a:t>Performing Arts Project </a:t>
            </a:r>
          </a:p>
        </p:txBody>
      </p:sp>
      <p:sp>
        <p:nvSpPr>
          <p:cNvPr id="6" name="TextBox 5">
            <a:extLst>
              <a:ext uri="{FF2B5EF4-FFF2-40B4-BE49-F238E27FC236}">
                <a16:creationId xmlns:a16="http://schemas.microsoft.com/office/drawing/2014/main" xmlns="" id="{5B7EE54C-0339-49D1-A022-47DF5FACAA00}"/>
              </a:ext>
            </a:extLst>
          </p:cNvPr>
          <p:cNvSpPr txBox="1"/>
          <p:nvPr/>
        </p:nvSpPr>
        <p:spPr>
          <a:xfrm>
            <a:off x="126609" y="1259999"/>
            <a:ext cx="5148774" cy="757130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Company:</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Southpaw Dance Company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Univers" panose="020B0503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performance was a mass dance spectacular featuring a volunteer cast of 90 performers alongside Southpaw’s professional cast.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Where: </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It was performed at the opening ceremony of ‘The Word’ in South Shields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About:  </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Wordplay is about using language to take ownership over the fears that limit us from achieving our dreams and aspirations. It examines how language can affect the opportunities we allow ourselves.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This project was funded by the </a:t>
            </a: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National Lottery</a:t>
            </a: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Univers" panose="020B0503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8973" y="2497522"/>
            <a:ext cx="3822192" cy="2548128"/>
          </a:xfrm>
          <a:prstGeom prst="rect">
            <a:avLst/>
          </a:prstGeom>
        </p:spPr>
      </p:pic>
    </p:spTree>
    <p:extLst>
      <p:ext uri="{BB962C8B-B14F-4D97-AF65-F5344CB8AC3E}">
        <p14:creationId xmlns:p14="http://schemas.microsoft.com/office/powerpoint/2010/main" val="1425183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EC6BCC-55AA-4DB2-B51F-E1AE75EE8A46}"/>
              </a:ext>
            </a:extLst>
          </p:cNvPr>
          <p:cNvSpPr>
            <a:spLocks noGrp="1"/>
          </p:cNvSpPr>
          <p:nvPr>
            <p:ph type="title"/>
          </p:nvPr>
        </p:nvSpPr>
        <p:spPr/>
        <p:txBody>
          <a:bodyPr/>
          <a:lstStyle/>
          <a:p>
            <a:r>
              <a:rPr lang="en-GB" b="1" dirty="0">
                <a:solidFill>
                  <a:prstClr val="white"/>
                </a:solidFill>
              </a:rPr>
              <a:t>Example Locally Funded </a:t>
            </a:r>
            <a:br>
              <a:rPr lang="en-GB" b="1" dirty="0">
                <a:solidFill>
                  <a:prstClr val="white"/>
                </a:solidFill>
              </a:rPr>
            </a:br>
            <a:r>
              <a:rPr lang="en-GB" b="1" dirty="0">
                <a:solidFill>
                  <a:prstClr val="white"/>
                </a:solidFill>
              </a:rPr>
              <a:t>Performing Arts Project </a:t>
            </a:r>
            <a:endParaRPr lang="en-GB" b="1" dirty="0"/>
          </a:p>
        </p:txBody>
      </p:sp>
      <p:sp>
        <p:nvSpPr>
          <p:cNvPr id="4" name="Rectangle 3">
            <a:extLst>
              <a:ext uri="{FF2B5EF4-FFF2-40B4-BE49-F238E27FC236}">
                <a16:creationId xmlns:a16="http://schemas.microsoft.com/office/drawing/2014/main" xmlns="" id="{38674E3F-4C6A-4D1D-A365-11EC7680A409}"/>
              </a:ext>
            </a:extLst>
          </p:cNvPr>
          <p:cNvSpPr/>
          <p:nvPr/>
        </p:nvSpPr>
        <p:spPr>
          <a:xfrm>
            <a:off x="492370" y="1674282"/>
            <a:ext cx="4487593" cy="452431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A0A0A"/>
                </a:solidFill>
                <a:effectLst/>
                <a:uLnTx/>
                <a:uFillTx/>
                <a:latin typeface="Roboto"/>
                <a:ea typeface="+mn-ea"/>
                <a:cs typeface="+mn-cs"/>
              </a:rPr>
              <a:t>Company</a:t>
            </a:r>
            <a:r>
              <a:rPr kumimoji="0" lang="en-GB" sz="1800" b="0" i="0" u="none" strike="noStrike" kern="1200" cap="none" spc="0" normalizeH="0" baseline="0" noProof="0" dirty="0">
                <a:ln>
                  <a:noFill/>
                </a:ln>
                <a:solidFill>
                  <a:srgbClr val="0A0A0A"/>
                </a:solidFill>
                <a:effectLst/>
                <a:uLnTx/>
                <a:uFillTx/>
                <a:latin typeface="Roboto"/>
                <a:ea typeface="+mn-ea"/>
                <a:cs typeface="+mn-cs"/>
              </a:rPr>
              <a:t>: Circus Central's 'House of Light’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A0A0A"/>
              </a:solidFill>
              <a:effectLst/>
              <a:uLnTx/>
              <a:uFillTx/>
              <a:latin typeface="Roboto"/>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A0A0A"/>
                </a:solidFill>
                <a:effectLst/>
                <a:uLnTx/>
                <a:uFillTx/>
                <a:latin typeface="Roboto"/>
                <a:ea typeface="+mn-ea"/>
                <a:cs typeface="+mn-cs"/>
              </a:rPr>
              <a:t>Where:  </a:t>
            </a:r>
            <a:r>
              <a:rPr kumimoji="0" lang="en-GB" sz="1800" b="0" i="0" u="none" strike="noStrike" kern="1200" cap="none" spc="0" normalizeH="0" baseline="0" noProof="0" dirty="0">
                <a:ln>
                  <a:noFill/>
                </a:ln>
                <a:solidFill>
                  <a:srgbClr val="0A0A0A"/>
                </a:solidFill>
                <a:effectLst/>
                <a:uLnTx/>
                <a:uFillTx/>
                <a:latin typeface="Roboto"/>
                <a:ea typeface="+mn-ea"/>
                <a:cs typeface="+mn-cs"/>
              </a:rPr>
              <a:t>The performance took place at The North East Institute of Mining and Mechanical Engineers, as part of Juice Festival.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A0A0A"/>
              </a:solidFill>
              <a:effectLst/>
              <a:uLnTx/>
              <a:uFillTx/>
              <a:latin typeface="Roboto"/>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A0A0A"/>
                </a:solidFill>
                <a:effectLst/>
                <a:uLnTx/>
                <a:uFillTx/>
                <a:latin typeface="Roboto"/>
                <a:ea typeface="+mn-ea"/>
                <a:cs typeface="+mn-cs"/>
              </a:rPr>
              <a:t>About:  </a:t>
            </a:r>
            <a:r>
              <a:rPr kumimoji="0" lang="en-GB" sz="1800" b="0" i="0" u="none" strike="noStrike" kern="1200" cap="none" spc="0" normalizeH="0" baseline="0" noProof="0" dirty="0">
                <a:ln>
                  <a:noFill/>
                </a:ln>
                <a:solidFill>
                  <a:srgbClr val="0A0A0A"/>
                </a:solidFill>
                <a:effectLst/>
                <a:uLnTx/>
                <a:uFillTx/>
                <a:latin typeface="Roboto"/>
                <a:ea typeface="+mn-ea"/>
                <a:cs typeface="+mn-cs"/>
              </a:rPr>
              <a:t>60 people age 6 - 60 were involved in making the 'House of Light' project. Featuring Circus performers, Musicians and Actors.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A0A0A"/>
              </a:solidFill>
              <a:effectLst/>
              <a:uLnTx/>
              <a:uFillTx/>
              <a:latin typeface="Roboto"/>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A0A0A"/>
                </a:solidFill>
                <a:effectLst/>
                <a:uLnTx/>
                <a:uFillTx/>
                <a:latin typeface="Roboto"/>
                <a:ea typeface="+mn-ea"/>
                <a:cs typeface="+mn-cs"/>
              </a:rPr>
              <a:t>Funded by </a:t>
            </a:r>
            <a:r>
              <a:rPr kumimoji="0" lang="en-GB" sz="1800" b="1" i="0" u="none" strike="noStrike" kern="1200" cap="none" spc="0" normalizeH="0" baseline="0" noProof="0" dirty="0">
                <a:ln>
                  <a:noFill/>
                </a:ln>
                <a:solidFill>
                  <a:srgbClr val="0A0A0A"/>
                </a:solidFill>
                <a:effectLst/>
                <a:uLnTx/>
                <a:uFillTx/>
                <a:latin typeface="Roboto"/>
                <a:ea typeface="+mn-ea"/>
                <a:cs typeface="+mn-cs"/>
              </a:rPr>
              <a:t>National Lottery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A0A0A"/>
              </a:solidFill>
              <a:effectLst/>
              <a:uLnTx/>
              <a:uFillTx/>
              <a:latin typeface="Roboto"/>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79963" y="2561279"/>
            <a:ext cx="4125479" cy="2750319"/>
          </a:xfrm>
          <a:prstGeom prst="rect">
            <a:avLst/>
          </a:prstGeom>
        </p:spPr>
      </p:pic>
    </p:spTree>
    <p:extLst>
      <p:ext uri="{BB962C8B-B14F-4D97-AF65-F5344CB8AC3E}">
        <p14:creationId xmlns:p14="http://schemas.microsoft.com/office/powerpoint/2010/main" val="3492785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7791FC-648A-4C34-B894-B78B7F60C39E}"/>
              </a:ext>
            </a:extLst>
          </p:cNvPr>
          <p:cNvSpPr>
            <a:spLocks noGrp="1"/>
          </p:cNvSpPr>
          <p:nvPr>
            <p:ph type="title"/>
          </p:nvPr>
        </p:nvSpPr>
        <p:spPr/>
        <p:txBody>
          <a:bodyPr>
            <a:normAutofit/>
          </a:bodyPr>
          <a:lstStyle/>
          <a:p>
            <a:r>
              <a:rPr lang="en-GB" b="1" dirty="0"/>
              <a:t>Activity </a:t>
            </a:r>
            <a:r>
              <a:rPr lang="en-GB" b="1" dirty="0" smtClean="0"/>
              <a:t>2:</a:t>
            </a:r>
            <a:br>
              <a:rPr lang="en-GB" b="1" dirty="0" smtClean="0"/>
            </a:br>
            <a:r>
              <a:rPr lang="en-GB" b="1" dirty="0" smtClean="0"/>
              <a:t>Public </a:t>
            </a:r>
            <a:r>
              <a:rPr lang="en-GB" b="1" dirty="0"/>
              <a:t>Funding</a:t>
            </a:r>
          </a:p>
        </p:txBody>
      </p:sp>
      <p:sp>
        <p:nvSpPr>
          <p:cNvPr id="3" name="Rounded Rectangle 6">
            <a:extLst>
              <a:ext uri="{FF2B5EF4-FFF2-40B4-BE49-F238E27FC236}">
                <a16:creationId xmlns:a16="http://schemas.microsoft.com/office/drawing/2014/main" xmlns="" id="{32427E28-98DB-43D6-A7D2-F3653F9C042C}"/>
              </a:ext>
            </a:extLst>
          </p:cNvPr>
          <p:cNvSpPr/>
          <p:nvPr/>
        </p:nvSpPr>
        <p:spPr>
          <a:xfrm>
            <a:off x="7315200" y="180000"/>
            <a:ext cx="1397000" cy="900000"/>
          </a:xfrm>
          <a:prstGeom prst="roundRect">
            <a:avLst/>
          </a:prstGeom>
          <a:solidFill>
            <a:srgbClr val="F4F789"/>
          </a:solidFill>
          <a:ln>
            <a:solidFill>
              <a:srgbClr val="EFF353"/>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2000" b="1" dirty="0" smtClean="0">
                <a:solidFill>
                  <a:prstClr val="black"/>
                </a:solidFill>
                <a:latin typeface="Arial" panose="020B0604020202020204" pitchFamily="34" charset="0"/>
                <a:cs typeface="Arial" panose="020B0604020202020204" pitchFamily="34" charset="0"/>
              </a:rPr>
              <a:t>8 </a:t>
            </a:r>
            <a:r>
              <a:rPr kumimoji="0" lang="en-GB"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minutes</a:t>
            </a: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4" name="Text Placeholder 2">
            <a:extLst>
              <a:ext uri="{FF2B5EF4-FFF2-40B4-BE49-F238E27FC236}">
                <a16:creationId xmlns:a16="http://schemas.microsoft.com/office/drawing/2014/main" xmlns="" id="{B72C70D5-6BDD-46AA-81DE-3233C66CBAE5}"/>
              </a:ext>
            </a:extLst>
          </p:cNvPr>
          <p:cNvSpPr txBox="1">
            <a:spLocks/>
          </p:cNvSpPr>
          <p:nvPr/>
        </p:nvSpPr>
        <p:spPr>
          <a:xfrm>
            <a:off x="443722" y="1439998"/>
            <a:ext cx="8447060" cy="5238001"/>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GB" alt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Consider different performing arts events; music events, theatre and dance performances. Complete the table below and write down project ideas that could benefit the community in some way, inspire others and show diversity. </a:t>
            </a:r>
          </a:p>
        </p:txBody>
      </p:sp>
      <p:graphicFrame>
        <p:nvGraphicFramePr>
          <p:cNvPr id="5" name="Table 4"/>
          <p:cNvGraphicFramePr>
            <a:graphicFrameLocks noGrp="1"/>
          </p:cNvGraphicFramePr>
          <p:nvPr>
            <p:extLst>
              <p:ext uri="{D42A27DB-BD31-4B8C-83A1-F6EECF244321}">
                <p14:modId xmlns:p14="http://schemas.microsoft.com/office/powerpoint/2010/main" val="2567917622"/>
              </p:ext>
            </p:extLst>
          </p:nvPr>
        </p:nvGraphicFramePr>
        <p:xfrm>
          <a:off x="443722" y="2588455"/>
          <a:ext cx="8268478" cy="3629466"/>
        </p:xfrm>
        <a:graphic>
          <a:graphicData uri="http://schemas.openxmlformats.org/drawingml/2006/table">
            <a:tbl>
              <a:tblPr firstRow="1" bandRow="1">
                <a:tableStyleId>{5C22544A-7EE6-4342-B048-85BDC9FD1C3A}</a:tableStyleId>
              </a:tblPr>
              <a:tblGrid>
                <a:gridCol w="3868460">
                  <a:extLst>
                    <a:ext uri="{9D8B030D-6E8A-4147-A177-3AD203B41FA5}">
                      <a16:colId xmlns:a16="http://schemas.microsoft.com/office/drawing/2014/main" xmlns="" val="20000"/>
                    </a:ext>
                  </a:extLst>
                </a:gridCol>
                <a:gridCol w="4400018">
                  <a:extLst>
                    <a:ext uri="{9D8B030D-6E8A-4147-A177-3AD203B41FA5}">
                      <a16:colId xmlns:a16="http://schemas.microsoft.com/office/drawing/2014/main" xmlns="" val="20001"/>
                    </a:ext>
                  </a:extLst>
                </a:gridCol>
              </a:tblGrid>
              <a:tr h="686655">
                <a:tc>
                  <a:txBody>
                    <a:bodyPr/>
                    <a:lstStyle/>
                    <a:p>
                      <a:r>
                        <a:rPr lang="en-GB" dirty="0">
                          <a:latin typeface="Arial" panose="020B0604020202020204" pitchFamily="34" charset="0"/>
                          <a:cs typeface="Arial" panose="020B0604020202020204" pitchFamily="34" charset="0"/>
                        </a:rPr>
                        <a:t>Public Funding Criteria</a:t>
                      </a:r>
                    </a:p>
                  </a:txBody>
                  <a:tcPr/>
                </a:tc>
                <a:tc>
                  <a:txBody>
                    <a:bodyPr/>
                    <a:lstStyle/>
                    <a:p>
                      <a:r>
                        <a:rPr lang="en-GB" dirty="0">
                          <a:latin typeface="Arial" panose="020B0604020202020204" pitchFamily="34" charset="0"/>
                          <a:cs typeface="Arial" panose="020B0604020202020204" pitchFamily="34" charset="0"/>
                        </a:rPr>
                        <a:t>What project </a:t>
                      </a:r>
                      <a:r>
                        <a:rPr lang="en-GB" dirty="0" smtClean="0">
                          <a:latin typeface="Arial" panose="020B0604020202020204" pitchFamily="34" charset="0"/>
                          <a:cs typeface="Arial" panose="020B0604020202020204" pitchFamily="34" charset="0"/>
                        </a:rPr>
                        <a:t>ideas/scenarios </a:t>
                      </a:r>
                      <a:r>
                        <a:rPr lang="en-GB" dirty="0">
                          <a:latin typeface="Arial" panose="020B0604020202020204" pitchFamily="34" charset="0"/>
                          <a:cs typeface="Arial" panose="020B0604020202020204" pitchFamily="34" charset="0"/>
                        </a:rPr>
                        <a:t>could include the following:  </a:t>
                      </a:r>
                    </a:p>
                  </a:txBody>
                  <a:tcPr/>
                </a:tc>
                <a:extLst>
                  <a:ext uri="{0D108BD9-81ED-4DB2-BD59-A6C34878D82A}">
                    <a16:rowId xmlns:a16="http://schemas.microsoft.com/office/drawing/2014/main" xmlns="" val="10000"/>
                  </a:ext>
                </a:extLst>
              </a:tr>
              <a:tr h="980937">
                <a:tc>
                  <a:txBody>
                    <a:bodyPr/>
                    <a:lstStyle/>
                    <a:p>
                      <a:r>
                        <a:rPr lang="en-GB" dirty="0">
                          <a:latin typeface="Arial" panose="020B0604020202020204" pitchFamily="34" charset="0"/>
                          <a:cs typeface="Arial" panose="020B0604020202020204" pitchFamily="34" charset="0"/>
                        </a:rPr>
                        <a:t>Benefit the community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txBody>
                  <a:tcPr/>
                </a:tc>
                <a:tc>
                  <a:txBody>
                    <a:bodyPr/>
                    <a:lstStyle/>
                    <a:p>
                      <a:endParaRPr lang="en-GB" dirty="0"/>
                    </a:p>
                  </a:txBody>
                  <a:tcPr/>
                </a:tc>
                <a:extLst>
                  <a:ext uri="{0D108BD9-81ED-4DB2-BD59-A6C34878D82A}">
                    <a16:rowId xmlns:a16="http://schemas.microsoft.com/office/drawing/2014/main" xmlns="" val="10001"/>
                  </a:ext>
                </a:extLst>
              </a:tr>
              <a:tr h="980937">
                <a:tc>
                  <a:txBody>
                    <a:bodyPr/>
                    <a:lstStyle/>
                    <a:p>
                      <a:r>
                        <a:rPr lang="en-GB" dirty="0">
                          <a:latin typeface="Arial" panose="020B0604020202020204" pitchFamily="34" charset="0"/>
                          <a:cs typeface="Arial" panose="020B0604020202020204" pitchFamily="34" charset="0"/>
                        </a:rPr>
                        <a:t>Inspire, challenge and engage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txBody>
                  <a:tcPr/>
                </a:tc>
                <a:tc>
                  <a:txBody>
                    <a:bodyPr/>
                    <a:lstStyle/>
                    <a:p>
                      <a:endParaRPr lang="en-GB" dirty="0"/>
                    </a:p>
                  </a:txBody>
                  <a:tcPr/>
                </a:tc>
                <a:extLst>
                  <a:ext uri="{0D108BD9-81ED-4DB2-BD59-A6C34878D82A}">
                    <a16:rowId xmlns:a16="http://schemas.microsoft.com/office/drawing/2014/main" xmlns="" val="10002"/>
                  </a:ext>
                </a:extLst>
              </a:tr>
              <a:tr h="980937">
                <a:tc>
                  <a:txBody>
                    <a:bodyPr/>
                    <a:lstStyle/>
                    <a:p>
                      <a:r>
                        <a:rPr lang="en-GB" dirty="0">
                          <a:latin typeface="Arial" panose="020B0604020202020204" pitchFamily="34" charset="0"/>
                          <a:cs typeface="Arial" panose="020B0604020202020204" pitchFamily="34" charset="0"/>
                        </a:rPr>
                        <a:t>Equality and Diversity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txBody>
                  <a:tcPr/>
                </a:tc>
                <a:tc>
                  <a:txBody>
                    <a:bodyPr/>
                    <a:lstStyle/>
                    <a:p>
                      <a:endParaRPr lang="en-GB"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114868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855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F9A05C-1AD3-4B87-BA4C-94EB27C92B6C}"/>
              </a:ext>
            </a:extLst>
          </p:cNvPr>
          <p:cNvSpPr>
            <a:spLocks noGrp="1"/>
          </p:cNvSpPr>
          <p:nvPr>
            <p:ph type="title"/>
          </p:nvPr>
        </p:nvSpPr>
        <p:spPr/>
        <p:txBody>
          <a:bodyPr>
            <a:normAutofit/>
          </a:bodyPr>
          <a:lstStyle/>
          <a:p>
            <a:r>
              <a:rPr lang="en-GB" b="1" dirty="0"/>
              <a:t>Feedback</a:t>
            </a:r>
            <a:r>
              <a:rPr lang="en-GB" sz="3400" b="1" dirty="0"/>
              <a:t> </a:t>
            </a:r>
          </a:p>
        </p:txBody>
      </p:sp>
      <p:sp>
        <p:nvSpPr>
          <p:cNvPr id="3" name="TextBox 2">
            <a:extLst>
              <a:ext uri="{FF2B5EF4-FFF2-40B4-BE49-F238E27FC236}">
                <a16:creationId xmlns:a16="http://schemas.microsoft.com/office/drawing/2014/main" xmlns="" id="{ADEED88B-65E1-42C4-9C90-BB8E105A4B26}"/>
              </a:ext>
            </a:extLst>
          </p:cNvPr>
          <p:cNvSpPr txBox="1"/>
          <p:nvPr/>
        </p:nvSpPr>
        <p:spPr>
          <a:xfrm>
            <a:off x="436098" y="1716258"/>
            <a:ext cx="6583680" cy="4339650"/>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What project ideas did you come up with for different performing arts events? </a:t>
            </a:r>
          </a:p>
          <a:p>
            <a:endParaRPr lang="en-GB" altLang="en-US" dirty="0">
              <a:solidFill>
                <a:prstClr val="black"/>
              </a:solidFill>
              <a:latin typeface="Arial" panose="020B0604020202020204" pitchFamily="34" charset="0"/>
              <a:cs typeface="Arial" panose="020B0604020202020204" pitchFamily="34" charset="0"/>
            </a:endParaRPr>
          </a:p>
          <a:p>
            <a:r>
              <a:rPr lang="en-GB" altLang="en-US" b="1" dirty="0">
                <a:solidFill>
                  <a:prstClr val="black"/>
                </a:solidFill>
                <a:latin typeface="Arial" panose="020B0604020202020204" pitchFamily="34" charset="0"/>
                <a:cs typeface="Arial" panose="020B0604020202020204" pitchFamily="34" charset="0"/>
              </a:rPr>
              <a:t>How did your idea:  </a:t>
            </a:r>
          </a:p>
          <a:p>
            <a:pPr marL="342900" indent="-342900">
              <a:buFont typeface="Arial" panose="020B0604020202020204" pitchFamily="34" charset="0"/>
              <a:buChar char="•"/>
            </a:pPr>
            <a:r>
              <a:rPr lang="en-GB" altLang="en-US" dirty="0">
                <a:solidFill>
                  <a:prstClr val="black"/>
                </a:solidFill>
                <a:latin typeface="Arial" panose="020B0604020202020204" pitchFamily="34" charset="0"/>
                <a:cs typeface="Arial" panose="020B0604020202020204" pitchFamily="34" charset="0"/>
              </a:rPr>
              <a:t>Benefit the community</a:t>
            </a:r>
          </a:p>
          <a:p>
            <a:pPr marL="342900" indent="-342900">
              <a:buFont typeface="Arial" panose="020B0604020202020204" pitchFamily="34" charset="0"/>
              <a:buChar char="•"/>
            </a:pPr>
            <a:r>
              <a:rPr lang="en-GB" altLang="en-US" dirty="0">
                <a:solidFill>
                  <a:prstClr val="black"/>
                </a:solidFill>
                <a:latin typeface="Arial" panose="020B0604020202020204" pitchFamily="34" charset="0"/>
                <a:cs typeface="Arial" panose="020B0604020202020204" pitchFamily="34" charset="0"/>
              </a:rPr>
              <a:t>Inspire others  </a:t>
            </a:r>
          </a:p>
          <a:p>
            <a:pPr marL="342900" indent="-342900">
              <a:buFont typeface="Arial" panose="020B0604020202020204" pitchFamily="34" charset="0"/>
              <a:buChar char="•"/>
            </a:pPr>
            <a:r>
              <a:rPr lang="en-GB" altLang="en-US" dirty="0">
                <a:solidFill>
                  <a:prstClr val="black"/>
                </a:solidFill>
                <a:latin typeface="Arial" panose="020B0604020202020204" pitchFamily="34" charset="0"/>
                <a:cs typeface="Arial" panose="020B0604020202020204" pitchFamily="34" charset="0"/>
              </a:rPr>
              <a:t>Show diversity</a:t>
            </a:r>
          </a:p>
          <a:p>
            <a:pPr marL="342900" indent="-342900">
              <a:buFont typeface="Arial" panose="020B0604020202020204" pitchFamily="34" charset="0"/>
              <a:buChar char="•"/>
            </a:pPr>
            <a:endParaRPr lang="en-GB" altLang="en-US" sz="2400"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altLang="en-US" dirty="0">
                <a:solidFill>
                  <a:prstClr val="black"/>
                </a:solidFill>
                <a:latin typeface="Arial" panose="020B0604020202020204" pitchFamily="34" charset="0"/>
                <a:cs typeface="Arial" panose="020B0604020202020204" pitchFamily="34" charset="0"/>
              </a:rPr>
              <a:t>Have you heard of the Arts Council England?</a:t>
            </a:r>
          </a:p>
          <a:p>
            <a:pPr marL="285750" lvl="0" indent="-285750">
              <a:buFont typeface="Arial" panose="020B0604020202020204" pitchFamily="34" charset="0"/>
              <a:buChar char="•"/>
            </a:pPr>
            <a:endParaRPr lang="en-GB" altLang="en-US"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solidFill>
                  <a:prstClr val="black"/>
                </a:solidFill>
                <a:latin typeface="Arial" panose="020B0604020202020204" pitchFamily="34" charset="0"/>
                <a:cs typeface="Arial" panose="020B0604020202020204" pitchFamily="34" charset="0"/>
              </a:rPr>
              <a:t>The </a:t>
            </a:r>
            <a:r>
              <a:rPr lang="en-GB" b="1" dirty="0">
                <a:solidFill>
                  <a:prstClr val="black"/>
                </a:solidFill>
                <a:latin typeface="Arial" panose="020B0604020202020204" pitchFamily="34" charset="0"/>
                <a:cs typeface="Arial" panose="020B0604020202020204" pitchFamily="34" charset="0"/>
              </a:rPr>
              <a:t>Government</a:t>
            </a:r>
            <a:r>
              <a:rPr lang="en-GB" dirty="0">
                <a:solidFill>
                  <a:prstClr val="black"/>
                </a:solidFill>
                <a:latin typeface="Arial" panose="020B0604020202020204" pitchFamily="34" charset="0"/>
                <a:cs typeface="Arial" panose="020B0604020202020204" pitchFamily="34" charset="0"/>
              </a:rPr>
              <a:t> funds the arts through Arts Council England, the national body for the arts in England. </a:t>
            </a:r>
            <a:endParaRPr lang="en-GB" altLang="en-US"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GB" altLang="en-US"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altLang="en-US" dirty="0">
                <a:solidFill>
                  <a:prstClr val="black"/>
                </a:solidFill>
                <a:latin typeface="Arial" panose="020B0604020202020204" pitchFamily="34" charset="0"/>
                <a:cs typeface="Arial" panose="020B0604020202020204" pitchFamily="34" charset="0"/>
              </a:rPr>
              <a:t>Is this a public or a private funding body?</a:t>
            </a:r>
            <a:endParaRPr lang="en-GB" dirty="0"/>
          </a:p>
          <a:p>
            <a:endParaRPr lang="en-GB" dirty="0"/>
          </a:p>
        </p:txBody>
      </p:sp>
    </p:spTree>
    <p:extLst>
      <p:ext uri="{BB962C8B-B14F-4D97-AF65-F5344CB8AC3E}">
        <p14:creationId xmlns:p14="http://schemas.microsoft.com/office/powerpoint/2010/main" val="1122023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B4F405-5C47-4940-B47D-0E554E5BED4A}"/>
              </a:ext>
            </a:extLst>
          </p:cNvPr>
          <p:cNvSpPr>
            <a:spLocks noGrp="1"/>
          </p:cNvSpPr>
          <p:nvPr>
            <p:ph type="title"/>
          </p:nvPr>
        </p:nvSpPr>
        <p:spPr/>
        <p:txBody>
          <a:bodyPr>
            <a:normAutofit/>
          </a:bodyPr>
          <a:lstStyle/>
          <a:p>
            <a:r>
              <a:rPr lang="en-GB" b="1" dirty="0"/>
              <a:t>Performing Arts Unions</a:t>
            </a:r>
          </a:p>
        </p:txBody>
      </p:sp>
      <p:sp>
        <p:nvSpPr>
          <p:cNvPr id="3" name="TextBox 2">
            <a:extLst>
              <a:ext uri="{FF2B5EF4-FFF2-40B4-BE49-F238E27FC236}">
                <a16:creationId xmlns:a16="http://schemas.microsoft.com/office/drawing/2014/main" xmlns="" id="{4B36C7C4-C0F8-4CF5-8C99-81C42F0095EF}"/>
              </a:ext>
            </a:extLst>
          </p:cNvPr>
          <p:cNvSpPr txBox="1"/>
          <p:nvPr/>
        </p:nvSpPr>
        <p:spPr>
          <a:xfrm>
            <a:off x="251791" y="1484243"/>
            <a:ext cx="8746435" cy="7694414"/>
          </a:xfrm>
          <a:prstGeom prst="rect">
            <a:avLst/>
          </a:prstGeom>
          <a:noFill/>
        </p:spPr>
        <p:txBody>
          <a:bodyPr wrap="square" rtlCol="0">
            <a:spAutoFit/>
          </a:bodyPr>
          <a:lstStyle/>
          <a:p>
            <a:r>
              <a:rPr lang="en-GB" sz="2200" b="1" dirty="0">
                <a:latin typeface="Arial" panose="020B0604020202020204" pitchFamily="34" charset="0"/>
                <a:cs typeface="Arial" panose="020B0604020202020204" pitchFamily="34" charset="0"/>
              </a:rPr>
              <a:t>Below are a list of unions within the Performing Arts Industry.  These include: </a:t>
            </a: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Equity </a:t>
            </a: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Musician’s Union </a:t>
            </a: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Broadcasting Entertainment Communications and Theatre Union (BECTU) </a:t>
            </a:r>
          </a:p>
          <a:p>
            <a:endParaRPr lang="en-GB"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r>
              <a:rPr lang="en-GB" sz="2200" b="1" dirty="0">
                <a:latin typeface="Arial" panose="020B0604020202020204" pitchFamily="34" charset="0"/>
                <a:cs typeface="Arial" panose="020B0604020202020204" pitchFamily="34" charset="0"/>
              </a:rPr>
              <a:t>What is the Aim of a Union? </a:t>
            </a:r>
          </a:p>
          <a:p>
            <a:r>
              <a:rPr lang="en-GB" sz="2200" dirty="0">
                <a:latin typeface="Arial" panose="020B0604020202020204" pitchFamily="34" charset="0"/>
                <a:cs typeface="Arial" panose="020B0604020202020204" pitchFamily="34" charset="0"/>
              </a:rPr>
              <a:t>A </a:t>
            </a:r>
            <a:r>
              <a:rPr lang="en-GB" sz="2200" b="1" dirty="0">
                <a:latin typeface="Arial" panose="020B0604020202020204" pitchFamily="34" charset="0"/>
                <a:cs typeface="Arial" panose="020B0604020202020204" pitchFamily="34" charset="0"/>
              </a:rPr>
              <a:t>unions </a:t>
            </a:r>
            <a:r>
              <a:rPr lang="en-GB" sz="2200" dirty="0">
                <a:latin typeface="Arial" panose="020B0604020202020204" pitchFamily="34" charset="0"/>
                <a:cs typeface="Arial" panose="020B0604020202020204" pitchFamily="34" charset="0"/>
              </a:rPr>
              <a:t>main aim within the Performing Arts Industry is to help protect and support performing artists in the workplace. They focus upon improving standards and working conditions in the interest of the performer.  </a:t>
            </a:r>
          </a:p>
          <a:p>
            <a:endParaRPr lang="en-GB" b="1" dirty="0">
              <a:solidFill>
                <a:srgbClr val="545454"/>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923258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7791FC-648A-4C34-B894-B78B7F60C39E}"/>
              </a:ext>
            </a:extLst>
          </p:cNvPr>
          <p:cNvSpPr>
            <a:spLocks noGrp="1"/>
          </p:cNvSpPr>
          <p:nvPr>
            <p:ph type="title"/>
          </p:nvPr>
        </p:nvSpPr>
        <p:spPr/>
        <p:txBody>
          <a:bodyPr>
            <a:normAutofit/>
          </a:bodyPr>
          <a:lstStyle/>
          <a:p>
            <a:r>
              <a:rPr lang="en-GB" b="1" dirty="0"/>
              <a:t>Activity 3: Unions</a:t>
            </a:r>
          </a:p>
        </p:txBody>
      </p:sp>
      <p:sp>
        <p:nvSpPr>
          <p:cNvPr id="3" name="Rounded Rectangle 6">
            <a:extLst>
              <a:ext uri="{FF2B5EF4-FFF2-40B4-BE49-F238E27FC236}">
                <a16:creationId xmlns:a16="http://schemas.microsoft.com/office/drawing/2014/main" xmlns="" id="{32427E28-98DB-43D6-A7D2-F3653F9C042C}"/>
              </a:ext>
            </a:extLst>
          </p:cNvPr>
          <p:cNvSpPr/>
          <p:nvPr/>
        </p:nvSpPr>
        <p:spPr>
          <a:xfrm>
            <a:off x="7315200" y="180000"/>
            <a:ext cx="1397000" cy="900000"/>
          </a:xfrm>
          <a:prstGeom prst="roundRect">
            <a:avLst/>
          </a:prstGeom>
          <a:solidFill>
            <a:srgbClr val="F4F789"/>
          </a:solidFill>
          <a:ln>
            <a:solidFill>
              <a:srgbClr val="EFF35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a:solidFill>
                  <a:schemeClr val="tx1"/>
                </a:solidFill>
                <a:latin typeface="Arial" panose="020B0604020202020204" pitchFamily="34" charset="0"/>
                <a:cs typeface="Arial" panose="020B0604020202020204" pitchFamily="34" charset="0"/>
              </a:rPr>
              <a:t>5 minutes!</a:t>
            </a:r>
          </a:p>
        </p:txBody>
      </p:sp>
      <p:sp>
        <p:nvSpPr>
          <p:cNvPr id="4" name="Text Placeholder 2">
            <a:extLst>
              <a:ext uri="{FF2B5EF4-FFF2-40B4-BE49-F238E27FC236}">
                <a16:creationId xmlns:a16="http://schemas.microsoft.com/office/drawing/2014/main" xmlns="" id="{B72C70D5-6BDD-46AA-81DE-3233C66CBAE5}"/>
              </a:ext>
            </a:extLst>
          </p:cNvPr>
          <p:cNvSpPr txBox="1">
            <a:spLocks/>
          </p:cNvSpPr>
          <p:nvPr/>
        </p:nvSpPr>
        <p:spPr>
          <a:xfrm>
            <a:off x="182880" y="1460528"/>
            <a:ext cx="8736037" cy="472517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lvl="0" indent="0" defTabSz="457200">
              <a:lnSpc>
                <a:spcPct val="100000"/>
              </a:lnSpc>
              <a:spcBef>
                <a:spcPts val="0"/>
              </a:spcBef>
              <a:buNone/>
            </a:pPr>
            <a:r>
              <a:rPr lang="en-GB" altLang="en-US" sz="2200" dirty="0"/>
              <a:t>Now that you know the names of some of the unions who support performing artists, including </a:t>
            </a:r>
            <a:r>
              <a:rPr lang="en-GB" sz="2200" dirty="0">
                <a:solidFill>
                  <a:prstClr val="black"/>
                </a:solidFill>
              </a:rPr>
              <a:t>Equity, Musician’s Union, Broadcasting Entertainment Communications and Theatre Union (BECTU). </a:t>
            </a:r>
          </a:p>
          <a:p>
            <a:pPr marL="0" lvl="0" indent="0" defTabSz="457200">
              <a:lnSpc>
                <a:spcPct val="100000"/>
              </a:lnSpc>
              <a:spcBef>
                <a:spcPts val="0"/>
              </a:spcBef>
              <a:buNone/>
            </a:pPr>
            <a:endParaRPr lang="en-GB" altLang="en-US" sz="2200" dirty="0">
              <a:solidFill>
                <a:prstClr val="black"/>
              </a:solidFill>
            </a:endParaRPr>
          </a:p>
          <a:p>
            <a:pPr marL="0" lvl="0" indent="0" defTabSz="457200">
              <a:lnSpc>
                <a:spcPct val="100000"/>
              </a:lnSpc>
              <a:spcBef>
                <a:spcPts val="0"/>
              </a:spcBef>
              <a:buNone/>
            </a:pPr>
            <a:r>
              <a:rPr lang="en-GB" altLang="en-US" sz="2200" dirty="0">
                <a:solidFill>
                  <a:prstClr val="black"/>
                </a:solidFill>
              </a:rPr>
              <a:t>Y</a:t>
            </a:r>
            <a:r>
              <a:rPr lang="en-GB" sz="2200" dirty="0">
                <a:solidFill>
                  <a:prstClr val="black"/>
                </a:solidFill>
              </a:rPr>
              <a:t>ou should now identify at least 5 points to show how being a member of a union would be beneficial to a performing artist</a:t>
            </a:r>
          </a:p>
          <a:p>
            <a:pPr marL="0" indent="0">
              <a:buNone/>
            </a:pPr>
            <a:r>
              <a:rPr lang="en-GB" altLang="en-US" sz="2000" dirty="0"/>
              <a:t> </a:t>
            </a:r>
          </a:p>
        </p:txBody>
      </p:sp>
      <p:sp>
        <p:nvSpPr>
          <p:cNvPr id="5" name="Oval 4"/>
          <p:cNvSpPr/>
          <p:nvPr/>
        </p:nvSpPr>
        <p:spPr>
          <a:xfrm>
            <a:off x="3113286" y="4065206"/>
            <a:ext cx="2910625" cy="12363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Unions</a:t>
            </a:r>
          </a:p>
        </p:txBody>
      </p:sp>
      <p:cxnSp>
        <p:nvCxnSpPr>
          <p:cNvPr id="7" name="Straight Connector 6"/>
          <p:cNvCxnSpPr/>
          <p:nvPr/>
        </p:nvCxnSpPr>
        <p:spPr>
          <a:xfrm flipV="1">
            <a:off x="5188309" y="3520461"/>
            <a:ext cx="746973" cy="60530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5"/>
          </p:cNvCxnSpPr>
          <p:nvPr/>
        </p:nvCxnSpPr>
        <p:spPr>
          <a:xfrm>
            <a:off x="5597660" y="5120515"/>
            <a:ext cx="606557" cy="618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4"/>
          </p:cNvCxnSpPr>
          <p:nvPr/>
        </p:nvCxnSpPr>
        <p:spPr>
          <a:xfrm flipH="1">
            <a:off x="4568598" y="5301577"/>
            <a:ext cx="1" cy="566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500021" y="3823115"/>
            <a:ext cx="1094704" cy="4378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524257" y="4983366"/>
            <a:ext cx="811373" cy="6962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5649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83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BE0144-E05A-43AB-87B1-DB260B7645EC}"/>
              </a:ext>
            </a:extLst>
          </p:cNvPr>
          <p:cNvSpPr>
            <a:spLocks noGrp="1"/>
          </p:cNvSpPr>
          <p:nvPr>
            <p:ph type="title"/>
          </p:nvPr>
        </p:nvSpPr>
        <p:spPr/>
        <p:txBody>
          <a:bodyPr/>
          <a:lstStyle/>
          <a:p>
            <a:r>
              <a:rPr lang="en-GB" b="1" dirty="0"/>
              <a:t>Feedback</a:t>
            </a:r>
          </a:p>
        </p:txBody>
      </p:sp>
      <p:sp>
        <p:nvSpPr>
          <p:cNvPr id="3" name="Text Placeholder 2">
            <a:extLst>
              <a:ext uri="{FF2B5EF4-FFF2-40B4-BE49-F238E27FC236}">
                <a16:creationId xmlns:a16="http://schemas.microsoft.com/office/drawing/2014/main" xmlns="" id="{01920194-6B03-492B-A8F7-2C7B6FAEF7FC}"/>
              </a:ext>
            </a:extLst>
          </p:cNvPr>
          <p:cNvSpPr txBox="1">
            <a:spLocks/>
          </p:cNvSpPr>
          <p:nvPr/>
        </p:nvSpPr>
        <p:spPr>
          <a:xfrm>
            <a:off x="443721" y="1460528"/>
            <a:ext cx="6719145" cy="472517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r>
              <a:rPr lang="en-GB" altLang="en-US" sz="2400" dirty="0"/>
              <a:t>What is a union?</a:t>
            </a:r>
          </a:p>
          <a:p>
            <a:pPr marL="0" indent="0">
              <a:buNone/>
            </a:pPr>
            <a:endParaRPr lang="en-GB" altLang="en-US" sz="2400" dirty="0"/>
          </a:p>
          <a:p>
            <a:pPr marL="0" indent="0">
              <a:buNone/>
            </a:pPr>
            <a:r>
              <a:rPr lang="en-GB" altLang="en-US" sz="2400" dirty="0"/>
              <a:t>Who can be a member? </a:t>
            </a:r>
          </a:p>
          <a:p>
            <a:pPr marL="0" indent="0">
              <a:buNone/>
            </a:pPr>
            <a:endParaRPr lang="en-GB" altLang="en-US" sz="2400" dirty="0"/>
          </a:p>
          <a:p>
            <a:pPr marL="0" indent="0">
              <a:buNone/>
            </a:pPr>
            <a:r>
              <a:rPr lang="en-GB" altLang="en-US" sz="2400" dirty="0"/>
              <a:t>What do they do?</a:t>
            </a:r>
          </a:p>
          <a:p>
            <a:pPr marL="0" indent="0">
              <a:buNone/>
            </a:pPr>
            <a:endParaRPr lang="en-GB" altLang="en-US" sz="2400" dirty="0"/>
          </a:p>
          <a:p>
            <a:pPr marL="0" indent="0">
              <a:buNone/>
            </a:pPr>
            <a:r>
              <a:rPr lang="en-GB" altLang="en-US" sz="2400" dirty="0"/>
              <a:t>Any well known public services in regular dispute with unions?</a:t>
            </a:r>
          </a:p>
          <a:p>
            <a:pPr marL="0" indent="0">
              <a:buNone/>
            </a:pPr>
            <a:endParaRPr lang="en-GB" altLang="en-US" sz="2400" dirty="0"/>
          </a:p>
          <a:p>
            <a:pPr marL="0" indent="0">
              <a:buNone/>
            </a:pPr>
            <a:r>
              <a:rPr lang="en-GB" altLang="en-US" sz="2400" dirty="0"/>
              <a:t> </a:t>
            </a:r>
          </a:p>
        </p:txBody>
      </p:sp>
    </p:spTree>
    <p:extLst>
      <p:ext uri="{BB962C8B-B14F-4D97-AF65-F5344CB8AC3E}">
        <p14:creationId xmlns:p14="http://schemas.microsoft.com/office/powerpoint/2010/main" val="3238866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7791FC-648A-4C34-B894-B78B7F60C39E}"/>
              </a:ext>
            </a:extLst>
          </p:cNvPr>
          <p:cNvSpPr>
            <a:spLocks noGrp="1"/>
          </p:cNvSpPr>
          <p:nvPr>
            <p:ph type="title"/>
          </p:nvPr>
        </p:nvSpPr>
        <p:spPr/>
        <p:txBody>
          <a:bodyPr>
            <a:normAutofit/>
          </a:bodyPr>
          <a:lstStyle/>
          <a:p>
            <a:r>
              <a:rPr lang="en-GB" b="1" dirty="0"/>
              <a:t>Activity </a:t>
            </a:r>
            <a:r>
              <a:rPr lang="en-GB" b="1" dirty="0" smtClean="0"/>
              <a:t>4:</a:t>
            </a:r>
            <a:br>
              <a:rPr lang="en-GB" b="1" dirty="0" smtClean="0"/>
            </a:br>
            <a:r>
              <a:rPr lang="en-GB" b="1" dirty="0" smtClean="0"/>
              <a:t>Business </a:t>
            </a:r>
            <a:r>
              <a:rPr lang="en-GB" b="1" dirty="0"/>
              <a:t>Organisations</a:t>
            </a:r>
          </a:p>
        </p:txBody>
      </p:sp>
      <p:sp>
        <p:nvSpPr>
          <p:cNvPr id="3" name="Rounded Rectangle 6">
            <a:extLst>
              <a:ext uri="{FF2B5EF4-FFF2-40B4-BE49-F238E27FC236}">
                <a16:creationId xmlns:a16="http://schemas.microsoft.com/office/drawing/2014/main" xmlns="" id="{32427E28-98DB-43D6-A7D2-F3653F9C042C}"/>
              </a:ext>
            </a:extLst>
          </p:cNvPr>
          <p:cNvSpPr/>
          <p:nvPr/>
        </p:nvSpPr>
        <p:spPr>
          <a:xfrm>
            <a:off x="7578186" y="222298"/>
            <a:ext cx="1397000" cy="900000"/>
          </a:xfrm>
          <a:prstGeom prst="roundRect">
            <a:avLst/>
          </a:prstGeom>
          <a:solidFill>
            <a:srgbClr val="F4F789"/>
          </a:solidFill>
          <a:ln>
            <a:solidFill>
              <a:srgbClr val="EFF35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a:solidFill>
                  <a:schemeClr val="tx1"/>
                </a:solidFill>
                <a:latin typeface="Arial" panose="020B0604020202020204" pitchFamily="34" charset="0"/>
                <a:cs typeface="Arial" panose="020B0604020202020204" pitchFamily="34" charset="0"/>
              </a:rPr>
              <a:t>5 minutes!</a:t>
            </a:r>
          </a:p>
        </p:txBody>
      </p:sp>
      <p:sp>
        <p:nvSpPr>
          <p:cNvPr id="4" name="Text Placeholder 2">
            <a:extLst>
              <a:ext uri="{FF2B5EF4-FFF2-40B4-BE49-F238E27FC236}">
                <a16:creationId xmlns:a16="http://schemas.microsoft.com/office/drawing/2014/main" xmlns="" id="{B72C70D5-6BDD-46AA-81DE-3233C66CBAE5}"/>
              </a:ext>
            </a:extLst>
          </p:cNvPr>
          <p:cNvSpPr txBox="1">
            <a:spLocks/>
          </p:cNvSpPr>
          <p:nvPr/>
        </p:nvSpPr>
        <p:spPr>
          <a:xfrm>
            <a:off x="443721" y="1460528"/>
            <a:ext cx="8268478" cy="472517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r>
              <a:rPr lang="en-GB" altLang="en-US" sz="2400" b="1" dirty="0"/>
              <a:t>What do we mean by business organisations/ agencies within the performance sector? </a:t>
            </a:r>
          </a:p>
          <a:p>
            <a:pPr marL="0" indent="0">
              <a:buNone/>
            </a:pPr>
            <a:r>
              <a:rPr lang="en-GB" altLang="en-US" sz="2400" dirty="0"/>
              <a:t>Can you give some examples. </a:t>
            </a:r>
          </a:p>
        </p:txBody>
      </p:sp>
      <p:sp>
        <p:nvSpPr>
          <p:cNvPr id="5" name="Oval 4"/>
          <p:cNvSpPr/>
          <p:nvPr/>
        </p:nvSpPr>
        <p:spPr>
          <a:xfrm>
            <a:off x="2880684" y="3702531"/>
            <a:ext cx="2910625" cy="12363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Organisations</a:t>
            </a:r>
          </a:p>
        </p:txBody>
      </p:sp>
      <p:cxnSp>
        <p:nvCxnSpPr>
          <p:cNvPr id="7" name="Straight Connector 6"/>
          <p:cNvCxnSpPr/>
          <p:nvPr/>
        </p:nvCxnSpPr>
        <p:spPr>
          <a:xfrm flipV="1">
            <a:off x="4898904" y="3135860"/>
            <a:ext cx="746973" cy="60530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a:off x="5571427" y="4601726"/>
            <a:ext cx="787290" cy="360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4296031" y="3999554"/>
            <a:ext cx="12879" cy="5151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flipH="1">
            <a:off x="4356568" y="4962516"/>
            <a:ext cx="1" cy="566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235896" y="3429000"/>
            <a:ext cx="1094704" cy="4378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313276" y="4673381"/>
            <a:ext cx="811373" cy="6962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984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C76FED2D-8760-4A30-9E5C-4110AB6CAC71}"/>
              </a:ext>
            </a:extLst>
          </p:cNvPr>
          <p:cNvSpPr>
            <a:spLocks noGrp="1"/>
          </p:cNvSpPr>
          <p:nvPr>
            <p:ph type="title"/>
          </p:nvPr>
        </p:nvSpPr>
        <p:spPr/>
        <p:txBody>
          <a:bodyPr/>
          <a:lstStyle/>
          <a:p>
            <a:r>
              <a:rPr lang="en-GB" b="1" dirty="0"/>
              <a:t>What we learned last session…</a:t>
            </a:r>
          </a:p>
        </p:txBody>
      </p:sp>
      <p:sp>
        <p:nvSpPr>
          <p:cNvPr id="4" name="Text Placeholder 2">
            <a:extLst>
              <a:ext uri="{FF2B5EF4-FFF2-40B4-BE49-F238E27FC236}">
                <a16:creationId xmlns:a16="http://schemas.microsoft.com/office/drawing/2014/main" xmlns="" id="{53F2EEC6-D030-42A7-A041-8CE68053254B}"/>
              </a:ext>
            </a:extLst>
          </p:cNvPr>
          <p:cNvSpPr txBox="1">
            <a:spLocks/>
          </p:cNvSpPr>
          <p:nvPr/>
        </p:nvSpPr>
        <p:spPr>
          <a:xfrm>
            <a:off x="437243" y="1454831"/>
            <a:ext cx="8274956" cy="3117167"/>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en-GB" sz="2400" dirty="0"/>
          </a:p>
          <a:p>
            <a:pPr marL="0" indent="0">
              <a:buNone/>
            </a:pPr>
            <a:r>
              <a:rPr lang="en-GB" sz="2400" dirty="0"/>
              <a:t>Last session was an assessment session to end Learning Outcome 1</a:t>
            </a:r>
          </a:p>
        </p:txBody>
      </p:sp>
    </p:spTree>
    <p:extLst>
      <p:ext uri="{BB962C8B-B14F-4D97-AF65-F5344CB8AC3E}">
        <p14:creationId xmlns:p14="http://schemas.microsoft.com/office/powerpoint/2010/main" val="3630825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2074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BE0144-E05A-43AB-87B1-DB260B7645EC}"/>
              </a:ext>
            </a:extLst>
          </p:cNvPr>
          <p:cNvSpPr>
            <a:spLocks noGrp="1"/>
          </p:cNvSpPr>
          <p:nvPr>
            <p:ph type="title"/>
          </p:nvPr>
        </p:nvSpPr>
        <p:spPr/>
        <p:txBody>
          <a:bodyPr/>
          <a:lstStyle/>
          <a:p>
            <a:r>
              <a:rPr lang="en-GB" b="1" dirty="0"/>
              <a:t>Feedback</a:t>
            </a:r>
          </a:p>
        </p:txBody>
      </p:sp>
      <p:sp>
        <p:nvSpPr>
          <p:cNvPr id="3" name="Text Placeholder 2">
            <a:extLst>
              <a:ext uri="{FF2B5EF4-FFF2-40B4-BE49-F238E27FC236}">
                <a16:creationId xmlns:a16="http://schemas.microsoft.com/office/drawing/2014/main" xmlns="" id="{01920194-6B03-492B-A8F7-2C7B6FAEF7FC}"/>
              </a:ext>
            </a:extLst>
          </p:cNvPr>
          <p:cNvSpPr txBox="1">
            <a:spLocks/>
          </p:cNvSpPr>
          <p:nvPr/>
        </p:nvSpPr>
        <p:spPr>
          <a:xfrm>
            <a:off x="443721" y="1460528"/>
            <a:ext cx="6719145" cy="472517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en-GB" altLang="en-US" sz="2400" dirty="0"/>
          </a:p>
        </p:txBody>
      </p:sp>
      <p:sp>
        <p:nvSpPr>
          <p:cNvPr id="10" name="TextBox 9"/>
          <p:cNvSpPr txBox="1"/>
          <p:nvPr/>
        </p:nvSpPr>
        <p:spPr>
          <a:xfrm>
            <a:off x="211015" y="1720973"/>
            <a:ext cx="6951851" cy="4985980"/>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Do you know the names of any business organisations or agencies in the performance industry?</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For example Record Label ‘Sony’</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9225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CD94D846-5616-4A85-9566-69D785A8069A}"/>
              </a:ext>
            </a:extLst>
          </p:cNvPr>
          <p:cNvSpPr>
            <a:spLocks noGrp="1"/>
          </p:cNvSpPr>
          <p:nvPr>
            <p:ph type="title"/>
          </p:nvPr>
        </p:nvSpPr>
        <p:spPr/>
        <p:txBody>
          <a:bodyPr/>
          <a:lstStyle/>
          <a:p>
            <a:r>
              <a:rPr lang="en-GB" b="1" dirty="0"/>
              <a:t>During this part of the course…</a:t>
            </a:r>
          </a:p>
        </p:txBody>
      </p:sp>
      <p:sp>
        <p:nvSpPr>
          <p:cNvPr id="4" name="Text Placeholder 2">
            <a:extLst>
              <a:ext uri="{FF2B5EF4-FFF2-40B4-BE49-F238E27FC236}">
                <a16:creationId xmlns:a16="http://schemas.microsoft.com/office/drawing/2014/main" xmlns="" id="{284D43A3-7DD5-4133-A304-B71F01FCC935}"/>
              </a:ext>
            </a:extLst>
          </p:cNvPr>
          <p:cNvSpPr txBox="1">
            <a:spLocks/>
          </p:cNvSpPr>
          <p:nvPr/>
        </p:nvSpPr>
        <p:spPr>
          <a:xfrm>
            <a:off x="443721" y="1460528"/>
            <a:ext cx="8280398" cy="472517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en-GB" altLang="en-US" sz="2400" dirty="0"/>
          </a:p>
        </p:txBody>
      </p:sp>
      <p:sp>
        <p:nvSpPr>
          <p:cNvPr id="5" name="TextBox 4"/>
          <p:cNvSpPr txBox="1"/>
          <p:nvPr/>
        </p:nvSpPr>
        <p:spPr>
          <a:xfrm>
            <a:off x="347730" y="1460528"/>
            <a:ext cx="8525814" cy="5170646"/>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You will be creating a number of hypothetical examples of ideas and companies for which you will need to be creative.</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We will be having a Dragons Den day where you will present ideas to your peers in a bid for funding.</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We will look at the internal structure of business organisations including booking agents, record labels and management companies.</a:t>
            </a:r>
          </a:p>
          <a:p>
            <a:endParaRPr lang="en-GB" sz="2400" dirty="0"/>
          </a:p>
          <a:p>
            <a:endParaRPr lang="en-GB" sz="2400" dirty="0"/>
          </a:p>
          <a:p>
            <a:endParaRPr lang="en-GB" dirty="0"/>
          </a:p>
        </p:txBody>
      </p:sp>
    </p:spTree>
    <p:extLst>
      <p:ext uri="{BB962C8B-B14F-4D97-AF65-F5344CB8AC3E}">
        <p14:creationId xmlns:p14="http://schemas.microsoft.com/office/powerpoint/2010/main" val="589108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5FF30-CC4D-47FF-953B-1681F8D40F8E}"/>
              </a:ext>
            </a:extLst>
          </p:cNvPr>
          <p:cNvSpPr>
            <a:spLocks noGrp="1"/>
          </p:cNvSpPr>
          <p:nvPr>
            <p:ph type="title"/>
          </p:nvPr>
        </p:nvSpPr>
        <p:spPr/>
        <p:txBody>
          <a:bodyPr/>
          <a:lstStyle/>
          <a:p>
            <a:r>
              <a:rPr lang="en-GB" b="1" dirty="0"/>
              <a:t>What did you learn?</a:t>
            </a:r>
          </a:p>
        </p:txBody>
      </p:sp>
      <p:sp>
        <p:nvSpPr>
          <p:cNvPr id="3" name="Text Placeholder 2">
            <a:extLst>
              <a:ext uri="{FF2B5EF4-FFF2-40B4-BE49-F238E27FC236}">
                <a16:creationId xmlns:a16="http://schemas.microsoft.com/office/drawing/2014/main" xmlns="" id="{AE7152A5-70F6-42AA-925E-B8DF9E504AB6}"/>
              </a:ext>
            </a:extLst>
          </p:cNvPr>
          <p:cNvSpPr txBox="1">
            <a:spLocks/>
          </p:cNvSpPr>
          <p:nvPr/>
        </p:nvSpPr>
        <p:spPr>
          <a:xfrm>
            <a:off x="443721" y="1460528"/>
            <a:ext cx="8280398" cy="472517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r>
              <a:rPr lang="en-GB" sz="1800" b="1" dirty="0"/>
              <a:t>Can you now…</a:t>
            </a:r>
          </a:p>
          <a:p>
            <a:pPr marL="342900" lvl="0" indent="-342900">
              <a:spcAft>
                <a:spcPts val="0"/>
              </a:spcAft>
              <a:buFont typeface="Symbol" panose="05050102010706020507" pitchFamily="18" charset="2"/>
              <a:buChar char=""/>
            </a:pPr>
            <a:r>
              <a:rPr lang="en-GB" sz="1800" dirty="0">
                <a:ea typeface="Calibri" panose="020F0502020204030204" pitchFamily="34" charset="0"/>
              </a:rPr>
              <a:t>Identify topics to be explored in LO2</a:t>
            </a:r>
            <a:endParaRPr lang="en-GB" sz="2000"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800" dirty="0">
                <a:ea typeface="Calibri" panose="020F0502020204030204" pitchFamily="34" charset="0"/>
              </a:rPr>
              <a:t>Identify prior knowledge of topics</a:t>
            </a:r>
          </a:p>
          <a:p>
            <a:pPr marL="0" lvl="0" indent="0">
              <a:spcAft>
                <a:spcPts val="0"/>
              </a:spcAft>
              <a:buNone/>
            </a:pPr>
            <a:endParaRPr lang="en-GB" sz="2000" dirty="0">
              <a:ea typeface="Calibri" panose="020F0502020204030204" pitchFamily="34" charset="0"/>
              <a:cs typeface="Times New Roman" panose="02020603050405020304" pitchFamily="18" charset="0"/>
            </a:endParaRPr>
          </a:p>
          <a:p>
            <a:pPr marL="0" indent="0">
              <a:spcAft>
                <a:spcPts val="0"/>
              </a:spcAft>
              <a:buNone/>
            </a:pPr>
            <a:r>
              <a:rPr lang="en-GB" sz="1800" b="1" dirty="0">
                <a:ea typeface="Calibri" panose="020F0502020204030204" pitchFamily="34" charset="0"/>
              </a:rPr>
              <a:t>Can you also… </a:t>
            </a:r>
            <a:endParaRPr lang="en-GB" sz="2000" b="1"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800" dirty="0">
                <a:ea typeface="Calibri" panose="020F0502020204030204" pitchFamily="34" charset="0"/>
              </a:rPr>
              <a:t>Describe topics to be explored in LO2</a:t>
            </a:r>
            <a:endParaRPr lang="en-GB" sz="2000"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800" dirty="0">
                <a:ea typeface="Calibri" panose="020F0502020204030204" pitchFamily="34" charset="0"/>
              </a:rPr>
              <a:t>Describe prior knowledge of topics with some discussion</a:t>
            </a:r>
            <a:endParaRPr lang="en-GB" sz="2000" dirty="0">
              <a:ea typeface="Calibri" panose="020F0502020204030204" pitchFamily="34" charset="0"/>
              <a:cs typeface="Times New Roman" panose="02020603050405020304" pitchFamily="18" charset="0"/>
            </a:endParaRPr>
          </a:p>
          <a:p>
            <a:pPr marL="0" indent="0">
              <a:spcAft>
                <a:spcPts val="0"/>
              </a:spcAft>
              <a:buNone/>
            </a:pPr>
            <a:endParaRPr lang="en-GB" sz="1800" dirty="0">
              <a:ea typeface="Calibri" panose="020F0502020204030204" pitchFamily="34" charset="0"/>
            </a:endParaRPr>
          </a:p>
          <a:p>
            <a:pPr marL="0" indent="0">
              <a:spcAft>
                <a:spcPts val="0"/>
              </a:spcAft>
              <a:buNone/>
            </a:pPr>
            <a:r>
              <a:rPr lang="en-GB" sz="1800" b="1" dirty="0">
                <a:ea typeface="Calibri" panose="020F0502020204030204" pitchFamily="34" charset="0"/>
              </a:rPr>
              <a:t>You may also be able to…</a:t>
            </a:r>
            <a:endParaRPr lang="en-GB" sz="2000" b="1"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800" dirty="0">
                <a:ea typeface="Calibri" panose="020F0502020204030204" pitchFamily="34" charset="0"/>
              </a:rPr>
              <a:t>Explain topics to be explored in LO2</a:t>
            </a:r>
            <a:endParaRPr lang="en-GB" sz="2000"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800" dirty="0">
                <a:ea typeface="Calibri" panose="020F0502020204030204" pitchFamily="34" charset="0"/>
              </a:rPr>
              <a:t>Explain prior knowledge of topics with some discussion and enthusiasm </a:t>
            </a:r>
            <a:endParaRPr lang="en-GB" sz="2000" dirty="0">
              <a:ea typeface="Calibri" panose="020F0502020204030204" pitchFamily="34" charset="0"/>
              <a:cs typeface="Times New Roman" panose="02020603050405020304" pitchFamily="18" charset="0"/>
            </a:endParaRPr>
          </a:p>
          <a:p>
            <a:pPr marL="0" indent="0">
              <a:buNone/>
            </a:pPr>
            <a:endParaRPr lang="en-GB" altLang="en-US" sz="1800" dirty="0"/>
          </a:p>
          <a:p>
            <a:pPr marL="0" indent="0">
              <a:buNone/>
            </a:pPr>
            <a:endParaRPr lang="en-GB" altLang="en-US" sz="1800" dirty="0"/>
          </a:p>
          <a:p>
            <a:pPr marL="0" indent="0">
              <a:buNone/>
            </a:pPr>
            <a:endParaRPr lang="en-GB" altLang="en-US" sz="1800" dirty="0"/>
          </a:p>
        </p:txBody>
      </p:sp>
    </p:spTree>
    <p:extLst>
      <p:ext uri="{BB962C8B-B14F-4D97-AF65-F5344CB8AC3E}">
        <p14:creationId xmlns:p14="http://schemas.microsoft.com/office/powerpoint/2010/main" val="2664702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F284B4-F956-44F9-90E6-AB078E61B0E4}"/>
              </a:ext>
            </a:extLst>
          </p:cNvPr>
          <p:cNvSpPr>
            <a:spLocks noGrp="1"/>
          </p:cNvSpPr>
          <p:nvPr>
            <p:ph type="title"/>
          </p:nvPr>
        </p:nvSpPr>
        <p:spPr/>
        <p:txBody>
          <a:bodyPr/>
          <a:lstStyle/>
          <a:p>
            <a:r>
              <a:rPr lang="en-GB" b="1" dirty="0"/>
              <a:t>Homework</a:t>
            </a:r>
          </a:p>
        </p:txBody>
      </p:sp>
      <p:sp>
        <p:nvSpPr>
          <p:cNvPr id="3" name="Text Placeholder 2">
            <a:extLst>
              <a:ext uri="{FF2B5EF4-FFF2-40B4-BE49-F238E27FC236}">
                <a16:creationId xmlns:a16="http://schemas.microsoft.com/office/drawing/2014/main" xmlns="" id="{7A7E3CC7-E821-4D11-9C82-DC6F772AB5EA}"/>
              </a:ext>
            </a:extLst>
          </p:cNvPr>
          <p:cNvSpPr txBox="1">
            <a:spLocks/>
          </p:cNvSpPr>
          <p:nvPr/>
        </p:nvSpPr>
        <p:spPr>
          <a:xfrm>
            <a:off x="182881" y="1364567"/>
            <a:ext cx="6656070" cy="503623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r>
              <a:rPr lang="en-GB" altLang="en-US" sz="1800" b="1" dirty="0"/>
              <a:t>Unions:   Equity, Musicians Union </a:t>
            </a:r>
            <a:r>
              <a:rPr lang="en-GB" altLang="en-US" sz="1800" dirty="0"/>
              <a:t>and </a:t>
            </a:r>
            <a:r>
              <a:rPr lang="en-GB" sz="1800" b="1" dirty="0">
                <a:solidFill>
                  <a:prstClr val="black"/>
                </a:solidFill>
              </a:rPr>
              <a:t>Broadcasting Entertainment Communications and Theatre Union (BECTU) </a:t>
            </a:r>
          </a:p>
          <a:p>
            <a:pPr marL="0" indent="0">
              <a:buNone/>
            </a:pPr>
            <a:r>
              <a:rPr lang="en-GB" altLang="en-US" sz="1800" dirty="0"/>
              <a:t>Select 1 of the unions above and research into 1 of their campaigns. These campaigns could include tackling better salary/pay, improving work conditions or campaigning for equal opportunities. Find an example of a campaign where any of the 3 main trade unions were involved. </a:t>
            </a:r>
          </a:p>
          <a:p>
            <a:pPr marL="0" indent="0">
              <a:buNone/>
            </a:pPr>
            <a:endParaRPr lang="en-GB" altLang="en-US" sz="1800" dirty="0"/>
          </a:p>
          <a:p>
            <a:pPr>
              <a:lnSpc>
                <a:spcPct val="100000"/>
              </a:lnSpc>
              <a:spcBef>
                <a:spcPts val="0"/>
              </a:spcBef>
            </a:pPr>
            <a:r>
              <a:rPr lang="en-GB" altLang="en-US" sz="1800" dirty="0"/>
              <a:t>What union have you researched into? </a:t>
            </a:r>
          </a:p>
          <a:p>
            <a:pPr>
              <a:lnSpc>
                <a:spcPct val="100000"/>
              </a:lnSpc>
              <a:spcBef>
                <a:spcPts val="0"/>
              </a:spcBef>
            </a:pPr>
            <a:r>
              <a:rPr lang="en-GB" altLang="en-US" sz="1800" dirty="0"/>
              <a:t>What is the focus of the campaign?</a:t>
            </a:r>
          </a:p>
          <a:p>
            <a:pPr>
              <a:lnSpc>
                <a:spcPct val="100000"/>
              </a:lnSpc>
              <a:spcBef>
                <a:spcPts val="0"/>
              </a:spcBef>
            </a:pPr>
            <a:r>
              <a:rPr lang="en-GB" altLang="en-US" sz="1800" dirty="0"/>
              <a:t>What do they plan to do to overcome issue?</a:t>
            </a:r>
          </a:p>
          <a:p>
            <a:pPr>
              <a:lnSpc>
                <a:spcPct val="100000"/>
              </a:lnSpc>
              <a:spcBef>
                <a:spcPts val="0"/>
              </a:spcBef>
            </a:pPr>
            <a:r>
              <a:rPr lang="en-GB" altLang="en-US" sz="1800" dirty="0"/>
              <a:t>In what way will the campaign improve working conditions for those currently working in the industry? </a:t>
            </a:r>
          </a:p>
          <a:p>
            <a:pPr marL="0" indent="0">
              <a:buNone/>
            </a:pPr>
            <a:r>
              <a:rPr lang="en-GB" altLang="en-US" sz="1800" b="1" dirty="0"/>
              <a:t>Any quotations or articles to support your findings will help. </a:t>
            </a:r>
          </a:p>
          <a:p>
            <a:pPr marL="0" indent="0">
              <a:buNone/>
            </a:pPr>
            <a:endParaRPr lang="en-GB" altLang="en-US" sz="2400" b="1" dirty="0"/>
          </a:p>
          <a:p>
            <a:pPr marL="0" indent="0">
              <a:buNone/>
            </a:pPr>
            <a:endParaRPr lang="en-GB" altLang="en-US" sz="2000" dirty="0"/>
          </a:p>
          <a:p>
            <a:pPr marL="0" indent="0">
              <a:buNone/>
            </a:pPr>
            <a:endParaRPr lang="en-GB" altLang="en-US" sz="2000" dirty="0"/>
          </a:p>
        </p:txBody>
      </p:sp>
    </p:spTree>
    <p:extLst>
      <p:ext uri="{BB962C8B-B14F-4D97-AF65-F5344CB8AC3E}">
        <p14:creationId xmlns:p14="http://schemas.microsoft.com/office/powerpoint/2010/main" val="3752695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89550B-E762-460A-B830-2C0D5A9E4BEF}"/>
              </a:ext>
            </a:extLst>
          </p:cNvPr>
          <p:cNvSpPr>
            <a:spLocks noGrp="1"/>
          </p:cNvSpPr>
          <p:nvPr>
            <p:ph type="title"/>
          </p:nvPr>
        </p:nvSpPr>
        <p:spPr/>
        <p:txBody>
          <a:bodyPr/>
          <a:lstStyle/>
          <a:p>
            <a:r>
              <a:rPr lang="en-GB" b="1" dirty="0"/>
              <a:t>Next session…</a:t>
            </a:r>
          </a:p>
        </p:txBody>
      </p:sp>
      <p:sp>
        <p:nvSpPr>
          <p:cNvPr id="3" name="Text Placeholder 2">
            <a:extLst>
              <a:ext uri="{FF2B5EF4-FFF2-40B4-BE49-F238E27FC236}">
                <a16:creationId xmlns:a16="http://schemas.microsoft.com/office/drawing/2014/main" xmlns="" id="{731C0593-F474-440A-9646-6CDB7D320EC4}"/>
              </a:ext>
            </a:extLst>
          </p:cNvPr>
          <p:cNvSpPr txBox="1">
            <a:spLocks/>
          </p:cNvSpPr>
          <p:nvPr/>
        </p:nvSpPr>
        <p:spPr>
          <a:xfrm>
            <a:off x="443721" y="1460528"/>
            <a:ext cx="8280398" cy="472517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r>
              <a:rPr lang="en-GB" altLang="en-US" sz="2400" dirty="0"/>
              <a:t>We will look in to performers unions.</a:t>
            </a:r>
          </a:p>
          <a:p>
            <a:pPr marL="0" indent="0">
              <a:buNone/>
            </a:pPr>
            <a:endParaRPr lang="en-GB" altLang="en-US" sz="2400" dirty="0"/>
          </a:p>
          <a:p>
            <a:pPr marL="0" indent="0">
              <a:buNone/>
            </a:pPr>
            <a:r>
              <a:rPr lang="en-GB" altLang="en-US" sz="2400" dirty="0"/>
              <a:t>We will specifically explore…</a:t>
            </a:r>
          </a:p>
          <a:p>
            <a:r>
              <a:rPr lang="en-GB" altLang="en-US" sz="2400" dirty="0"/>
              <a:t>Who are they?</a:t>
            </a:r>
          </a:p>
          <a:p>
            <a:r>
              <a:rPr lang="en-GB" altLang="en-US" sz="2400" dirty="0"/>
              <a:t>Who uses them?</a:t>
            </a:r>
          </a:p>
          <a:p>
            <a:r>
              <a:rPr lang="en-GB" altLang="en-US" sz="2400" dirty="0"/>
              <a:t>When they are needed?</a:t>
            </a:r>
          </a:p>
          <a:p>
            <a:r>
              <a:rPr lang="en-GB" altLang="en-US" sz="2400" dirty="0"/>
              <a:t>What do they do?</a:t>
            </a:r>
          </a:p>
          <a:p>
            <a:pPr marL="0" indent="0">
              <a:buNone/>
            </a:pPr>
            <a:endParaRPr lang="en-GB" altLang="en-US" sz="2400" dirty="0"/>
          </a:p>
          <a:p>
            <a:pPr marL="0" indent="0">
              <a:buNone/>
            </a:pPr>
            <a:endParaRPr lang="en-GB" altLang="en-US" sz="2400" dirty="0"/>
          </a:p>
          <a:p>
            <a:pPr marL="0" indent="0">
              <a:buNone/>
            </a:pPr>
            <a:endParaRPr lang="en-GB" altLang="en-US" sz="2000" dirty="0"/>
          </a:p>
          <a:p>
            <a:pPr marL="0" indent="0">
              <a:buNone/>
            </a:pPr>
            <a:endParaRPr lang="en-GB" altLang="en-US" sz="2000" dirty="0"/>
          </a:p>
        </p:txBody>
      </p:sp>
    </p:spTree>
    <p:extLst>
      <p:ext uri="{BB962C8B-B14F-4D97-AF65-F5344CB8AC3E}">
        <p14:creationId xmlns:p14="http://schemas.microsoft.com/office/powerpoint/2010/main" val="899262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CD94D846-5616-4A85-9566-69D785A8069A}"/>
              </a:ext>
            </a:extLst>
          </p:cNvPr>
          <p:cNvSpPr>
            <a:spLocks noGrp="1"/>
          </p:cNvSpPr>
          <p:nvPr>
            <p:ph type="title"/>
          </p:nvPr>
        </p:nvSpPr>
        <p:spPr/>
        <p:txBody>
          <a:bodyPr/>
          <a:lstStyle/>
          <a:p>
            <a:r>
              <a:rPr lang="en-GB" b="1" dirty="0"/>
              <a:t>What we’ll learn today…</a:t>
            </a:r>
          </a:p>
        </p:txBody>
      </p:sp>
      <p:sp>
        <p:nvSpPr>
          <p:cNvPr id="4" name="Text Placeholder 2">
            <a:extLst>
              <a:ext uri="{FF2B5EF4-FFF2-40B4-BE49-F238E27FC236}">
                <a16:creationId xmlns:a16="http://schemas.microsoft.com/office/drawing/2014/main" xmlns="" id="{990928F8-2103-4A0B-8826-4A2B30595364}"/>
              </a:ext>
            </a:extLst>
          </p:cNvPr>
          <p:cNvSpPr txBox="1">
            <a:spLocks/>
          </p:cNvSpPr>
          <p:nvPr/>
        </p:nvSpPr>
        <p:spPr>
          <a:xfrm>
            <a:off x="443721" y="1460528"/>
            <a:ext cx="7994650" cy="472517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spcAft>
                <a:spcPts val="0"/>
              </a:spcAft>
              <a:buNone/>
            </a:pPr>
            <a:r>
              <a:rPr lang="en-US" sz="1200" b="1" dirty="0">
                <a:solidFill>
                  <a:srgbClr val="000000"/>
                </a:solidFill>
                <a:ea typeface="Calibri" panose="020F0502020204030204" pitchFamily="34" charset="0"/>
              </a:rPr>
              <a:t> </a:t>
            </a:r>
            <a:r>
              <a:rPr lang="en-GB" sz="1800" dirty="0">
                <a:ea typeface="Calibri" panose="020F0502020204030204" pitchFamily="34" charset="0"/>
              </a:rPr>
              <a:t>By the end of the </a:t>
            </a:r>
            <a:r>
              <a:rPr lang="en-GB" sz="1800" dirty="0" smtClean="0">
                <a:ea typeface="Calibri" panose="020F0502020204030204" pitchFamily="34" charset="0"/>
              </a:rPr>
              <a:t>session…</a:t>
            </a:r>
          </a:p>
          <a:p>
            <a:pPr marL="0" indent="0">
              <a:spcAft>
                <a:spcPts val="0"/>
              </a:spcAft>
              <a:buNone/>
            </a:pPr>
            <a:r>
              <a:rPr lang="en-GB" sz="1800">
                <a:ea typeface="Calibri" panose="020F0502020204030204" pitchFamily="34" charset="0"/>
              </a:rPr>
              <a:t>Y</a:t>
            </a:r>
            <a:r>
              <a:rPr lang="en-GB" sz="1800" smtClean="0">
                <a:ea typeface="Calibri" panose="020F0502020204030204" pitchFamily="34" charset="0"/>
              </a:rPr>
              <a:t>ou </a:t>
            </a:r>
            <a:r>
              <a:rPr lang="en-GB" sz="1800" b="1" dirty="0">
                <a:solidFill>
                  <a:srgbClr val="00B0F0"/>
                </a:solidFill>
                <a:ea typeface="Calibri" panose="020F0502020204030204" pitchFamily="34" charset="0"/>
              </a:rPr>
              <a:t>must</a:t>
            </a:r>
            <a:r>
              <a:rPr lang="en-GB" sz="1800" dirty="0">
                <a:ea typeface="Calibri" panose="020F0502020204030204" pitchFamily="34" charset="0"/>
              </a:rPr>
              <a:t> be able to…</a:t>
            </a:r>
            <a:endParaRPr lang="en-GB" sz="1800"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ea typeface="Calibri" panose="020F0502020204030204" pitchFamily="34" charset="0"/>
              </a:rPr>
              <a:t>Identify topics to be explored in LO2</a:t>
            </a:r>
            <a:endParaRPr lang="en-GB" sz="1800"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ea typeface="Calibri" panose="020F0502020204030204" pitchFamily="34" charset="0"/>
              </a:rPr>
              <a:t>Identify prior knowledge of topics</a:t>
            </a:r>
          </a:p>
          <a:p>
            <a:pPr marL="0" lvl="0" indent="0">
              <a:spcAft>
                <a:spcPts val="0"/>
              </a:spcAft>
              <a:buNone/>
            </a:pPr>
            <a:endParaRPr lang="en-GB" sz="1800" dirty="0">
              <a:ea typeface="Calibri" panose="020F0502020204030204" pitchFamily="34" charset="0"/>
              <a:cs typeface="Times New Roman" panose="02020603050405020304" pitchFamily="18" charset="0"/>
            </a:endParaRPr>
          </a:p>
          <a:p>
            <a:pPr marL="0" indent="0">
              <a:spcAft>
                <a:spcPts val="0"/>
              </a:spcAft>
              <a:buNone/>
            </a:pPr>
            <a:r>
              <a:rPr lang="en-GB" sz="1800" dirty="0">
                <a:ea typeface="Calibri" panose="020F0502020204030204" pitchFamily="34" charset="0"/>
              </a:rPr>
              <a:t>You </a:t>
            </a:r>
            <a:r>
              <a:rPr lang="en-GB" sz="1800" b="1" dirty="0">
                <a:solidFill>
                  <a:srgbClr val="00B0F0"/>
                </a:solidFill>
                <a:ea typeface="Calibri" panose="020F0502020204030204" pitchFamily="34" charset="0"/>
              </a:rPr>
              <a:t>should</a:t>
            </a:r>
            <a:r>
              <a:rPr lang="en-GB" sz="1800" dirty="0">
                <a:ea typeface="Calibri" panose="020F0502020204030204" pitchFamily="34" charset="0"/>
              </a:rPr>
              <a:t> be able to:</a:t>
            </a:r>
            <a:r>
              <a:rPr lang="en-GB" sz="1600" dirty="0">
                <a:ea typeface="Calibri" panose="020F0502020204030204" pitchFamily="34" charset="0"/>
              </a:rPr>
              <a:t> </a:t>
            </a:r>
            <a:endParaRPr lang="en-GB" sz="1800"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ea typeface="Calibri" panose="020F0502020204030204" pitchFamily="34" charset="0"/>
              </a:rPr>
              <a:t>Describe topics to be explored in LO2</a:t>
            </a:r>
            <a:endParaRPr lang="en-GB" sz="1800"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ea typeface="Calibri" panose="020F0502020204030204" pitchFamily="34" charset="0"/>
              </a:rPr>
              <a:t>Describe prior knowledge of topics with some discussion</a:t>
            </a:r>
            <a:endParaRPr lang="en-GB" sz="1800" dirty="0">
              <a:ea typeface="Calibri" panose="020F0502020204030204" pitchFamily="34" charset="0"/>
              <a:cs typeface="Times New Roman" panose="02020603050405020304" pitchFamily="18" charset="0"/>
            </a:endParaRPr>
          </a:p>
          <a:p>
            <a:pPr marL="0" indent="0">
              <a:spcAft>
                <a:spcPts val="0"/>
              </a:spcAft>
              <a:buNone/>
            </a:pPr>
            <a:endParaRPr lang="en-GB" sz="1600" dirty="0">
              <a:ea typeface="Calibri" panose="020F0502020204030204" pitchFamily="34" charset="0"/>
            </a:endParaRPr>
          </a:p>
          <a:p>
            <a:pPr marL="0" indent="0">
              <a:spcAft>
                <a:spcPts val="0"/>
              </a:spcAft>
              <a:buNone/>
            </a:pPr>
            <a:r>
              <a:rPr lang="en-GB" sz="1800" dirty="0">
                <a:ea typeface="Calibri" panose="020F0502020204030204" pitchFamily="34" charset="0"/>
              </a:rPr>
              <a:t>You </a:t>
            </a:r>
            <a:r>
              <a:rPr lang="en-GB" sz="1800" b="1" dirty="0">
                <a:solidFill>
                  <a:srgbClr val="00B0F0"/>
                </a:solidFill>
                <a:ea typeface="Calibri" panose="020F0502020204030204" pitchFamily="34" charset="0"/>
              </a:rPr>
              <a:t>could</a:t>
            </a:r>
            <a:r>
              <a:rPr lang="en-GB" sz="1800" dirty="0">
                <a:ea typeface="Calibri" panose="020F0502020204030204" pitchFamily="34" charset="0"/>
              </a:rPr>
              <a:t> also aim to:</a:t>
            </a:r>
            <a:endParaRPr lang="en-GB" sz="1800"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ea typeface="Calibri" panose="020F0502020204030204" pitchFamily="34" charset="0"/>
              </a:rPr>
              <a:t>Explain topics to be explored in LO2</a:t>
            </a:r>
            <a:endParaRPr lang="en-GB" sz="1800"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ea typeface="Calibri" panose="020F0502020204030204" pitchFamily="34" charset="0"/>
              </a:rPr>
              <a:t>Explain prior knowledge of topics with some discussion and enthusiasm </a:t>
            </a:r>
            <a:endParaRPr lang="en-GB" sz="1800" dirty="0">
              <a:ea typeface="Calibri" panose="020F0502020204030204" pitchFamily="34" charset="0"/>
              <a:cs typeface="Times New Roman" panose="02020603050405020304" pitchFamily="18" charset="0"/>
            </a:endParaRPr>
          </a:p>
          <a:p>
            <a:pPr marL="0" indent="0">
              <a:buNone/>
            </a:pPr>
            <a:endParaRPr lang="en-GB" sz="1600" dirty="0"/>
          </a:p>
          <a:p>
            <a:pPr marL="0" lvl="0" indent="0">
              <a:buNone/>
            </a:pPr>
            <a:endParaRPr lang="en-GB" sz="1800" dirty="0"/>
          </a:p>
          <a:p>
            <a:pPr marL="257175" indent="-257175">
              <a:buSzPct val="110000"/>
            </a:pPr>
            <a:endParaRPr lang="en-GB" altLang="en-US" sz="2000" dirty="0"/>
          </a:p>
          <a:p>
            <a:pPr marL="257175" indent="-257175">
              <a:buSzPct val="110000"/>
            </a:pPr>
            <a:endParaRPr lang="en-GB" altLang="en-US" sz="2000" dirty="0"/>
          </a:p>
        </p:txBody>
      </p:sp>
    </p:spTree>
    <p:extLst>
      <p:ext uri="{BB962C8B-B14F-4D97-AF65-F5344CB8AC3E}">
        <p14:creationId xmlns:p14="http://schemas.microsoft.com/office/powerpoint/2010/main" val="2577981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CD94D846-5616-4A85-9566-69D785A8069A}"/>
              </a:ext>
            </a:extLst>
          </p:cNvPr>
          <p:cNvSpPr>
            <a:spLocks noGrp="1"/>
          </p:cNvSpPr>
          <p:nvPr>
            <p:ph type="title"/>
          </p:nvPr>
        </p:nvSpPr>
        <p:spPr/>
        <p:txBody>
          <a:bodyPr/>
          <a:lstStyle/>
          <a:p>
            <a:r>
              <a:rPr lang="en-GB" b="1" dirty="0"/>
              <a:t>Learning Outcome 2</a:t>
            </a:r>
          </a:p>
        </p:txBody>
      </p:sp>
      <p:sp>
        <p:nvSpPr>
          <p:cNvPr id="4" name="Text Placeholder 2">
            <a:extLst>
              <a:ext uri="{FF2B5EF4-FFF2-40B4-BE49-F238E27FC236}">
                <a16:creationId xmlns:a16="http://schemas.microsoft.com/office/drawing/2014/main" xmlns="" id="{284D43A3-7DD5-4133-A304-B71F01FCC935}"/>
              </a:ext>
            </a:extLst>
          </p:cNvPr>
          <p:cNvSpPr txBox="1">
            <a:spLocks/>
          </p:cNvSpPr>
          <p:nvPr/>
        </p:nvSpPr>
        <p:spPr>
          <a:xfrm>
            <a:off x="443721" y="1460528"/>
            <a:ext cx="8280398" cy="472517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r>
              <a:rPr lang="en-GB" altLang="en-US" sz="2400" b="1" dirty="0"/>
              <a:t>What will we be assessed on…</a:t>
            </a:r>
          </a:p>
          <a:p>
            <a:pPr marL="0" indent="0">
              <a:buNone/>
            </a:pPr>
            <a:endParaRPr lang="en-GB" altLang="en-US" sz="2400" dirty="0"/>
          </a:p>
          <a:p>
            <a:pPr marL="0" indent="0">
              <a:buNone/>
            </a:pPr>
            <a:r>
              <a:rPr lang="en-GB" sz="2400" dirty="0"/>
              <a:t>LO2 – Understand national organisations related to employment in the performance industry </a:t>
            </a:r>
          </a:p>
          <a:p>
            <a:pPr marL="0" indent="0">
              <a:buNone/>
            </a:pPr>
            <a:endParaRPr lang="en-GB" sz="2400" dirty="0"/>
          </a:p>
          <a:p>
            <a:pPr marL="0" indent="0">
              <a:buNone/>
            </a:pPr>
            <a:r>
              <a:rPr lang="en-GB" sz="2400" b="1" dirty="0"/>
              <a:t>What do we mean by ‘national organisations’?</a:t>
            </a:r>
          </a:p>
          <a:p>
            <a:pPr marL="0" indent="0">
              <a:buNone/>
            </a:pPr>
            <a:endParaRPr lang="en-GB" sz="2400" dirty="0"/>
          </a:p>
          <a:p>
            <a:pPr marL="0" indent="0">
              <a:buNone/>
            </a:pPr>
            <a:r>
              <a:rPr lang="en-GB" sz="2400" dirty="0"/>
              <a:t>There are 3 key topics in LO 2…</a:t>
            </a:r>
          </a:p>
          <a:p>
            <a:pPr marL="0" indent="0">
              <a:buNone/>
            </a:pPr>
            <a:endParaRPr lang="en-GB" altLang="en-US" sz="2400" dirty="0"/>
          </a:p>
        </p:txBody>
      </p:sp>
    </p:spTree>
    <p:extLst>
      <p:ext uri="{BB962C8B-B14F-4D97-AF65-F5344CB8AC3E}">
        <p14:creationId xmlns:p14="http://schemas.microsoft.com/office/powerpoint/2010/main" val="53206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CD94D846-5616-4A85-9566-69D785A8069A}"/>
              </a:ext>
            </a:extLst>
          </p:cNvPr>
          <p:cNvSpPr>
            <a:spLocks noGrp="1"/>
          </p:cNvSpPr>
          <p:nvPr>
            <p:ph type="title"/>
          </p:nvPr>
        </p:nvSpPr>
        <p:spPr/>
        <p:txBody>
          <a:bodyPr/>
          <a:lstStyle/>
          <a:p>
            <a:r>
              <a:rPr lang="en-GB" b="1" dirty="0"/>
              <a:t>LO 2 Topics</a:t>
            </a:r>
          </a:p>
        </p:txBody>
      </p:sp>
      <p:sp>
        <p:nvSpPr>
          <p:cNvPr id="4" name="Text Placeholder 2">
            <a:extLst>
              <a:ext uri="{FF2B5EF4-FFF2-40B4-BE49-F238E27FC236}">
                <a16:creationId xmlns:a16="http://schemas.microsoft.com/office/drawing/2014/main" xmlns="" id="{284D43A3-7DD5-4133-A304-B71F01FCC935}"/>
              </a:ext>
            </a:extLst>
          </p:cNvPr>
          <p:cNvSpPr txBox="1">
            <a:spLocks/>
          </p:cNvSpPr>
          <p:nvPr/>
        </p:nvSpPr>
        <p:spPr>
          <a:xfrm>
            <a:off x="443721" y="1460527"/>
            <a:ext cx="8280398" cy="5066881"/>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457200" indent="-457200">
              <a:buAutoNum type="arabicParenBoth"/>
            </a:pPr>
            <a:r>
              <a:rPr lang="en-GB" altLang="en-US" sz="2200" b="1" dirty="0"/>
              <a:t>Funding Agencies</a:t>
            </a:r>
          </a:p>
          <a:p>
            <a:pPr marL="457200" indent="-457200">
              <a:buAutoNum type="arabicParenBoth"/>
            </a:pPr>
            <a:endParaRPr lang="en-GB" altLang="en-US" sz="2200" dirty="0"/>
          </a:p>
          <a:p>
            <a:pPr marL="0" indent="0">
              <a:buNone/>
            </a:pPr>
            <a:r>
              <a:rPr lang="en-GB" altLang="en-US" sz="2200" dirty="0"/>
              <a:t>What do you think their role is?</a:t>
            </a:r>
          </a:p>
          <a:p>
            <a:pPr marL="0" indent="0">
              <a:buNone/>
            </a:pPr>
            <a:endParaRPr lang="en-GB" altLang="en-US" sz="2200" dirty="0"/>
          </a:p>
          <a:p>
            <a:pPr marL="0" indent="0">
              <a:buNone/>
            </a:pPr>
            <a:r>
              <a:rPr lang="en-GB" altLang="en-US" sz="2200" dirty="0"/>
              <a:t>(2) </a:t>
            </a:r>
            <a:r>
              <a:rPr lang="en-GB" altLang="en-US" sz="2200" b="1" dirty="0"/>
              <a:t>Unions</a:t>
            </a:r>
          </a:p>
          <a:p>
            <a:pPr marL="0" indent="0">
              <a:buNone/>
            </a:pPr>
            <a:endParaRPr lang="en-GB" altLang="en-US" sz="2200" dirty="0"/>
          </a:p>
          <a:p>
            <a:pPr marL="0" indent="0">
              <a:buNone/>
            </a:pPr>
            <a:r>
              <a:rPr lang="en-GB" altLang="en-US" sz="2200" dirty="0"/>
              <a:t>What do you think their role is?</a:t>
            </a:r>
          </a:p>
          <a:p>
            <a:pPr marL="0" indent="0">
              <a:buNone/>
            </a:pPr>
            <a:endParaRPr lang="en-GB" altLang="en-US" sz="2200" dirty="0"/>
          </a:p>
          <a:p>
            <a:pPr marL="0" indent="0">
              <a:buNone/>
            </a:pPr>
            <a:r>
              <a:rPr lang="en-GB" altLang="en-US" sz="2200" dirty="0"/>
              <a:t>(3) </a:t>
            </a:r>
            <a:r>
              <a:rPr lang="en-GB" altLang="en-US" sz="2200" b="1" dirty="0"/>
              <a:t>Business Organisations </a:t>
            </a:r>
          </a:p>
          <a:p>
            <a:pPr marL="0" indent="0">
              <a:buNone/>
            </a:pPr>
            <a:endParaRPr lang="en-GB" altLang="en-US" sz="2200" b="1" dirty="0"/>
          </a:p>
          <a:p>
            <a:pPr marL="0" lvl="0" indent="0" defTabSz="457200">
              <a:lnSpc>
                <a:spcPct val="100000"/>
              </a:lnSpc>
              <a:spcBef>
                <a:spcPts val="0"/>
              </a:spcBef>
              <a:buNone/>
            </a:pPr>
            <a:r>
              <a:rPr lang="en-GB" altLang="en-US" sz="2200" dirty="0">
                <a:solidFill>
                  <a:prstClr val="black"/>
                </a:solidFill>
              </a:rPr>
              <a:t>What do you think their role is?</a:t>
            </a:r>
          </a:p>
          <a:p>
            <a:pPr marL="0" indent="0">
              <a:buNone/>
            </a:pPr>
            <a:endParaRPr lang="en-GB" altLang="en-US" sz="2400" b="1" dirty="0"/>
          </a:p>
        </p:txBody>
      </p:sp>
    </p:spTree>
    <p:extLst>
      <p:ext uri="{BB962C8B-B14F-4D97-AF65-F5344CB8AC3E}">
        <p14:creationId xmlns:p14="http://schemas.microsoft.com/office/powerpoint/2010/main" val="3531257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7791FC-648A-4C34-B894-B78B7F60C39E}"/>
              </a:ext>
            </a:extLst>
          </p:cNvPr>
          <p:cNvSpPr>
            <a:spLocks noGrp="1"/>
          </p:cNvSpPr>
          <p:nvPr>
            <p:ph type="title"/>
          </p:nvPr>
        </p:nvSpPr>
        <p:spPr/>
        <p:txBody>
          <a:bodyPr>
            <a:normAutofit/>
          </a:bodyPr>
          <a:lstStyle/>
          <a:p>
            <a:r>
              <a:rPr lang="en-GB" b="1" dirty="0"/>
              <a:t>Activity </a:t>
            </a:r>
            <a:r>
              <a:rPr lang="en-GB" b="1" dirty="0" smtClean="0"/>
              <a:t>1:</a:t>
            </a:r>
            <a:br>
              <a:rPr lang="en-GB" b="1" dirty="0" smtClean="0"/>
            </a:br>
            <a:r>
              <a:rPr lang="en-GB" b="1" dirty="0" smtClean="0"/>
              <a:t>Funding </a:t>
            </a:r>
            <a:r>
              <a:rPr lang="en-GB" b="1" dirty="0"/>
              <a:t>Agencies</a:t>
            </a:r>
          </a:p>
        </p:txBody>
      </p:sp>
      <p:sp>
        <p:nvSpPr>
          <p:cNvPr id="3" name="Rounded Rectangle 6">
            <a:extLst>
              <a:ext uri="{FF2B5EF4-FFF2-40B4-BE49-F238E27FC236}">
                <a16:creationId xmlns:a16="http://schemas.microsoft.com/office/drawing/2014/main" xmlns="" id="{32427E28-98DB-43D6-A7D2-F3653F9C042C}"/>
              </a:ext>
            </a:extLst>
          </p:cNvPr>
          <p:cNvSpPr/>
          <p:nvPr/>
        </p:nvSpPr>
        <p:spPr>
          <a:xfrm>
            <a:off x="7498080" y="222298"/>
            <a:ext cx="1397000" cy="900000"/>
          </a:xfrm>
          <a:prstGeom prst="roundRect">
            <a:avLst/>
          </a:prstGeom>
          <a:solidFill>
            <a:srgbClr val="F4F789"/>
          </a:solidFill>
          <a:ln>
            <a:solidFill>
              <a:srgbClr val="EFF35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a:solidFill>
                  <a:schemeClr val="tx1"/>
                </a:solidFill>
                <a:latin typeface="Arial" panose="020B0604020202020204" pitchFamily="34" charset="0"/>
                <a:cs typeface="Arial" panose="020B0604020202020204" pitchFamily="34" charset="0"/>
              </a:rPr>
              <a:t>5 minutes!</a:t>
            </a:r>
          </a:p>
        </p:txBody>
      </p:sp>
      <p:sp>
        <p:nvSpPr>
          <p:cNvPr id="4" name="Text Placeholder 2">
            <a:extLst>
              <a:ext uri="{FF2B5EF4-FFF2-40B4-BE49-F238E27FC236}">
                <a16:creationId xmlns:a16="http://schemas.microsoft.com/office/drawing/2014/main" xmlns="" id="{B72C70D5-6BDD-46AA-81DE-3233C66CBAE5}"/>
              </a:ext>
            </a:extLst>
          </p:cNvPr>
          <p:cNvSpPr txBox="1">
            <a:spLocks/>
          </p:cNvSpPr>
          <p:nvPr/>
        </p:nvSpPr>
        <p:spPr>
          <a:xfrm>
            <a:off x="281354" y="1460528"/>
            <a:ext cx="8613726" cy="472517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r>
              <a:rPr lang="en-GB" altLang="en-US" sz="2400" dirty="0"/>
              <a:t>Create a spider chart of possible sources of funding for artists/ projects/ events in performing arts. Work with a partner.</a:t>
            </a:r>
          </a:p>
        </p:txBody>
      </p:sp>
      <p:sp>
        <p:nvSpPr>
          <p:cNvPr id="5" name="Oval 4"/>
          <p:cNvSpPr/>
          <p:nvPr/>
        </p:nvSpPr>
        <p:spPr>
          <a:xfrm>
            <a:off x="3087529" y="3663976"/>
            <a:ext cx="2910625" cy="12363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Funding Agencies</a:t>
            </a:r>
          </a:p>
        </p:txBody>
      </p:sp>
      <p:cxnSp>
        <p:nvCxnSpPr>
          <p:cNvPr id="7" name="Straight Connector 6"/>
          <p:cNvCxnSpPr/>
          <p:nvPr/>
        </p:nvCxnSpPr>
        <p:spPr>
          <a:xfrm flipV="1">
            <a:off x="5251181" y="3420034"/>
            <a:ext cx="746973" cy="60530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5"/>
          </p:cNvCxnSpPr>
          <p:nvPr/>
        </p:nvCxnSpPr>
        <p:spPr>
          <a:xfrm>
            <a:off x="5571903" y="4719285"/>
            <a:ext cx="606557" cy="618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4529962" y="3162456"/>
            <a:ext cx="12879" cy="5151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4"/>
          </p:cNvCxnSpPr>
          <p:nvPr/>
        </p:nvCxnSpPr>
        <p:spPr>
          <a:xfrm flipH="1">
            <a:off x="4542841" y="4900347"/>
            <a:ext cx="1" cy="566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331076" y="3670479"/>
            <a:ext cx="1094704" cy="4378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501536" y="4642011"/>
            <a:ext cx="811373" cy="6962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510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0652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BE0144-E05A-43AB-87B1-DB260B7645EC}"/>
              </a:ext>
            </a:extLst>
          </p:cNvPr>
          <p:cNvSpPr>
            <a:spLocks noGrp="1"/>
          </p:cNvSpPr>
          <p:nvPr>
            <p:ph type="title"/>
          </p:nvPr>
        </p:nvSpPr>
        <p:spPr/>
        <p:txBody>
          <a:bodyPr/>
          <a:lstStyle/>
          <a:p>
            <a:r>
              <a:rPr lang="en-GB" b="1" dirty="0"/>
              <a:t>Feedback</a:t>
            </a:r>
          </a:p>
        </p:txBody>
      </p:sp>
      <p:sp>
        <p:nvSpPr>
          <p:cNvPr id="3" name="Text Placeholder 2">
            <a:extLst>
              <a:ext uri="{FF2B5EF4-FFF2-40B4-BE49-F238E27FC236}">
                <a16:creationId xmlns:a16="http://schemas.microsoft.com/office/drawing/2014/main" xmlns="" id="{01920194-6B03-492B-A8F7-2C7B6FAEF7FC}"/>
              </a:ext>
            </a:extLst>
          </p:cNvPr>
          <p:cNvSpPr txBox="1">
            <a:spLocks/>
          </p:cNvSpPr>
          <p:nvPr/>
        </p:nvSpPr>
        <p:spPr>
          <a:xfrm>
            <a:off x="126609" y="1460528"/>
            <a:ext cx="7036257" cy="472517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en-GB" altLang="en-US" sz="2400" b="1" dirty="0"/>
          </a:p>
          <a:p>
            <a:pPr marL="0" indent="0">
              <a:buNone/>
            </a:pPr>
            <a:r>
              <a:rPr lang="en-GB" altLang="en-US" sz="2400" b="1" dirty="0"/>
              <a:t>Where can we get money from for performing arts projects?</a:t>
            </a:r>
          </a:p>
          <a:p>
            <a:pPr marL="0" indent="0">
              <a:buNone/>
            </a:pPr>
            <a:endParaRPr lang="en-GB" altLang="en-US" sz="2400" b="1" dirty="0"/>
          </a:p>
          <a:p>
            <a:pPr marL="0" indent="0">
              <a:buNone/>
            </a:pPr>
            <a:r>
              <a:rPr lang="en-GB" altLang="en-US" sz="2400" b="1" dirty="0"/>
              <a:t>Consider who may need funding?</a:t>
            </a:r>
          </a:p>
          <a:p>
            <a:pPr marL="0" indent="0">
              <a:buNone/>
            </a:pPr>
            <a:endParaRPr lang="en-GB" altLang="en-US" sz="2400" dirty="0"/>
          </a:p>
          <a:p>
            <a:pPr marL="0" indent="0">
              <a:buNone/>
            </a:pPr>
            <a:r>
              <a:rPr lang="en-GB" altLang="en-US" sz="2400" dirty="0"/>
              <a:t> </a:t>
            </a:r>
          </a:p>
        </p:txBody>
      </p:sp>
    </p:spTree>
    <p:extLst>
      <p:ext uri="{BB962C8B-B14F-4D97-AF65-F5344CB8AC3E}">
        <p14:creationId xmlns:p14="http://schemas.microsoft.com/office/powerpoint/2010/main" val="1522892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CD94D846-5616-4A85-9566-69D785A8069A}"/>
              </a:ext>
            </a:extLst>
          </p:cNvPr>
          <p:cNvSpPr>
            <a:spLocks noGrp="1"/>
          </p:cNvSpPr>
          <p:nvPr>
            <p:ph type="title"/>
          </p:nvPr>
        </p:nvSpPr>
        <p:spPr/>
        <p:txBody>
          <a:bodyPr>
            <a:normAutofit/>
          </a:bodyPr>
          <a:lstStyle/>
          <a:p>
            <a:r>
              <a:rPr lang="en-GB" b="1" dirty="0"/>
              <a:t>Locally Funded Projects</a:t>
            </a:r>
          </a:p>
        </p:txBody>
      </p:sp>
      <p:sp>
        <p:nvSpPr>
          <p:cNvPr id="4" name="Text Placeholder 2">
            <a:extLst>
              <a:ext uri="{FF2B5EF4-FFF2-40B4-BE49-F238E27FC236}">
                <a16:creationId xmlns:a16="http://schemas.microsoft.com/office/drawing/2014/main" xmlns="" id="{284D43A3-7DD5-4133-A304-B71F01FCC935}"/>
              </a:ext>
            </a:extLst>
          </p:cNvPr>
          <p:cNvSpPr txBox="1">
            <a:spLocks/>
          </p:cNvSpPr>
          <p:nvPr/>
        </p:nvSpPr>
        <p:spPr>
          <a:xfrm>
            <a:off x="270456" y="1460528"/>
            <a:ext cx="8453663" cy="4725174"/>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endParaRPr kumimoji="0" lang="en-GB"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TextBox 4"/>
          <p:cNvSpPr txBox="1"/>
          <p:nvPr/>
        </p:nvSpPr>
        <p:spPr>
          <a:xfrm>
            <a:off x="419881" y="1460528"/>
            <a:ext cx="8525814" cy="507831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Consider any events you have attended locally.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Events such as summer music concerts, dance performances, youth drama groups.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may they have been funded? Did you see any advertising for charities or logos for funding bodies?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21423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1567</TotalTime>
  <Words>1430</Words>
  <Application>Microsoft Office PowerPoint</Application>
  <PresentationFormat>On-screen Show (4:3)</PresentationFormat>
  <Paragraphs>226</Paragraphs>
  <Slides>25</Slides>
  <Notes>10</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Custom Design</vt:lpstr>
      <vt:lpstr>1_Custom Design</vt:lpstr>
      <vt:lpstr>NCFE Level 1 / 2 Technical Award in  Performance Skills (603/2960/9)  Unit 1 Working in the Performance Industry   Session 7 Learning Outcome 2 </vt:lpstr>
      <vt:lpstr>What we learned last session…</vt:lpstr>
      <vt:lpstr>What we’ll learn today…</vt:lpstr>
      <vt:lpstr>Learning Outcome 2</vt:lpstr>
      <vt:lpstr>LO 2 Topics</vt:lpstr>
      <vt:lpstr>Activity 1: Funding Agencies</vt:lpstr>
      <vt:lpstr>PowerPoint Presentation</vt:lpstr>
      <vt:lpstr>Feedback</vt:lpstr>
      <vt:lpstr>Locally Funded Projects</vt:lpstr>
      <vt:lpstr>Example of Locally Funded  Performing Arts Project </vt:lpstr>
      <vt:lpstr>Example Locally Funded  Performing Arts Project </vt:lpstr>
      <vt:lpstr>Activity 2: Public Funding</vt:lpstr>
      <vt:lpstr>PowerPoint Presentation</vt:lpstr>
      <vt:lpstr>Feedback </vt:lpstr>
      <vt:lpstr>Performing Arts Unions</vt:lpstr>
      <vt:lpstr>Activity 3: Unions</vt:lpstr>
      <vt:lpstr>PowerPoint Presentation</vt:lpstr>
      <vt:lpstr>Feedback</vt:lpstr>
      <vt:lpstr>Activity 4: Business Organisations</vt:lpstr>
      <vt:lpstr>PowerPoint Presentation</vt:lpstr>
      <vt:lpstr>Feedback</vt:lpstr>
      <vt:lpstr>During this part of the course…</vt:lpstr>
      <vt:lpstr>What did you learn?</vt:lpstr>
      <vt:lpstr>Homework</vt:lpstr>
      <vt:lpstr>Next session…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 Dargon</dc:creator>
  <cp:lastModifiedBy>Mto</cp:lastModifiedBy>
  <cp:revision>147</cp:revision>
  <dcterms:created xsi:type="dcterms:W3CDTF">2018-04-26T20:28:48Z</dcterms:created>
  <dcterms:modified xsi:type="dcterms:W3CDTF">2019-10-03T13:16:28Z</dcterms:modified>
</cp:coreProperties>
</file>