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11"/>
  </p:notesMasterIdLst>
  <p:sldIdLst>
    <p:sldId id="256" r:id="rId2"/>
    <p:sldId id="261" r:id="rId3"/>
    <p:sldId id="260" r:id="rId4"/>
    <p:sldId id="257" r:id="rId5"/>
    <p:sldId id="264" r:id="rId6"/>
    <p:sldId id="262" r:id="rId7"/>
    <p:sldId id="263" r:id="rId8"/>
    <p:sldId id="258" r:id="rId9"/>
    <p:sldId id="259"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C21DFE-AE3B-4E58-8477-ABD0E96CC152}" type="datetimeFigureOut">
              <a:rPr lang="en-GB" smtClean="0"/>
              <a:t>18/09/2019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F04250-2AEC-4F0F-98CC-7FEF79662FBC}" type="slidenum">
              <a:rPr lang="en-GB" smtClean="0"/>
              <a:t>‹#›</a:t>
            </a:fld>
            <a:endParaRPr lang="en-GB"/>
          </a:p>
        </p:txBody>
      </p:sp>
    </p:spTree>
    <p:extLst>
      <p:ext uri="{BB962C8B-B14F-4D97-AF65-F5344CB8AC3E}">
        <p14:creationId xmlns:p14="http://schemas.microsoft.com/office/powerpoint/2010/main" val="3232461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£70 for a ten weeks, 15 minute lesson.</a:t>
            </a:r>
            <a:endParaRPr lang="en-GB" dirty="0"/>
          </a:p>
        </p:txBody>
      </p:sp>
      <p:sp>
        <p:nvSpPr>
          <p:cNvPr id="4" name="Slide Number Placeholder 3"/>
          <p:cNvSpPr>
            <a:spLocks noGrp="1"/>
          </p:cNvSpPr>
          <p:nvPr>
            <p:ph type="sldNum" sz="quarter" idx="10"/>
          </p:nvPr>
        </p:nvSpPr>
        <p:spPr/>
        <p:txBody>
          <a:bodyPr/>
          <a:lstStyle/>
          <a:p>
            <a:fld id="{E4F04250-2AEC-4F0F-98CC-7FEF79662FBC}" type="slidenum">
              <a:rPr lang="en-GB" smtClean="0"/>
              <a:t>8</a:t>
            </a:fld>
            <a:endParaRPr lang="en-GB"/>
          </a:p>
        </p:txBody>
      </p:sp>
    </p:spTree>
    <p:extLst>
      <p:ext uri="{BB962C8B-B14F-4D97-AF65-F5344CB8AC3E}">
        <p14:creationId xmlns:p14="http://schemas.microsoft.com/office/powerpoint/2010/main" val="316780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C00FB17-E4E2-4A89-9461-D7E660909D65}" type="datetimeFigureOut">
              <a:rPr lang="en-GB" smtClean="0"/>
              <a:t>18/09/2019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EF1844-ED33-4546-9AC1-7993BB9C92FA}"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00FB17-E4E2-4A89-9461-D7E660909D65}" type="datetimeFigureOut">
              <a:rPr lang="en-GB" smtClean="0"/>
              <a:t>18/09/2019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EF1844-ED33-4546-9AC1-7993BB9C92FA}"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C00FB17-E4E2-4A89-9461-D7E660909D65}" type="datetimeFigureOut">
              <a:rPr lang="en-GB" smtClean="0"/>
              <a:t>18/09/2019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EF1844-ED33-4546-9AC1-7993BB9C92FA}" type="slidenum">
              <a:rPr lang="en-GB" smtClean="0"/>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00FB17-E4E2-4A89-9461-D7E660909D65}" type="datetimeFigureOut">
              <a:rPr lang="en-GB" smtClean="0"/>
              <a:t>18/09/2019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EF1844-ED33-4546-9AC1-7993BB9C92FA}" type="slidenum">
              <a:rPr lang="en-GB" smtClean="0"/>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00FB17-E4E2-4A89-9461-D7E660909D65}" type="datetimeFigureOut">
              <a:rPr lang="en-GB" smtClean="0"/>
              <a:t>18/09/2019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EF1844-ED33-4546-9AC1-7993BB9C92FA}"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C00FB17-E4E2-4A89-9461-D7E660909D65}" type="datetimeFigureOut">
              <a:rPr lang="en-GB" smtClean="0"/>
              <a:t>18/09/2019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EF1844-ED33-4546-9AC1-7993BB9C92FA}"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C00FB17-E4E2-4A89-9461-D7E660909D65}" type="datetimeFigureOut">
              <a:rPr lang="en-GB" smtClean="0"/>
              <a:t>18/09/2019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BEF1844-ED33-4546-9AC1-7993BB9C92FA}"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00FB17-E4E2-4A89-9461-D7E660909D65}" type="datetimeFigureOut">
              <a:rPr lang="en-GB" smtClean="0"/>
              <a:t>18/09/2019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BEF1844-ED33-4546-9AC1-7993BB9C92FA}"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C00FB17-E4E2-4A89-9461-D7E660909D65}" type="datetimeFigureOut">
              <a:rPr lang="en-GB" smtClean="0"/>
              <a:t>18/09/2019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BEF1844-ED33-4546-9AC1-7993BB9C92FA}"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C00FB17-E4E2-4A89-9461-D7E660909D65}" type="datetimeFigureOut">
              <a:rPr lang="en-GB" smtClean="0"/>
              <a:t>18/09/2019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EF1844-ED33-4546-9AC1-7993BB9C92FA}" type="slidenum">
              <a:rPr lang="en-GB" smtClean="0"/>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00FB17-E4E2-4A89-9461-D7E660909D65}" type="datetimeFigureOut">
              <a:rPr lang="en-GB" smtClean="0"/>
              <a:t>18/09/2019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EF1844-ED33-4546-9AC1-7993BB9C92FA}" type="slidenum">
              <a:rPr lang="en-GB" smtClean="0"/>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C00FB17-E4E2-4A89-9461-D7E660909D65}" type="datetimeFigureOut">
              <a:rPr lang="en-GB" smtClean="0"/>
              <a:t>18/09/2019</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BEF1844-ED33-4546-9AC1-7993BB9C92FA}" type="slidenum">
              <a:rPr lang="en-GB" smtClean="0"/>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437" t="77138" r="44180" b="19812"/>
          <a:stretch/>
        </p:blipFill>
        <p:spPr bwMode="auto">
          <a:xfrm>
            <a:off x="251520" y="6430480"/>
            <a:ext cx="5675971" cy="261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AutoShape 9" descr="Image result for music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TextBox 13"/>
          <p:cNvSpPr txBox="1"/>
          <p:nvPr/>
        </p:nvSpPr>
        <p:spPr>
          <a:xfrm>
            <a:off x="4078260" y="3717032"/>
            <a:ext cx="1241301" cy="1384995"/>
          </a:xfrm>
          <a:prstGeom prst="rect">
            <a:avLst/>
          </a:prstGeom>
          <a:noFill/>
        </p:spPr>
        <p:txBody>
          <a:bodyPr wrap="square" rtlCol="0">
            <a:spAutoFit/>
          </a:bodyPr>
          <a:lstStyle/>
          <a:p>
            <a:r>
              <a:rPr lang="en-GB" sz="2800" b="1" dirty="0" smtClean="0">
                <a:solidFill>
                  <a:srgbClr val="002060"/>
                </a:solidFill>
              </a:rPr>
              <a:t>Dance</a:t>
            </a:r>
          </a:p>
          <a:p>
            <a:r>
              <a:rPr lang="en-GB" sz="2800" b="1" dirty="0" smtClean="0">
                <a:solidFill>
                  <a:srgbClr val="002060"/>
                </a:solidFill>
              </a:rPr>
              <a:t>Drama</a:t>
            </a:r>
          </a:p>
          <a:p>
            <a:r>
              <a:rPr lang="en-GB" sz="2800" b="1" dirty="0" smtClean="0">
                <a:solidFill>
                  <a:srgbClr val="002060"/>
                </a:solidFill>
              </a:rPr>
              <a:t>Music</a:t>
            </a:r>
            <a:endParaRPr lang="en-GB" sz="2800" b="1" dirty="0">
              <a:solidFill>
                <a:srgbClr val="002060"/>
              </a:solidFill>
            </a:endParaRPr>
          </a:p>
        </p:txBody>
      </p:sp>
      <p:pic>
        <p:nvPicPr>
          <p:cNvPr id="15" name="Picture 18" descr="T:\Creative Arts\APT\APT Logos\JPG\APT Logo-12.jpg"/>
          <p:cNvPicPr>
            <a:picLocks noChangeAspect="1" noChangeArrowheads="1"/>
          </p:cNvPicPr>
          <p:nvPr/>
        </p:nvPicPr>
        <p:blipFill>
          <a:blip r:embed="rId3">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2771800" y="2276872"/>
            <a:ext cx="3456384" cy="12961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5398" y="160338"/>
            <a:ext cx="2389187"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2142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7"/>
            <a:ext cx="7516357" cy="3450696"/>
          </a:xfrm>
        </p:spPr>
        <p:txBody>
          <a:bodyPr>
            <a:normAutofit/>
          </a:bodyPr>
          <a:lstStyle/>
          <a:p>
            <a:r>
              <a:rPr lang="en-GB" dirty="0">
                <a:solidFill>
                  <a:schemeClr val="tx1"/>
                </a:solidFill>
              </a:rPr>
              <a:t>The Artistic Performance Team are set up of three separate discipline: Dance, Drama and Music.</a:t>
            </a:r>
          </a:p>
          <a:p>
            <a:r>
              <a:rPr lang="en-GB" dirty="0">
                <a:solidFill>
                  <a:schemeClr val="tx1"/>
                </a:solidFill>
              </a:rPr>
              <a:t>The motto of the programme is to </a:t>
            </a:r>
            <a:r>
              <a:rPr lang="en-GB" dirty="0" smtClean="0">
                <a:solidFill>
                  <a:schemeClr val="tx1"/>
                </a:solidFill>
              </a:rPr>
              <a:t>Inspire To Aspire </a:t>
            </a:r>
            <a:r>
              <a:rPr lang="en-GB" dirty="0">
                <a:solidFill>
                  <a:schemeClr val="tx1"/>
                </a:solidFill>
              </a:rPr>
              <a:t>to a career within the creative arts industry.</a:t>
            </a:r>
          </a:p>
          <a:p>
            <a:r>
              <a:rPr lang="en-GB" dirty="0">
                <a:solidFill>
                  <a:schemeClr val="tx1"/>
                </a:solidFill>
              </a:rPr>
              <a:t>The Artistic Performance Team will develop their creative intelligence, giving all students a well rounded set of skills that will serve them well for higher education and to excel in the creative arts industry. </a:t>
            </a:r>
          </a:p>
          <a:p>
            <a:endParaRPr lang="en-GB" dirty="0"/>
          </a:p>
        </p:txBody>
      </p:sp>
      <p:sp>
        <p:nvSpPr>
          <p:cNvPr id="3" name="Title 2"/>
          <p:cNvSpPr>
            <a:spLocks noGrp="1"/>
          </p:cNvSpPr>
          <p:nvPr>
            <p:ph type="title"/>
          </p:nvPr>
        </p:nvSpPr>
        <p:spPr/>
        <p:txBody>
          <a:bodyPr/>
          <a:lstStyle/>
          <a:p>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96063"/>
            <a:ext cx="5681663"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3692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solidFill>
                  <a:schemeClr val="tx1"/>
                </a:solidFill>
              </a:rPr>
              <a:t>“The creative industries are one of the UK’s greatest success stories, with British musicians, artists, fashion brands and </a:t>
            </a:r>
            <a:r>
              <a:rPr lang="en-GB" dirty="0" smtClean="0">
                <a:solidFill>
                  <a:schemeClr val="tx1"/>
                </a:solidFill>
              </a:rPr>
              <a:t>films/theatre </a:t>
            </a:r>
            <a:r>
              <a:rPr lang="en-GB" dirty="0">
                <a:solidFill>
                  <a:schemeClr val="tx1"/>
                </a:solidFill>
              </a:rPr>
              <a:t>immediately recognisable in nations across the globe. Growing at almost twice the rate of the wider economy and worth a staggering £84 billion a year, our Creative Industries are well and truly thriving and we are determined to ensure its continued growth and success.”</a:t>
            </a:r>
          </a:p>
        </p:txBody>
      </p:sp>
      <p:sp>
        <p:nvSpPr>
          <p:cNvPr id="3" name="Title 2"/>
          <p:cNvSpPr>
            <a:spLocks noGrp="1"/>
          </p:cNvSpPr>
          <p:nvPr>
            <p:ph type="title"/>
          </p:nvPr>
        </p:nvSpPr>
        <p:spPr/>
        <p:txBody>
          <a:bodyPr/>
          <a:lstStyle/>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96063"/>
            <a:ext cx="5681663"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2379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Drama</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6595849"/>
            <a:ext cx="5675868" cy="262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0992" y="2996952"/>
            <a:ext cx="9073008" cy="3139321"/>
          </a:xfrm>
          <a:prstGeom prst="rect">
            <a:avLst/>
          </a:prstGeom>
        </p:spPr>
        <p:txBody>
          <a:bodyPr wrap="square">
            <a:spAutoFit/>
          </a:bodyPr>
          <a:lstStyle/>
          <a:p>
            <a:r>
              <a:rPr lang="en-GB" dirty="0"/>
              <a:t>In Drama, students will be experimenting with a range of acting skills and techniques and will develop a wide set of different theatre styles. Students will work alongside teachers and other professionals to become confident performers and competent theatre practitioners. Their skills will be refined throughout the course and will be given specialised training on an individual bases, i.e. students excelling in scriptwriting, comedy or light, sound and costume design. This will all be based on emerging strengths. All students will be involved in all aspects of the school shows and will use their discipline, talent and focus to inspire the rest of the cast who will join them for rehearsals. </a:t>
            </a:r>
            <a:endParaRPr lang="en-GB" dirty="0" smtClean="0"/>
          </a:p>
          <a:p>
            <a:endParaRPr lang="en-GB" dirty="0"/>
          </a:p>
          <a:p>
            <a:r>
              <a:rPr lang="en-GB" dirty="0" smtClean="0"/>
              <a:t>Sessions </a:t>
            </a:r>
            <a:r>
              <a:rPr lang="en-GB" dirty="0"/>
              <a:t>will run on a Monday from 3-5 and Friday lunch. </a:t>
            </a:r>
            <a:endParaRPr lang="en-GB" dirty="0" smtClean="0"/>
          </a:p>
          <a:p>
            <a:r>
              <a:rPr lang="en-GB" dirty="0" smtClean="0"/>
              <a:t>Tuesday </a:t>
            </a:r>
            <a:r>
              <a:rPr lang="en-GB" dirty="0"/>
              <a:t>and </a:t>
            </a:r>
            <a:r>
              <a:rPr lang="en-GB" dirty="0" smtClean="0"/>
              <a:t>Wednesday </a:t>
            </a:r>
            <a:r>
              <a:rPr lang="en-GB" dirty="0"/>
              <a:t>afternoons should be saved for school show rehearsals. </a:t>
            </a:r>
            <a:r>
              <a:rPr lang="en-GB" dirty="0" smtClean="0"/>
              <a:t> </a:t>
            </a:r>
            <a:endParaRPr lang="en-GB"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070" r="35531"/>
          <a:stretch/>
        </p:blipFill>
        <p:spPr bwMode="auto">
          <a:xfrm>
            <a:off x="467544" y="459971"/>
            <a:ext cx="870858"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9779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2675467"/>
            <a:ext cx="8856984" cy="3450696"/>
          </a:xfrm>
        </p:spPr>
        <p:txBody>
          <a:bodyPr/>
          <a:lstStyle/>
          <a:p>
            <a:pPr marL="0" indent="0">
              <a:buNone/>
            </a:pPr>
            <a:r>
              <a:rPr lang="en-GB" dirty="0" smtClean="0"/>
              <a:t>Shakespeare Festival Workshop – 24</a:t>
            </a:r>
            <a:r>
              <a:rPr lang="en-GB" baseline="30000" dirty="0" smtClean="0"/>
              <a:t>th</a:t>
            </a:r>
            <a:r>
              <a:rPr lang="en-GB" dirty="0" smtClean="0"/>
              <a:t> of September</a:t>
            </a:r>
          </a:p>
          <a:p>
            <a:pPr marL="0" indent="0">
              <a:buNone/>
            </a:pPr>
            <a:endParaRPr lang="en-GB" dirty="0"/>
          </a:p>
          <a:p>
            <a:pPr marL="0" indent="0">
              <a:buNone/>
            </a:pPr>
            <a:r>
              <a:rPr lang="en-GB" dirty="0" smtClean="0"/>
              <a:t>Basildon council awards evening performance – 30</a:t>
            </a:r>
            <a:r>
              <a:rPr lang="en-GB" baseline="30000" dirty="0" smtClean="0"/>
              <a:t>th</a:t>
            </a:r>
            <a:r>
              <a:rPr lang="en-GB" dirty="0" smtClean="0"/>
              <a:t> of October</a:t>
            </a:r>
          </a:p>
          <a:p>
            <a:pPr marL="0" indent="0">
              <a:buNone/>
            </a:pPr>
            <a:endParaRPr lang="en-GB" dirty="0"/>
          </a:p>
          <a:p>
            <a:pPr marL="0" indent="0">
              <a:buNone/>
            </a:pPr>
            <a:r>
              <a:rPr lang="en-GB" dirty="0" err="1" smtClean="0"/>
              <a:t>Twelth</a:t>
            </a:r>
            <a:r>
              <a:rPr lang="en-GB" dirty="0" smtClean="0"/>
              <a:t> Night performance at the Palace Theatre -  12</a:t>
            </a:r>
            <a:r>
              <a:rPr lang="en-GB" baseline="30000" dirty="0" smtClean="0"/>
              <a:t>th</a:t>
            </a:r>
            <a:r>
              <a:rPr lang="en-GB" dirty="0" smtClean="0"/>
              <a:t> of November</a:t>
            </a:r>
          </a:p>
          <a:p>
            <a:pPr marL="0" indent="0">
              <a:buNone/>
            </a:pPr>
            <a:endParaRPr lang="en-GB" dirty="0"/>
          </a:p>
          <a:p>
            <a:pPr marL="0" indent="0">
              <a:buNone/>
            </a:pPr>
            <a:r>
              <a:rPr lang="en-GB" dirty="0" smtClean="0"/>
              <a:t>Christmas show - TBC</a:t>
            </a:r>
            <a:endParaRPr lang="en-GB" dirty="0"/>
          </a:p>
        </p:txBody>
      </p:sp>
      <p:sp>
        <p:nvSpPr>
          <p:cNvPr id="3" name="Title 2"/>
          <p:cNvSpPr>
            <a:spLocks noGrp="1"/>
          </p:cNvSpPr>
          <p:nvPr>
            <p:ph type="title"/>
          </p:nvPr>
        </p:nvSpPr>
        <p:spPr/>
        <p:txBody>
          <a:bodyPr/>
          <a:lstStyle/>
          <a:p>
            <a:r>
              <a:rPr lang="en-GB" dirty="0" smtClean="0"/>
              <a:t>Upcoming events</a:t>
            </a:r>
            <a:endParaRPr lang="en-GB" dirty="0"/>
          </a:p>
        </p:txBody>
      </p:sp>
    </p:spTree>
    <p:extLst>
      <p:ext uri="{BB962C8B-B14F-4D97-AF65-F5344CB8AC3E}">
        <p14:creationId xmlns:p14="http://schemas.microsoft.com/office/powerpoint/2010/main" val="1955089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Dance</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2840100"/>
            <a:ext cx="8496944" cy="3541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68379"/>
          <a:stretch/>
        </p:blipFill>
        <p:spPr bwMode="auto">
          <a:xfrm>
            <a:off x="467544" y="404664"/>
            <a:ext cx="936713"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6838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GB" dirty="0"/>
              <a:t>Open Evening – 26th September (5-9pm) </a:t>
            </a:r>
          </a:p>
          <a:p>
            <a:endParaRPr lang="en-GB" dirty="0"/>
          </a:p>
          <a:p>
            <a:r>
              <a:rPr lang="en-GB" dirty="0"/>
              <a:t>APT Christmas show – Date TBC </a:t>
            </a:r>
          </a:p>
          <a:p>
            <a:endParaRPr lang="en-GB" dirty="0"/>
          </a:p>
          <a:p>
            <a:r>
              <a:rPr lang="en-GB" dirty="0"/>
              <a:t>Dance show auditions – Wednesday 11th December 2019 (3-4pm)</a:t>
            </a:r>
          </a:p>
          <a:p>
            <a:endParaRPr lang="en-GB" dirty="0"/>
          </a:p>
          <a:p>
            <a:r>
              <a:rPr lang="en-GB" dirty="0"/>
              <a:t>Dance show – Wednesday 5th February 2020 (7-8pm)</a:t>
            </a:r>
          </a:p>
          <a:p>
            <a:endParaRPr lang="en-GB" dirty="0"/>
          </a:p>
          <a:p>
            <a:r>
              <a:rPr lang="en-GB" dirty="0"/>
              <a:t>Workshop with Matthew Rowland (West End Performer) – Date TBC </a:t>
            </a:r>
          </a:p>
          <a:p>
            <a:endParaRPr lang="en-GB" dirty="0"/>
          </a:p>
        </p:txBody>
      </p:sp>
      <p:sp>
        <p:nvSpPr>
          <p:cNvPr id="3" name="Title 2"/>
          <p:cNvSpPr>
            <a:spLocks noGrp="1"/>
          </p:cNvSpPr>
          <p:nvPr>
            <p:ph type="title"/>
          </p:nvPr>
        </p:nvSpPr>
        <p:spPr/>
        <p:txBody>
          <a:bodyPr/>
          <a:lstStyle/>
          <a:p>
            <a:r>
              <a:rPr lang="en-GB" dirty="0" smtClean="0"/>
              <a:t>Upcoming dates</a:t>
            </a:r>
            <a:endParaRPr lang="en-GB" dirty="0"/>
          </a:p>
        </p:txBody>
      </p:sp>
    </p:spTree>
    <p:extLst>
      <p:ext uri="{BB962C8B-B14F-4D97-AF65-F5344CB8AC3E}">
        <p14:creationId xmlns:p14="http://schemas.microsoft.com/office/powerpoint/2010/main" val="1131280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74128"/>
            <a:ext cx="8380453" cy="3921885"/>
          </a:xfrm>
        </p:spPr>
        <p:txBody>
          <a:bodyPr>
            <a:normAutofit fontScale="55000" lnSpcReduction="20000"/>
          </a:bodyPr>
          <a:lstStyle/>
          <a:p>
            <a:pPr marL="0" indent="0">
              <a:buNone/>
            </a:pPr>
            <a:r>
              <a:rPr lang="en-GB" dirty="0" smtClean="0">
                <a:solidFill>
                  <a:schemeClr val="tx1"/>
                </a:solidFill>
              </a:rPr>
              <a:t>All </a:t>
            </a:r>
            <a:r>
              <a:rPr lang="en-GB" dirty="0">
                <a:solidFill>
                  <a:schemeClr val="tx1"/>
                </a:solidFill>
              </a:rPr>
              <a:t>students involved within APT music will have the following periods available to them to progress with their musical ability.</a:t>
            </a:r>
          </a:p>
          <a:p>
            <a:pPr marL="0" indent="0">
              <a:buNone/>
            </a:pPr>
            <a:r>
              <a:rPr lang="en-GB" dirty="0" smtClean="0">
                <a:solidFill>
                  <a:schemeClr val="tx1"/>
                </a:solidFill>
              </a:rPr>
              <a:t>	•</a:t>
            </a:r>
            <a:r>
              <a:rPr lang="en-GB" dirty="0">
                <a:solidFill>
                  <a:schemeClr val="tx1"/>
                </a:solidFill>
              </a:rPr>
              <a:t> </a:t>
            </a:r>
            <a:r>
              <a:rPr lang="en-GB" dirty="0" smtClean="0">
                <a:solidFill>
                  <a:schemeClr val="tx1"/>
                </a:solidFill>
              </a:rPr>
              <a:t>    Tutor </a:t>
            </a:r>
            <a:r>
              <a:rPr lang="en-GB" dirty="0">
                <a:solidFill>
                  <a:schemeClr val="tx1"/>
                </a:solidFill>
              </a:rPr>
              <a:t>sessions</a:t>
            </a:r>
          </a:p>
          <a:p>
            <a:pPr marL="0" indent="0">
              <a:buNone/>
            </a:pPr>
            <a:r>
              <a:rPr lang="en-GB" dirty="0" smtClean="0">
                <a:solidFill>
                  <a:schemeClr val="tx1"/>
                </a:solidFill>
              </a:rPr>
              <a:t>	•     2 </a:t>
            </a:r>
            <a:r>
              <a:rPr lang="en-GB" dirty="0">
                <a:solidFill>
                  <a:schemeClr val="tx1"/>
                </a:solidFill>
              </a:rPr>
              <a:t>Lunchtime Workshops</a:t>
            </a:r>
          </a:p>
          <a:p>
            <a:pPr marL="0" indent="0">
              <a:buNone/>
            </a:pPr>
            <a:r>
              <a:rPr lang="en-GB" dirty="0" smtClean="0">
                <a:solidFill>
                  <a:schemeClr val="tx1"/>
                </a:solidFill>
              </a:rPr>
              <a:t>	•</a:t>
            </a:r>
            <a:r>
              <a:rPr lang="en-GB" dirty="0">
                <a:solidFill>
                  <a:schemeClr val="tx1"/>
                </a:solidFill>
              </a:rPr>
              <a:t> </a:t>
            </a:r>
            <a:r>
              <a:rPr lang="en-GB" dirty="0" smtClean="0">
                <a:solidFill>
                  <a:schemeClr val="tx1"/>
                </a:solidFill>
              </a:rPr>
              <a:t>    Peripatetic </a:t>
            </a:r>
            <a:r>
              <a:rPr lang="en-GB" dirty="0">
                <a:solidFill>
                  <a:schemeClr val="tx1"/>
                </a:solidFill>
              </a:rPr>
              <a:t>Tuition (Dependent upon circumstance)</a:t>
            </a:r>
          </a:p>
          <a:p>
            <a:pPr marL="0" indent="0">
              <a:buNone/>
            </a:pPr>
            <a:r>
              <a:rPr lang="en-GB" dirty="0">
                <a:solidFill>
                  <a:schemeClr val="tx1"/>
                </a:solidFill>
              </a:rPr>
              <a:t>During these sessions students will work on the following skills.</a:t>
            </a:r>
          </a:p>
          <a:p>
            <a:pPr marL="0" indent="0">
              <a:buNone/>
            </a:pPr>
            <a:r>
              <a:rPr lang="en-GB" dirty="0" smtClean="0">
                <a:solidFill>
                  <a:schemeClr val="tx1"/>
                </a:solidFill>
              </a:rPr>
              <a:t>	•</a:t>
            </a:r>
            <a:r>
              <a:rPr lang="en-GB" dirty="0">
                <a:solidFill>
                  <a:schemeClr val="tx1"/>
                </a:solidFill>
              </a:rPr>
              <a:t> </a:t>
            </a:r>
            <a:r>
              <a:rPr lang="en-GB" dirty="0" smtClean="0">
                <a:solidFill>
                  <a:schemeClr val="tx1"/>
                </a:solidFill>
              </a:rPr>
              <a:t>    Ensemble </a:t>
            </a:r>
            <a:r>
              <a:rPr lang="en-GB" dirty="0">
                <a:solidFill>
                  <a:schemeClr val="tx1"/>
                </a:solidFill>
              </a:rPr>
              <a:t>Skills</a:t>
            </a:r>
          </a:p>
          <a:p>
            <a:pPr marL="0" indent="0">
              <a:buNone/>
            </a:pPr>
            <a:r>
              <a:rPr lang="en-GB" dirty="0" smtClean="0">
                <a:solidFill>
                  <a:schemeClr val="tx1"/>
                </a:solidFill>
              </a:rPr>
              <a:t>	•</a:t>
            </a:r>
            <a:r>
              <a:rPr lang="en-GB" dirty="0">
                <a:solidFill>
                  <a:schemeClr val="tx1"/>
                </a:solidFill>
              </a:rPr>
              <a:t> </a:t>
            </a:r>
            <a:r>
              <a:rPr lang="en-GB" dirty="0" smtClean="0">
                <a:solidFill>
                  <a:schemeClr val="tx1"/>
                </a:solidFill>
              </a:rPr>
              <a:t>    Solo </a:t>
            </a:r>
            <a:r>
              <a:rPr lang="en-GB" dirty="0">
                <a:solidFill>
                  <a:schemeClr val="tx1"/>
                </a:solidFill>
              </a:rPr>
              <a:t>Performances</a:t>
            </a:r>
          </a:p>
          <a:p>
            <a:pPr marL="0" indent="0">
              <a:buNone/>
            </a:pPr>
            <a:r>
              <a:rPr lang="en-GB" dirty="0" smtClean="0">
                <a:solidFill>
                  <a:schemeClr val="tx1"/>
                </a:solidFill>
              </a:rPr>
              <a:t>	•</a:t>
            </a:r>
            <a:r>
              <a:rPr lang="en-GB" dirty="0">
                <a:solidFill>
                  <a:schemeClr val="tx1"/>
                </a:solidFill>
              </a:rPr>
              <a:t> </a:t>
            </a:r>
            <a:r>
              <a:rPr lang="en-GB" dirty="0" smtClean="0">
                <a:solidFill>
                  <a:schemeClr val="tx1"/>
                </a:solidFill>
              </a:rPr>
              <a:t>    Composition</a:t>
            </a:r>
            <a:endParaRPr lang="en-GB" dirty="0">
              <a:solidFill>
                <a:schemeClr val="tx1"/>
              </a:solidFill>
            </a:endParaRPr>
          </a:p>
          <a:p>
            <a:pPr marL="0" indent="0">
              <a:buNone/>
            </a:pPr>
            <a:r>
              <a:rPr lang="en-GB" dirty="0" smtClean="0">
                <a:solidFill>
                  <a:schemeClr val="tx1"/>
                </a:solidFill>
              </a:rPr>
              <a:t>	•</a:t>
            </a:r>
            <a:r>
              <a:rPr lang="en-GB" dirty="0">
                <a:solidFill>
                  <a:schemeClr val="tx1"/>
                </a:solidFill>
              </a:rPr>
              <a:t> </a:t>
            </a:r>
            <a:r>
              <a:rPr lang="en-GB" dirty="0" smtClean="0">
                <a:solidFill>
                  <a:schemeClr val="tx1"/>
                </a:solidFill>
              </a:rPr>
              <a:t>    Recording</a:t>
            </a:r>
            <a:endParaRPr lang="en-GB" dirty="0">
              <a:solidFill>
                <a:schemeClr val="tx1"/>
              </a:solidFill>
            </a:endParaRPr>
          </a:p>
          <a:p>
            <a:pPr marL="0" indent="0">
              <a:buNone/>
            </a:pPr>
            <a:r>
              <a:rPr lang="en-GB" dirty="0" smtClean="0">
                <a:solidFill>
                  <a:schemeClr val="tx1"/>
                </a:solidFill>
              </a:rPr>
              <a:t>	•</a:t>
            </a:r>
            <a:r>
              <a:rPr lang="en-GB" dirty="0">
                <a:solidFill>
                  <a:schemeClr val="tx1"/>
                </a:solidFill>
              </a:rPr>
              <a:t> </a:t>
            </a:r>
            <a:r>
              <a:rPr lang="en-GB" dirty="0" smtClean="0">
                <a:solidFill>
                  <a:schemeClr val="tx1"/>
                </a:solidFill>
              </a:rPr>
              <a:t>    Creating </a:t>
            </a:r>
            <a:r>
              <a:rPr lang="en-GB" dirty="0">
                <a:solidFill>
                  <a:schemeClr val="tx1"/>
                </a:solidFill>
              </a:rPr>
              <a:t>a Music Video</a:t>
            </a:r>
          </a:p>
          <a:p>
            <a:pPr marL="0" indent="0">
              <a:buNone/>
            </a:pPr>
            <a:r>
              <a:rPr lang="en-GB" dirty="0" smtClean="0">
                <a:solidFill>
                  <a:schemeClr val="tx1"/>
                </a:solidFill>
              </a:rPr>
              <a:t>	•</a:t>
            </a:r>
            <a:r>
              <a:rPr lang="en-GB" dirty="0">
                <a:solidFill>
                  <a:schemeClr val="tx1"/>
                </a:solidFill>
              </a:rPr>
              <a:t> </a:t>
            </a:r>
            <a:r>
              <a:rPr lang="en-GB" dirty="0" smtClean="0">
                <a:solidFill>
                  <a:schemeClr val="tx1"/>
                </a:solidFill>
              </a:rPr>
              <a:t>    Gaining </a:t>
            </a:r>
            <a:r>
              <a:rPr lang="en-GB" dirty="0">
                <a:solidFill>
                  <a:schemeClr val="tx1"/>
                </a:solidFill>
              </a:rPr>
              <a:t>theoretical knowledge</a:t>
            </a:r>
          </a:p>
          <a:p>
            <a:pPr marL="0" indent="0">
              <a:buNone/>
            </a:pPr>
            <a:r>
              <a:rPr lang="en-GB" dirty="0" smtClean="0">
                <a:solidFill>
                  <a:schemeClr val="tx1"/>
                </a:solidFill>
              </a:rPr>
              <a:t>	•</a:t>
            </a:r>
            <a:r>
              <a:rPr lang="en-GB" dirty="0">
                <a:solidFill>
                  <a:schemeClr val="tx1"/>
                </a:solidFill>
              </a:rPr>
              <a:t> </a:t>
            </a:r>
            <a:r>
              <a:rPr lang="en-GB" dirty="0" smtClean="0">
                <a:solidFill>
                  <a:schemeClr val="tx1"/>
                </a:solidFill>
              </a:rPr>
              <a:t>    Live </a:t>
            </a:r>
            <a:r>
              <a:rPr lang="en-GB" dirty="0">
                <a:solidFill>
                  <a:schemeClr val="tx1"/>
                </a:solidFill>
              </a:rPr>
              <a:t>Concerts and rehearsals</a:t>
            </a:r>
          </a:p>
          <a:p>
            <a:pPr marL="0" indent="0">
              <a:buNone/>
            </a:pPr>
            <a:r>
              <a:rPr lang="en-GB" dirty="0" smtClean="0">
                <a:solidFill>
                  <a:schemeClr val="tx1"/>
                </a:solidFill>
              </a:rPr>
              <a:t>	•</a:t>
            </a:r>
            <a:r>
              <a:rPr lang="en-GB" dirty="0">
                <a:solidFill>
                  <a:schemeClr val="tx1"/>
                </a:solidFill>
              </a:rPr>
              <a:t> </a:t>
            </a:r>
            <a:r>
              <a:rPr lang="en-GB" dirty="0" smtClean="0">
                <a:solidFill>
                  <a:schemeClr val="tx1"/>
                </a:solidFill>
              </a:rPr>
              <a:t>    Developing </a:t>
            </a:r>
            <a:r>
              <a:rPr lang="en-GB" dirty="0">
                <a:solidFill>
                  <a:schemeClr val="tx1"/>
                </a:solidFill>
              </a:rPr>
              <a:t>a portfolio</a:t>
            </a:r>
          </a:p>
          <a:p>
            <a:pPr marL="0" indent="0">
              <a:buNone/>
            </a:pPr>
            <a:r>
              <a:rPr lang="en-GB" dirty="0" smtClean="0">
                <a:solidFill>
                  <a:schemeClr val="tx1"/>
                </a:solidFill>
              </a:rPr>
              <a:t>	•</a:t>
            </a:r>
            <a:r>
              <a:rPr lang="en-GB" dirty="0">
                <a:solidFill>
                  <a:schemeClr val="tx1"/>
                </a:solidFill>
              </a:rPr>
              <a:t> </a:t>
            </a:r>
            <a:r>
              <a:rPr lang="en-GB" dirty="0" smtClean="0">
                <a:solidFill>
                  <a:schemeClr val="tx1"/>
                </a:solidFill>
              </a:rPr>
              <a:t>    APT </a:t>
            </a:r>
            <a:r>
              <a:rPr lang="en-GB" dirty="0">
                <a:solidFill>
                  <a:schemeClr val="tx1"/>
                </a:solidFill>
              </a:rPr>
              <a:t>music website profile</a:t>
            </a:r>
          </a:p>
          <a:p>
            <a:pPr marL="0" indent="0">
              <a:buNone/>
            </a:pPr>
            <a:r>
              <a:rPr lang="en-GB" dirty="0">
                <a:solidFill>
                  <a:schemeClr val="tx1"/>
                </a:solidFill>
              </a:rPr>
              <a:t>Students will also have the option to use the music rehearsal rooms during all other lunchtimes and after school.</a:t>
            </a:r>
          </a:p>
          <a:p>
            <a:pPr marL="0" indent="0">
              <a:buNone/>
            </a:pPr>
            <a:endParaRPr lang="en-GB" dirty="0" smtClean="0">
              <a:solidFill>
                <a:schemeClr val="tx1"/>
              </a:solidFill>
            </a:endParaRPr>
          </a:p>
          <a:p>
            <a:pPr marL="0" indent="0">
              <a:buNone/>
            </a:pPr>
            <a:r>
              <a:rPr lang="en-GB" dirty="0" smtClean="0">
                <a:solidFill>
                  <a:schemeClr val="tx1"/>
                </a:solidFill>
              </a:rPr>
              <a:t>All </a:t>
            </a:r>
            <a:r>
              <a:rPr lang="en-GB" dirty="0">
                <a:solidFill>
                  <a:schemeClr val="tx1"/>
                </a:solidFill>
              </a:rPr>
              <a:t>APT musicians will be performing regularly in events throughout the school (Awards evenings, APT concerts and the School musical) and external sources too.</a:t>
            </a:r>
          </a:p>
          <a:p>
            <a:endParaRPr lang="en-GB" dirty="0">
              <a:solidFill>
                <a:schemeClr val="tx1"/>
              </a:solidFill>
            </a:endParaRPr>
          </a:p>
          <a:p>
            <a:endParaRPr lang="en-GB" dirty="0">
              <a:solidFill>
                <a:schemeClr val="tx1"/>
              </a:solidFill>
            </a:endParaRPr>
          </a:p>
        </p:txBody>
      </p:sp>
      <p:sp>
        <p:nvSpPr>
          <p:cNvPr id="2" name="Title 1"/>
          <p:cNvSpPr>
            <a:spLocks noGrp="1"/>
          </p:cNvSpPr>
          <p:nvPr>
            <p:ph type="title"/>
          </p:nvPr>
        </p:nvSpPr>
        <p:spPr/>
        <p:txBody>
          <a:bodyPr/>
          <a:lstStyle/>
          <a:p>
            <a:r>
              <a:rPr lang="en-GB" dirty="0" smtClean="0"/>
              <a:t>Music</a:t>
            </a:r>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84383"/>
            <a:ext cx="5681663"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9839" r="2600"/>
          <a:stretch/>
        </p:blipFill>
        <p:spPr bwMode="auto">
          <a:xfrm>
            <a:off x="467544" y="348613"/>
            <a:ext cx="816429"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6008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GB" sz="8000" dirty="0" smtClean="0"/>
              <a:t>INSPIRE TO ASPIRE</a:t>
            </a:r>
          </a:p>
          <a:p>
            <a:pPr marL="0" indent="0" algn="ctr">
              <a:buNone/>
            </a:pPr>
            <a:endParaRPr lang="en-GB" sz="2000" dirty="0"/>
          </a:p>
          <a:p>
            <a:pPr marL="0" indent="0" algn="ctr">
              <a:buNone/>
            </a:pPr>
            <a:r>
              <a:rPr lang="en-GB" sz="2000" smtClean="0"/>
              <a:t>www.woodlandsca.co.uk</a:t>
            </a:r>
            <a:endParaRPr lang="en-GB" sz="2000" dirty="0" smtClean="0"/>
          </a:p>
          <a:p>
            <a:pPr algn="ctr"/>
            <a:endParaRPr lang="en-GB" sz="8000" dirty="0"/>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6740035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493</TotalTime>
  <Words>415</Words>
  <Application>Microsoft Office PowerPoint</Application>
  <PresentationFormat>On-screen Show (4:3)</PresentationFormat>
  <Paragraphs>54</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Waveform</vt:lpstr>
      <vt:lpstr>PowerPoint Presentation</vt:lpstr>
      <vt:lpstr>PowerPoint Presentation</vt:lpstr>
      <vt:lpstr>PowerPoint Presentation</vt:lpstr>
      <vt:lpstr>Drama</vt:lpstr>
      <vt:lpstr>Upcoming events</vt:lpstr>
      <vt:lpstr>Dance</vt:lpstr>
      <vt:lpstr>Upcoming dates</vt:lpstr>
      <vt:lpstr>Music</vt:lpstr>
      <vt:lpstr>PowerPoint Presentation</vt:lpstr>
    </vt:vector>
  </TitlesOfParts>
  <Company>RM plc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dc:creator>
  <cp:lastModifiedBy>Mto</cp:lastModifiedBy>
  <cp:revision>22</cp:revision>
  <dcterms:created xsi:type="dcterms:W3CDTF">2017-09-11T06:53:01Z</dcterms:created>
  <dcterms:modified xsi:type="dcterms:W3CDTF">2019-09-18T09:47:32Z</dcterms:modified>
</cp:coreProperties>
</file>